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4.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7.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8.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notesSlides/notesSlide9.xml" ContentType="application/vnd.openxmlformats-officedocument.presentationml.notesSlide+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notesSlides/notesSlide10.xml" ContentType="application/vnd.openxmlformats-officedocument.presentationml.notesSlide+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notesSlides/notesSlide11.xml" ContentType="application/vnd.openxmlformats-officedocument.presentationml.notesSlide+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0"/>
  </p:notesMasterIdLst>
  <p:handoutMasterIdLst>
    <p:handoutMasterId r:id="rId181"/>
  </p:handoutMasterIdLst>
  <p:sldIdLst>
    <p:sldId id="256" r:id="rId5"/>
    <p:sldId id="514" r:id="rId6"/>
    <p:sldId id="515" r:id="rId7"/>
    <p:sldId id="516" r:id="rId8"/>
    <p:sldId id="277" r:id="rId9"/>
    <p:sldId id="278" r:id="rId10"/>
    <p:sldId id="288" r:id="rId11"/>
    <p:sldId id="280" r:id="rId12"/>
    <p:sldId id="281" r:id="rId13"/>
    <p:sldId id="282" r:id="rId14"/>
    <p:sldId id="284" r:id="rId15"/>
    <p:sldId id="286" r:id="rId16"/>
    <p:sldId id="326" r:id="rId17"/>
    <p:sldId id="279" r:id="rId18"/>
    <p:sldId id="290" r:id="rId19"/>
    <p:sldId id="291" r:id="rId20"/>
    <p:sldId id="292" r:id="rId21"/>
    <p:sldId id="293" r:id="rId22"/>
    <p:sldId id="294" r:id="rId23"/>
    <p:sldId id="330" r:id="rId24"/>
    <p:sldId id="303" r:id="rId25"/>
    <p:sldId id="343" r:id="rId26"/>
    <p:sldId id="344" r:id="rId27"/>
    <p:sldId id="295" r:id="rId28"/>
    <p:sldId id="296" r:id="rId29"/>
    <p:sldId id="331" r:id="rId30"/>
    <p:sldId id="332" r:id="rId31"/>
    <p:sldId id="333" r:id="rId32"/>
    <p:sldId id="334" r:id="rId33"/>
    <p:sldId id="337" r:id="rId34"/>
    <p:sldId id="367" r:id="rId35"/>
    <p:sldId id="393" r:id="rId36"/>
    <p:sldId id="392" r:id="rId37"/>
    <p:sldId id="394" r:id="rId38"/>
    <p:sldId id="368" r:id="rId39"/>
    <p:sldId id="369" r:id="rId40"/>
    <p:sldId id="395" r:id="rId41"/>
    <p:sldId id="396" r:id="rId42"/>
    <p:sldId id="397" r:id="rId43"/>
    <p:sldId id="370" r:id="rId44"/>
    <p:sldId id="372" r:id="rId45"/>
    <p:sldId id="371" r:id="rId46"/>
    <p:sldId id="373" r:id="rId47"/>
    <p:sldId id="374" r:id="rId48"/>
    <p:sldId id="408" r:id="rId49"/>
    <p:sldId id="409" r:id="rId50"/>
    <p:sldId id="410" r:id="rId51"/>
    <p:sldId id="412" r:id="rId52"/>
    <p:sldId id="411" r:id="rId53"/>
    <p:sldId id="338" r:id="rId54"/>
    <p:sldId id="398" r:id="rId55"/>
    <p:sldId id="399" r:id="rId56"/>
    <p:sldId id="422" r:id="rId57"/>
    <p:sldId id="415" r:id="rId58"/>
    <p:sldId id="424" r:id="rId59"/>
    <p:sldId id="426" r:id="rId60"/>
    <p:sldId id="427" r:id="rId61"/>
    <p:sldId id="418" r:id="rId62"/>
    <p:sldId id="419" r:id="rId63"/>
    <p:sldId id="421" r:id="rId64"/>
    <p:sldId id="428" r:id="rId65"/>
    <p:sldId id="416" r:id="rId66"/>
    <p:sldId id="423" r:id="rId67"/>
    <p:sldId id="420" r:id="rId68"/>
    <p:sldId id="339" r:id="rId69"/>
    <p:sldId id="401" r:id="rId70"/>
    <p:sldId id="402" r:id="rId71"/>
    <p:sldId id="403" r:id="rId72"/>
    <p:sldId id="404" r:id="rId73"/>
    <p:sldId id="405" r:id="rId74"/>
    <p:sldId id="406" r:id="rId75"/>
    <p:sldId id="407" r:id="rId76"/>
    <p:sldId id="340" r:id="rId77"/>
    <p:sldId id="465" r:id="rId78"/>
    <p:sldId id="429"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6" r:id="rId95"/>
    <p:sldId id="430" r:id="rId96"/>
    <p:sldId id="431" r:id="rId97"/>
    <p:sldId id="432" r:id="rId98"/>
    <p:sldId id="433" r:id="rId99"/>
    <p:sldId id="434" r:id="rId100"/>
    <p:sldId id="435" r:id="rId101"/>
    <p:sldId id="436" r:id="rId102"/>
    <p:sldId id="437" r:id="rId103"/>
    <p:sldId id="438" r:id="rId104"/>
    <p:sldId id="439" r:id="rId105"/>
    <p:sldId id="440" r:id="rId106"/>
    <p:sldId id="441" r:id="rId107"/>
    <p:sldId id="442" r:id="rId108"/>
    <p:sldId id="443" r:id="rId109"/>
    <p:sldId id="444" r:id="rId110"/>
    <p:sldId id="445" r:id="rId111"/>
    <p:sldId id="446" r:id="rId112"/>
    <p:sldId id="447" r:id="rId113"/>
    <p:sldId id="448" r:id="rId114"/>
    <p:sldId id="449" r:id="rId115"/>
    <p:sldId id="450" r:id="rId116"/>
    <p:sldId id="451" r:id="rId117"/>
    <p:sldId id="452" r:id="rId118"/>
    <p:sldId id="453" r:id="rId119"/>
    <p:sldId id="454" r:id="rId120"/>
    <p:sldId id="455" r:id="rId121"/>
    <p:sldId id="456" r:id="rId122"/>
    <p:sldId id="457" r:id="rId123"/>
    <p:sldId id="458" r:id="rId124"/>
    <p:sldId id="459" r:id="rId125"/>
    <p:sldId id="460" r:id="rId126"/>
    <p:sldId id="461" r:id="rId127"/>
    <p:sldId id="462" r:id="rId128"/>
    <p:sldId id="463" r:id="rId129"/>
    <p:sldId id="464" r:id="rId130"/>
    <p:sldId id="341" r:id="rId131"/>
    <p:sldId id="466" r:id="rId132"/>
    <p:sldId id="467" r:id="rId133"/>
    <p:sldId id="468" r:id="rId134"/>
    <p:sldId id="469" r:id="rId135"/>
    <p:sldId id="470" r:id="rId136"/>
    <p:sldId id="471" r:id="rId137"/>
    <p:sldId id="472" r:id="rId138"/>
    <p:sldId id="473" r:id="rId139"/>
    <p:sldId id="474" r:id="rId140"/>
    <p:sldId id="475" r:id="rId141"/>
    <p:sldId id="476" r:id="rId142"/>
    <p:sldId id="477" r:id="rId143"/>
    <p:sldId id="478" r:id="rId144"/>
    <p:sldId id="479" r:id="rId145"/>
    <p:sldId id="480" r:id="rId146"/>
    <p:sldId id="481" r:id="rId147"/>
    <p:sldId id="482" r:id="rId148"/>
    <p:sldId id="483" r:id="rId149"/>
    <p:sldId id="342" r:id="rId150"/>
    <p:sldId id="505" r:id="rId151"/>
    <p:sldId id="504" r:id="rId152"/>
    <p:sldId id="385" r:id="rId153"/>
    <p:sldId id="386" r:id="rId154"/>
    <p:sldId id="485" r:id="rId155"/>
    <p:sldId id="486" r:id="rId156"/>
    <p:sldId id="487" r:id="rId157"/>
    <p:sldId id="506" r:id="rId158"/>
    <p:sldId id="488" r:id="rId159"/>
    <p:sldId id="489" r:id="rId160"/>
    <p:sldId id="491" r:id="rId161"/>
    <p:sldId id="492" r:id="rId162"/>
    <p:sldId id="507" r:id="rId163"/>
    <p:sldId id="497" r:id="rId164"/>
    <p:sldId id="498" r:id="rId165"/>
    <p:sldId id="500" r:id="rId166"/>
    <p:sldId id="501" r:id="rId167"/>
    <p:sldId id="513" r:id="rId168"/>
    <p:sldId id="503" r:id="rId169"/>
    <p:sldId id="387" r:id="rId170"/>
    <p:sldId id="508" r:id="rId171"/>
    <p:sldId id="509" r:id="rId172"/>
    <p:sldId id="510" r:id="rId173"/>
    <p:sldId id="511" r:id="rId174"/>
    <p:sldId id="517" r:id="rId175"/>
    <p:sldId id="518" r:id="rId176"/>
    <p:sldId id="388" r:id="rId177"/>
    <p:sldId id="484" r:id="rId178"/>
    <p:sldId id="698" r:id="rId17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4660"/>
  </p:normalViewPr>
  <p:slideViewPr>
    <p:cSldViewPr>
      <p:cViewPr varScale="1">
        <p:scale>
          <a:sx n="80" d="100"/>
          <a:sy n="80" d="100"/>
        </p:scale>
        <p:origin x="58" y="158"/>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presProps" Target="pres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notesMaster" Target="notesMasters/notes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482589-CB2F-4003-801D-095B67490E73}" type="datetimeFigureOut">
              <a:rPr lang="en-US"/>
              <a:t>4/12/2022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D4DBF-746C-4C25-853D-8A1CBE8404F4}" type="datetimeFigureOut">
              <a:rPr lang="en-US"/>
              <a:t>4/12/2022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59395"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5939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BDDE178E-99C5-45E0-AD6A-8FDBB0E72439}" type="slidenum">
              <a:rPr sz="1200">
                <a:latin typeface="Calibri" pitchFamily="34" charset="0"/>
              </a:rPr>
              <a:t>35</a:t>
            </a:fld>
            <a:endParaRPr sz="1200">
              <a:latin typeface="Calibri" pitchFamily="34" charset="0"/>
            </a:endParaRPr>
          </a:p>
        </p:txBody>
      </p:sp>
    </p:spTree>
    <p:extLst>
      <p:ext uri="{BB962C8B-B14F-4D97-AF65-F5344CB8AC3E}">
        <p14:creationId xmlns:p14="http://schemas.microsoft.com/office/powerpoint/2010/main" val="170886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11878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118788"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B950FE3B-4A32-4913-8415-F1F4CE24BC62}" type="slidenum">
              <a:rPr sz="1200">
                <a:latin typeface="Calibri" pitchFamily="34" charset="0"/>
              </a:rPr>
              <a:t>126</a:t>
            </a:fld>
            <a:endParaRPr sz="1200">
              <a:latin typeface="Calibri" pitchFamily="34" charset="0"/>
            </a:endParaRPr>
          </a:p>
        </p:txBody>
      </p:sp>
    </p:spTree>
    <p:extLst>
      <p:ext uri="{BB962C8B-B14F-4D97-AF65-F5344CB8AC3E}">
        <p14:creationId xmlns:p14="http://schemas.microsoft.com/office/powerpoint/2010/main" val="417421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59395"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5939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BDDE178E-99C5-45E0-AD6A-8FDBB0E72439}" type="slidenum">
              <a:rPr sz="1200">
                <a:latin typeface="Calibri" pitchFamily="34" charset="0"/>
              </a:rPr>
              <a:t>156</a:t>
            </a:fld>
            <a:endParaRPr sz="1200">
              <a:latin typeface="Calibri" pitchFamily="34" charset="0"/>
            </a:endParaRPr>
          </a:p>
        </p:txBody>
      </p:sp>
    </p:spTree>
    <p:extLst>
      <p:ext uri="{BB962C8B-B14F-4D97-AF65-F5344CB8AC3E}">
        <p14:creationId xmlns:p14="http://schemas.microsoft.com/office/powerpoint/2010/main" val="25054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65539"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65540"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3928245D-1009-48B4-B4B9-5850C645168C}" type="slidenum">
              <a:rPr sz="1200">
                <a:latin typeface="Calibri" pitchFamily="34" charset="0"/>
              </a:rPr>
              <a:t>41</a:t>
            </a:fld>
            <a:endParaRPr sz="1200">
              <a:latin typeface="Calibri" pitchFamily="34" charset="0"/>
            </a:endParaRPr>
          </a:p>
        </p:txBody>
      </p:sp>
    </p:spTree>
    <p:extLst>
      <p:ext uri="{BB962C8B-B14F-4D97-AF65-F5344CB8AC3E}">
        <p14:creationId xmlns:p14="http://schemas.microsoft.com/office/powerpoint/2010/main" val="293415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63491"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63492"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CA4E9E32-728A-486D-BF78-8B0755EAF570}" type="slidenum">
              <a:rPr sz="1200">
                <a:latin typeface="Calibri" pitchFamily="34" charset="0"/>
              </a:rPr>
              <a:t>42</a:t>
            </a:fld>
            <a:endParaRPr sz="1200">
              <a:latin typeface="Calibri" pitchFamily="34" charset="0"/>
            </a:endParaRPr>
          </a:p>
        </p:txBody>
      </p:sp>
    </p:spTree>
    <p:extLst>
      <p:ext uri="{BB962C8B-B14F-4D97-AF65-F5344CB8AC3E}">
        <p14:creationId xmlns:p14="http://schemas.microsoft.com/office/powerpoint/2010/main" val="281562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54</a:t>
            </a:fld>
            <a:endParaRPr lang="en-US"/>
          </a:p>
        </p:txBody>
      </p:sp>
    </p:spTree>
    <p:extLst>
      <p:ext uri="{BB962C8B-B14F-4D97-AF65-F5344CB8AC3E}">
        <p14:creationId xmlns:p14="http://schemas.microsoft.com/office/powerpoint/2010/main" val="102042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58</a:t>
            </a:fld>
            <a:endParaRPr lang="en-US"/>
          </a:p>
        </p:txBody>
      </p:sp>
    </p:spTree>
    <p:extLst>
      <p:ext uri="{BB962C8B-B14F-4D97-AF65-F5344CB8AC3E}">
        <p14:creationId xmlns:p14="http://schemas.microsoft.com/office/powerpoint/2010/main" val="142039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59</a:t>
            </a:fld>
            <a:endParaRPr lang="en-US"/>
          </a:p>
        </p:txBody>
      </p:sp>
    </p:spTree>
    <p:extLst>
      <p:ext uri="{BB962C8B-B14F-4D97-AF65-F5344CB8AC3E}">
        <p14:creationId xmlns:p14="http://schemas.microsoft.com/office/powerpoint/2010/main" val="3464895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62</a:t>
            </a:fld>
            <a:endParaRPr lang="en-US"/>
          </a:p>
        </p:txBody>
      </p:sp>
    </p:spTree>
    <p:extLst>
      <p:ext uri="{BB962C8B-B14F-4D97-AF65-F5344CB8AC3E}">
        <p14:creationId xmlns:p14="http://schemas.microsoft.com/office/powerpoint/2010/main" val="252239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64</a:t>
            </a:fld>
            <a:endParaRPr lang="en-US"/>
          </a:p>
        </p:txBody>
      </p:sp>
    </p:spTree>
    <p:extLst>
      <p:ext uri="{BB962C8B-B14F-4D97-AF65-F5344CB8AC3E}">
        <p14:creationId xmlns:p14="http://schemas.microsoft.com/office/powerpoint/2010/main" val="223519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116739"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defRPr>
            </a:lvl5pPr>
          </a:lstStyle>
          <a:p>
            <a:pPr marL="0" lvl="0" indent="0">
              <a:spcBef>
                <a:spcPct val="0"/>
              </a:spcBef>
            </a:pPr>
            <a:endParaRPr/>
          </a:p>
        </p:txBody>
      </p:sp>
      <p:sp>
        <p:nvSpPr>
          <p:cNvPr id="116740"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r"/>
            <a:fld id="{3F0FB12D-0699-4779-86B7-199FD7D44DA8}" type="slidenum">
              <a:rPr sz="1200">
                <a:latin typeface="Calibri" pitchFamily="34" charset="0"/>
              </a:rPr>
              <a:t>125</a:t>
            </a:fld>
            <a:endParaRPr sz="1200">
              <a:latin typeface="Calibri" pitchFamily="34" charset="0"/>
            </a:endParaRPr>
          </a:p>
        </p:txBody>
      </p:sp>
    </p:spTree>
    <p:extLst>
      <p:ext uri="{BB962C8B-B14F-4D97-AF65-F5344CB8AC3E}">
        <p14:creationId xmlns:p14="http://schemas.microsoft.com/office/powerpoint/2010/main" val="124682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524000"/>
            <a:ext cx="8839201" cy="32004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74813" y="48768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7999412" y="6400801"/>
            <a:ext cx="1320059" cy="276226"/>
          </a:xfrm>
          <a:prstGeom prst="rect">
            <a:avLst/>
          </a:prstGeom>
        </p:spPr>
        <p:txBody>
          <a:bodyPr/>
          <a:lstStyle/>
          <a:p>
            <a:fld id="{A5B8105C-29FF-4BA7-96F8-A6ED8ED37CEC}" type="datetime1">
              <a:rPr lang="en-US" smtClean="0"/>
              <a:t>4/12/2022</a:t>
            </a:fld>
            <a:endParaRPr lang="en-US"/>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p>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0" name="Rectangle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dirty="0"/>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6094413" y="685800"/>
            <a:ext cx="548497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8FB692E7-64B3-4CD5-B011-70C431D7E171}"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80629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3" name="Rectangle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619EC5EF-4D93-4496-852D-48176B198751}"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08013" y="685800"/>
            <a:ext cx="42672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608013" y="4724400"/>
            <a:ext cx="4267200"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71426C38-2030-4A4F-A3E9-401048BCF8CF}"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95BA3649-AB6F-4FCB-BD67-DC21FD6D7CAF}"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5812" y="685801"/>
            <a:ext cx="1219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3" y="685800"/>
            <a:ext cx="8153399" cy="5486400"/>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E458C7BA-7AF3-4762-A76D-FFBDAB1CB742}"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9"/>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80975BA6-AC84-4C20-83CA-7F2B7C33FC83}"/>
              </a:ext>
            </a:extLst>
          </p:cNvPr>
          <p:cNvSpPr/>
          <p:nvPr userDrawn="1"/>
        </p:nvSpPr>
        <p:spPr>
          <a:xfrm>
            <a:off x="0" y="6324600"/>
            <a:ext cx="12188825" cy="533400"/>
          </a:xfrm>
          <a:prstGeom prst="rect">
            <a:avLst/>
          </a:prstGeom>
          <a:solidFill>
            <a:srgbClr val="96B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753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3429000"/>
            <a:ext cx="9601201" cy="22860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293813" y="685800"/>
            <a:ext cx="7543800"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86BA5B8A-BF93-47A6-8BE9-720145526A03}"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828801"/>
            <a:ext cx="4648202"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9C3EEFE3-DD54-461A-BAD2-BD400C07AAE9}"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400"/>
            <a:ext cx="4646376"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438400"/>
            <a:ext cx="464819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676400"/>
            <a:ext cx="4648201"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2" y="2438400"/>
            <a:ext cx="4648201"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7" name="Date Placeholder 6"/>
          <p:cNvSpPr>
            <a:spLocks noGrp="1"/>
          </p:cNvSpPr>
          <p:nvPr>
            <p:ph type="dt" sz="half" idx="10"/>
          </p:nvPr>
        </p:nvSpPr>
        <p:spPr>
          <a:xfrm>
            <a:off x="7999412" y="6400801"/>
            <a:ext cx="1320059" cy="276226"/>
          </a:xfrm>
          <a:prstGeom prst="rect">
            <a:avLst/>
          </a:prstGeom>
        </p:spPr>
        <p:txBody>
          <a:bodyPr/>
          <a:lstStyle>
            <a:lvl1pPr>
              <a:defRPr sz="1100"/>
            </a:lvl1pPr>
          </a:lstStyle>
          <a:p>
            <a:fld id="{B764A92E-A76F-4EE4-B9F7-42DBB2811829}" type="datetime1">
              <a:rPr lang="en-US" smtClean="0"/>
              <a:t>4/12/2022</a:t>
            </a:fld>
            <a:endParaRPr lang="en-US"/>
          </a:p>
        </p:txBody>
      </p:sp>
      <p:sp>
        <p:nvSpPr>
          <p:cNvPr id="9" name="Slide Number Placeholder 8"/>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dirty="0"/>
          </a:p>
        </p:txBody>
      </p:sp>
      <p:sp>
        <p:nvSpPr>
          <p:cNvPr id="3" name="Date Placeholder 2"/>
          <p:cNvSpPr>
            <a:spLocks noGrp="1"/>
          </p:cNvSpPr>
          <p:nvPr>
            <p:ph type="dt" sz="half" idx="10"/>
          </p:nvPr>
        </p:nvSpPr>
        <p:spPr>
          <a:xfrm>
            <a:off x="7999412" y="6400801"/>
            <a:ext cx="1320059" cy="276226"/>
          </a:xfrm>
          <a:prstGeom prst="rect">
            <a:avLst/>
          </a:prstGeom>
        </p:spPr>
        <p:txBody>
          <a:bodyPr/>
          <a:lstStyle>
            <a:lvl1pPr>
              <a:defRPr sz="1100"/>
            </a:lvl1pPr>
          </a:lstStyle>
          <a:p>
            <a:fld id="{44B9763B-4E6D-4411-B6A6-2390BFD16766}" type="datetime1">
              <a:rPr lang="en-US" smtClean="0"/>
              <a:t>4/12/2022</a:t>
            </a:fld>
            <a:endParaRPr lang="en-US" dirty="0"/>
          </a:p>
        </p:txBody>
      </p:sp>
      <p:sp>
        <p:nvSpPr>
          <p:cNvPr id="5" name="Slide Number Placeholder 4"/>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2" name="Date Placeholder 1"/>
          <p:cNvSpPr>
            <a:spLocks noGrp="1"/>
          </p:cNvSpPr>
          <p:nvPr>
            <p:ph type="dt" sz="half" idx="10"/>
          </p:nvPr>
        </p:nvSpPr>
        <p:spPr>
          <a:xfrm>
            <a:off x="7999412" y="6400801"/>
            <a:ext cx="1320059" cy="276226"/>
          </a:xfrm>
          <a:prstGeom prst="rect">
            <a:avLst/>
          </a:prstGeom>
        </p:spPr>
        <p:txBody>
          <a:bodyPr/>
          <a:lstStyle>
            <a:lvl1pPr>
              <a:defRPr sz="1100"/>
            </a:lvl1pPr>
          </a:lstStyle>
          <a:p>
            <a:fld id="{1D10EAE8-1DDF-484A-9FC3-6506950BC20B}" type="datetime1">
              <a:rPr lang="en-US" smtClean="0"/>
              <a:t>4/12/2022</a:t>
            </a:fld>
            <a:endParaRPr lang="en-US"/>
          </a:p>
        </p:txBody>
      </p:sp>
      <p:sp>
        <p:nvSpPr>
          <p:cNvPr id="4" name="Slide Number Placeholder 3"/>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41710"/>
          <a:stretch/>
        </p:blipFill>
        <p:spPr>
          <a:xfrm>
            <a:off x="772323" y="0"/>
            <a:ext cx="2655089" cy="6858000"/>
          </a:xfrm>
          <a:prstGeom prst="rect">
            <a:avLst/>
          </a:prstGeom>
        </p:spPr>
      </p:pic>
      <p:sp>
        <p:nvSpPr>
          <p:cNvPr id="12" name="Title 1"/>
          <p:cNvSpPr>
            <a:spLocks noGrp="1"/>
          </p:cNvSpPr>
          <p:nvPr>
            <p:ph type="ctrTitle"/>
          </p:nvPr>
        </p:nvSpPr>
        <p:spPr>
          <a:xfrm>
            <a:off x="3503613" y="76200"/>
            <a:ext cx="7162800" cy="3200400"/>
          </a:xfrm>
        </p:spPr>
        <p:txBody>
          <a:bodyPr>
            <a:noAutofit/>
          </a:bodyPr>
          <a:lstStyle>
            <a:lvl1pPr>
              <a:defRPr sz="5400"/>
            </a:lvl1pPr>
          </a:lstStyle>
          <a:p>
            <a:r>
              <a:rPr lang="en-US" dirty="0"/>
              <a:t>Click to edit Master title style</a:t>
            </a:r>
            <a:endParaRPr dirty="0"/>
          </a:p>
        </p:txBody>
      </p:sp>
      <p:sp>
        <p:nvSpPr>
          <p:cNvPr id="13" name="Subtitle 2"/>
          <p:cNvSpPr>
            <a:spLocks noGrp="1"/>
          </p:cNvSpPr>
          <p:nvPr>
            <p:ph type="subTitle" idx="1"/>
          </p:nvPr>
        </p:nvSpPr>
        <p:spPr>
          <a:xfrm>
            <a:off x="3503613" y="34290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extLst>
              <a:ext uri="{BEBA8EAE-BF5A-486C-A8C5-ECC9F3942E4B}">
                <a14:imgProps xmlns:a14="http://schemas.microsoft.com/office/drawing/2010/main">
                  <a14:imgLayer r:embed="rId17">
                    <a14:imgEffect>
                      <a14:brightnessContrast bright="-57000"/>
                    </a14:imgEffect>
                  </a14:imgLayer>
                </a14:imgProps>
              </a:ext>
            </a:extLst>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C0F21-EF54-47C6-BDA6-88E4F56E4B24}" type="datetime1">
              <a:rPr lang="en-US" smtClean="0"/>
              <a:t>4/12/2022</a:t>
            </a:fld>
            <a:endParaRPr lang="en-US"/>
          </a:p>
        </p:txBody>
      </p:sp>
      <p:sp>
        <p:nvSpPr>
          <p:cNvPr id="8" name="Footer Placeholder 7"/>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DEA0E-8083-4A68-BBD8-67C6FA5D709F}" type="slidenum">
              <a:rPr lang="en-US" smtClean="0"/>
              <a:t>‹#›</a:t>
            </a:fld>
            <a:endParaRPr lang="en-US"/>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63" r:id="rId10"/>
    <p:sldLayoutId id="2147483657" r:id="rId11"/>
    <p:sldLayoutId id="2147483662"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xml"/><Relationship Id="rId7"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100.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55.png"/><Relationship Id="rId5" Type="http://schemas.openxmlformats.org/officeDocument/2006/relationships/slideLayout" Target="../slideLayouts/slideLayout3.xml"/><Relationship Id="rId4" Type="http://schemas.openxmlformats.org/officeDocument/2006/relationships/tags" Target="../tags/tag387.xml"/></Relationships>
</file>

<file path=ppt/slides/_rels/slide101.xml.rels><?xml version="1.0" encoding="UTF-8" standalone="yes"?>
<Relationships xmlns="http://schemas.openxmlformats.org/package/2006/relationships"><Relationship Id="rId3" Type="http://schemas.openxmlformats.org/officeDocument/2006/relationships/tags" Target="../tags/tag390.xml"/><Relationship Id="rId7" Type="http://schemas.openxmlformats.org/officeDocument/2006/relationships/image" Target="../media/image59.png"/><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slideLayout" Target="../slideLayouts/slideLayout3.xml"/><Relationship Id="rId5" Type="http://schemas.openxmlformats.org/officeDocument/2006/relationships/tags" Target="../tags/tag392.xml"/><Relationship Id="rId4" Type="http://schemas.openxmlformats.org/officeDocument/2006/relationships/tags" Target="../tags/tag391.xml"/></Relationships>
</file>

<file path=ppt/slides/_rels/slide102.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98.xml"/><Relationship Id="rId7" Type="http://schemas.openxmlformats.org/officeDocument/2006/relationships/image" Target="../media/image17.png"/><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3.xml"/><Relationship Id="rId5" Type="http://schemas.openxmlformats.org/officeDocument/2006/relationships/tags" Target="../tags/tag400.xml"/><Relationship Id="rId4" Type="http://schemas.openxmlformats.org/officeDocument/2006/relationships/tags" Target="../tags/tag399.xml"/></Relationships>
</file>

<file path=ppt/slides/_rels/slide104.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slideLayout" Target="../slideLayouts/slideLayout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s>
</file>

<file path=ppt/slides/_rels/slide105.xml.rels><?xml version="1.0" encoding="UTF-8" standalone="yes"?>
<Relationships xmlns="http://schemas.openxmlformats.org/package/2006/relationships"><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tags" Target="../tags/tag407.xml"/><Relationship Id="rId4"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12.xml"/><Relationship Id="rId7" Type="http://schemas.openxmlformats.org/officeDocument/2006/relationships/tags" Target="../tags/tag416.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9" Type="http://schemas.openxmlformats.org/officeDocument/2006/relationships/image" Target="../media/image33.jpeg"/></Relationships>
</file>

<file path=ppt/slides/_rels/slide107.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4"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image" Target="../media/image60.png"/><Relationship Id="rId5" Type="http://schemas.openxmlformats.org/officeDocument/2006/relationships/slideLayout" Target="../slideLayouts/slideLayout3.xml"/><Relationship Id="rId4" Type="http://schemas.openxmlformats.org/officeDocument/2006/relationships/tags" Target="../tags/tag423.xml"/></Relationships>
</file>

<file path=ppt/slides/_rels/slide109.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60.png"/><Relationship Id="rId5" Type="http://schemas.openxmlformats.org/officeDocument/2006/relationships/slideLayout" Target="../slideLayouts/slideLayout3.xml"/><Relationship Id="rId4" Type="http://schemas.openxmlformats.org/officeDocument/2006/relationships/tags" Target="../tags/tag42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6.xml"/><Relationship Id="rId7" Type="http://schemas.openxmlformats.org/officeDocument/2006/relationships/slideLayout" Target="../slideLayouts/slideLayout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s/_rels/slide110.xml.rels><?xml version="1.0" encoding="UTF-8" standalone="yes"?>
<Relationships xmlns="http://schemas.openxmlformats.org/package/2006/relationships"><Relationship Id="rId3" Type="http://schemas.openxmlformats.org/officeDocument/2006/relationships/tags" Target="../tags/tag430.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image" Target="../media/image60.png"/><Relationship Id="rId5" Type="http://schemas.openxmlformats.org/officeDocument/2006/relationships/slideLayout" Target="../slideLayouts/slideLayout3.xml"/><Relationship Id="rId4" Type="http://schemas.openxmlformats.org/officeDocument/2006/relationships/tags" Target="../tags/tag431.xml"/></Relationships>
</file>

<file path=ppt/slides/_rels/slide111.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image" Target="../media/image60.png"/><Relationship Id="rId5" Type="http://schemas.openxmlformats.org/officeDocument/2006/relationships/slideLayout" Target="../slideLayouts/slideLayout3.xml"/><Relationship Id="rId4" Type="http://schemas.openxmlformats.org/officeDocument/2006/relationships/tags" Target="../tags/tag435.xml"/></Relationships>
</file>

<file path=ppt/slides/_rels/slide112.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4"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tags" Target="../tags/tag442.xml"/></Relationships>
</file>

<file path=ppt/slides/_rels/slide1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45.xml"/><Relationship Id="rId7" Type="http://schemas.openxmlformats.org/officeDocument/2006/relationships/slideLayout" Target="../slideLayouts/slideLayout3.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5" Type="http://schemas.openxmlformats.org/officeDocument/2006/relationships/tags" Target="../tags/tag447.xml"/><Relationship Id="rId10" Type="http://schemas.openxmlformats.org/officeDocument/2006/relationships/image" Target="../media/image62.png"/><Relationship Id="rId4" Type="http://schemas.openxmlformats.org/officeDocument/2006/relationships/tags" Target="../tags/tag446.xml"/><Relationship Id="rId9"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tags" Target="../tags/tag451.xml"/><Relationship Id="rId7" Type="http://schemas.openxmlformats.org/officeDocument/2006/relationships/image" Target="../media/image63.png"/><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slideLayout" Target="../slideLayouts/slideLayout3.xml"/><Relationship Id="rId5" Type="http://schemas.openxmlformats.org/officeDocument/2006/relationships/tags" Target="../tags/tag453.xml"/><Relationship Id="rId4" Type="http://schemas.openxmlformats.org/officeDocument/2006/relationships/tags" Target="../tags/tag452.xml"/></Relationships>
</file>

<file path=ppt/slides/_rels/slide1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456.xml"/><Relationship Id="rId7" Type="http://schemas.openxmlformats.org/officeDocument/2006/relationships/image" Target="../media/image37.png"/><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slideLayout" Target="../slideLayouts/slideLayout3.xml"/><Relationship Id="rId5" Type="http://schemas.openxmlformats.org/officeDocument/2006/relationships/tags" Target="../tags/tag458.xml"/><Relationship Id="rId4" Type="http://schemas.openxmlformats.org/officeDocument/2006/relationships/tags" Target="../tags/tag457.xml"/></Relationships>
</file>

<file path=ppt/slides/_rels/slide1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461.xml"/><Relationship Id="rId7" Type="http://schemas.openxmlformats.org/officeDocument/2006/relationships/image" Target="../media/image39.png"/><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slideLayout" Target="../slideLayouts/slideLayout3.xml"/><Relationship Id="rId5" Type="http://schemas.openxmlformats.org/officeDocument/2006/relationships/tags" Target="../tags/tag463.xml"/><Relationship Id="rId4" Type="http://schemas.openxmlformats.org/officeDocument/2006/relationships/tags" Target="../tags/tag462.xml"/><Relationship Id="rId9" Type="http://schemas.openxmlformats.org/officeDocument/2006/relationships/image" Target="../media/image66.png"/></Relationships>
</file>

<file path=ppt/slides/_rels/slide1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466.xml"/><Relationship Id="rId7" Type="http://schemas.openxmlformats.org/officeDocument/2006/relationships/slideLayout" Target="../slideLayouts/slideLayout3.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5" Type="http://schemas.openxmlformats.org/officeDocument/2006/relationships/tags" Target="../tags/tag468.xml"/><Relationship Id="rId10" Type="http://schemas.openxmlformats.org/officeDocument/2006/relationships/image" Target="../media/image69.png"/><Relationship Id="rId4" Type="http://schemas.openxmlformats.org/officeDocument/2006/relationships/tags" Target="../tags/tag467.xml"/><Relationship Id="rId9" Type="http://schemas.openxmlformats.org/officeDocument/2006/relationships/image" Target="../media/image68.png"/></Relationships>
</file>

<file path=ppt/slides/_rels/slide119.xml.rels><?xml version="1.0" encoding="UTF-8" standalone="yes"?>
<Relationships xmlns="http://schemas.openxmlformats.org/package/2006/relationships"><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 Id="rId6" Type="http://schemas.openxmlformats.org/officeDocument/2006/relationships/image" Target="../media/image70.png"/><Relationship Id="rId5" Type="http://schemas.openxmlformats.org/officeDocument/2006/relationships/slideLayout" Target="../slideLayouts/slideLayout3.xml"/><Relationship Id="rId4" Type="http://schemas.openxmlformats.org/officeDocument/2006/relationships/tags" Target="../tags/tag473.xml"/></Relationships>
</file>

<file path=ppt/slides/_rels/slide12.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3.xml"/><Relationship Id="rId5" Type="http://schemas.openxmlformats.org/officeDocument/2006/relationships/tags" Target="../tags/tag34.xml"/><Relationship Id="rId4" Type="http://schemas.openxmlformats.org/officeDocument/2006/relationships/tags" Target="../tags/tag33.xml"/></Relationships>
</file>

<file path=ppt/slides/_rels/slide120.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76.xml"/><Relationship Id="rId7" Type="http://schemas.openxmlformats.org/officeDocument/2006/relationships/tags" Target="../tags/tag480.xml"/><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tags" Target="../tags/tag479.xml"/><Relationship Id="rId5" Type="http://schemas.openxmlformats.org/officeDocument/2006/relationships/tags" Target="../tags/tag478.xml"/><Relationship Id="rId10" Type="http://schemas.openxmlformats.org/officeDocument/2006/relationships/image" Target="../media/image72.png"/><Relationship Id="rId4" Type="http://schemas.openxmlformats.org/officeDocument/2006/relationships/tags" Target="../tags/tag477.xml"/><Relationship Id="rId9" Type="http://schemas.openxmlformats.org/officeDocument/2006/relationships/image" Target="../media/image71.png"/></Relationships>
</file>

<file path=ppt/slides/_rels/slide121.xml.rels><?xml version="1.0" encoding="UTF-8" standalone="yes"?>
<Relationships xmlns="http://schemas.openxmlformats.org/package/2006/relationships"><Relationship Id="rId8" Type="http://schemas.openxmlformats.org/officeDocument/2006/relationships/tags" Target="../tags/tag488.xml"/><Relationship Id="rId3" Type="http://schemas.openxmlformats.org/officeDocument/2006/relationships/tags" Target="../tags/tag483.xml"/><Relationship Id="rId7" Type="http://schemas.openxmlformats.org/officeDocument/2006/relationships/tags" Target="../tags/tag487.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tags" Target="../tags/tag486.xml"/><Relationship Id="rId11" Type="http://schemas.openxmlformats.org/officeDocument/2006/relationships/image" Target="../media/image74.png"/><Relationship Id="rId5" Type="http://schemas.openxmlformats.org/officeDocument/2006/relationships/tags" Target="../tags/tag485.xml"/><Relationship Id="rId10" Type="http://schemas.openxmlformats.org/officeDocument/2006/relationships/image" Target="../media/image73.png"/><Relationship Id="rId4" Type="http://schemas.openxmlformats.org/officeDocument/2006/relationships/tags" Target="../tags/tag484.xml"/><Relationship Id="rId9"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openxmlformats.org/officeDocument/2006/relationships/tags" Target="../tags/tag496.xml"/><Relationship Id="rId3" Type="http://schemas.openxmlformats.org/officeDocument/2006/relationships/tags" Target="../tags/tag491.xml"/><Relationship Id="rId7" Type="http://schemas.openxmlformats.org/officeDocument/2006/relationships/tags" Target="../tags/tag495.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image" Target="../media/image76.png"/><Relationship Id="rId5" Type="http://schemas.openxmlformats.org/officeDocument/2006/relationships/tags" Target="../tags/tag493.xml"/><Relationship Id="rId10" Type="http://schemas.openxmlformats.org/officeDocument/2006/relationships/image" Target="../media/image75.png"/><Relationship Id="rId4" Type="http://schemas.openxmlformats.org/officeDocument/2006/relationships/tags" Target="../tags/tag492.xml"/><Relationship Id="rId9"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8" Type="http://schemas.openxmlformats.org/officeDocument/2006/relationships/tags" Target="../tags/tag504.xml"/><Relationship Id="rId13" Type="http://schemas.openxmlformats.org/officeDocument/2006/relationships/slideLayout" Target="../slideLayouts/slideLayout3.xml"/><Relationship Id="rId3" Type="http://schemas.openxmlformats.org/officeDocument/2006/relationships/tags" Target="../tags/tag499.xml"/><Relationship Id="rId7" Type="http://schemas.openxmlformats.org/officeDocument/2006/relationships/tags" Target="../tags/tag503.xml"/><Relationship Id="rId12" Type="http://schemas.openxmlformats.org/officeDocument/2006/relationships/tags" Target="../tags/tag508.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11" Type="http://schemas.openxmlformats.org/officeDocument/2006/relationships/tags" Target="../tags/tag507.xml"/><Relationship Id="rId5" Type="http://schemas.openxmlformats.org/officeDocument/2006/relationships/tags" Target="../tags/tag501.xml"/><Relationship Id="rId10" Type="http://schemas.openxmlformats.org/officeDocument/2006/relationships/tags" Target="../tags/tag506.xml"/><Relationship Id="rId4" Type="http://schemas.openxmlformats.org/officeDocument/2006/relationships/tags" Target="../tags/tag500.xml"/><Relationship Id="rId9" Type="http://schemas.openxmlformats.org/officeDocument/2006/relationships/tags" Target="../tags/tag505.xml"/><Relationship Id="rId14" Type="http://schemas.openxmlformats.org/officeDocument/2006/relationships/image" Target="../media/image75.png"/></Relationships>
</file>

<file path=ppt/slides/_rels/slide124.xml.rels><?xml version="1.0" encoding="UTF-8" standalone="yes"?>
<Relationships xmlns="http://schemas.openxmlformats.org/package/2006/relationships"><Relationship Id="rId8" Type="http://schemas.openxmlformats.org/officeDocument/2006/relationships/tags" Target="../tags/tag516.xml"/><Relationship Id="rId3" Type="http://schemas.openxmlformats.org/officeDocument/2006/relationships/tags" Target="../tags/tag511.xml"/><Relationship Id="rId7" Type="http://schemas.openxmlformats.org/officeDocument/2006/relationships/tags" Target="../tags/tag515.xml"/><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tags" Target="../tags/tag514.xml"/><Relationship Id="rId11" Type="http://schemas.openxmlformats.org/officeDocument/2006/relationships/image" Target="../media/image76.png"/><Relationship Id="rId5" Type="http://schemas.openxmlformats.org/officeDocument/2006/relationships/tags" Target="../tags/tag513.xml"/><Relationship Id="rId10" Type="http://schemas.openxmlformats.org/officeDocument/2006/relationships/image" Target="../media/image75.png"/><Relationship Id="rId4" Type="http://schemas.openxmlformats.org/officeDocument/2006/relationships/tags" Target="../tags/tag512.xml"/><Relationship Id="rId9"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8" Type="http://schemas.openxmlformats.org/officeDocument/2006/relationships/tags" Target="../tags/tag524.xml"/><Relationship Id="rId3" Type="http://schemas.openxmlformats.org/officeDocument/2006/relationships/tags" Target="../tags/tag519.xml"/><Relationship Id="rId7" Type="http://schemas.openxmlformats.org/officeDocument/2006/relationships/tags" Target="../tags/tag523.xml"/><Relationship Id="rId12" Type="http://schemas.openxmlformats.org/officeDocument/2006/relationships/image" Target="../media/image74.png"/><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tags" Target="../tags/tag522.xml"/><Relationship Id="rId11" Type="http://schemas.openxmlformats.org/officeDocument/2006/relationships/image" Target="../media/image73.png"/><Relationship Id="rId5" Type="http://schemas.openxmlformats.org/officeDocument/2006/relationships/tags" Target="../tags/tag521.xml"/><Relationship Id="rId10" Type="http://schemas.openxmlformats.org/officeDocument/2006/relationships/notesSlide" Target="../notesSlides/notesSlide9.xml"/><Relationship Id="rId4" Type="http://schemas.openxmlformats.org/officeDocument/2006/relationships/tags" Target="../tags/tag520.xml"/><Relationship Id="rId9"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527.xml"/><Relationship Id="rId7" Type="http://schemas.openxmlformats.org/officeDocument/2006/relationships/tags" Target="../tags/tag531.xml"/><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image" Target="../media/image72.png"/><Relationship Id="rId5" Type="http://schemas.openxmlformats.org/officeDocument/2006/relationships/tags" Target="../tags/tag529.xml"/><Relationship Id="rId10" Type="http://schemas.openxmlformats.org/officeDocument/2006/relationships/image" Target="../media/image71.png"/><Relationship Id="rId4" Type="http://schemas.openxmlformats.org/officeDocument/2006/relationships/tags" Target="../tags/tag528.xml"/><Relationship Id="rId9" Type="http://schemas.openxmlformats.org/officeDocument/2006/relationships/notesSlide" Target="../notesSlides/notesSlide10.xml"/></Relationships>
</file>

<file path=ppt/slides/_rels/slide127.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image" Target="../media/image77.png"/><Relationship Id="rId5" Type="http://schemas.openxmlformats.org/officeDocument/2006/relationships/slideLayout" Target="../slideLayouts/slideLayout3.xml"/><Relationship Id="rId4" Type="http://schemas.openxmlformats.org/officeDocument/2006/relationships/tags" Target="../tags/tag5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image" Target="../media/image78.png"/><Relationship Id="rId5" Type="http://schemas.openxmlformats.org/officeDocument/2006/relationships/slideLayout" Target="../slideLayouts/slideLayout3.xml"/><Relationship Id="rId4" Type="http://schemas.openxmlformats.org/officeDocument/2006/relationships/tags" Target="../tags/tag545.xml"/></Relationships>
</file>

<file path=ppt/slides/_rels/slide131.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slideLayout" Target="../slideLayouts/slideLayout3.xml"/><Relationship Id="rId5" Type="http://schemas.openxmlformats.org/officeDocument/2006/relationships/tags" Target="../tags/tag550.xml"/><Relationship Id="rId4" Type="http://schemas.openxmlformats.org/officeDocument/2006/relationships/tags" Target="../tags/tag549.xml"/></Relationships>
</file>

<file path=ppt/slides/_rels/slide132.xml.rels><?xml version="1.0" encoding="UTF-8" standalone="yes"?>
<Relationships xmlns="http://schemas.openxmlformats.org/package/2006/relationships"><Relationship Id="rId8" Type="http://schemas.openxmlformats.org/officeDocument/2006/relationships/tags" Target="../tags/tag558.xml"/><Relationship Id="rId3" Type="http://schemas.openxmlformats.org/officeDocument/2006/relationships/tags" Target="../tags/tag553.xml"/><Relationship Id="rId7" Type="http://schemas.openxmlformats.org/officeDocument/2006/relationships/tags" Target="../tags/tag557.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image" Target="../media/image76.png"/><Relationship Id="rId5" Type="http://schemas.openxmlformats.org/officeDocument/2006/relationships/tags" Target="../tags/tag555.xml"/><Relationship Id="rId10" Type="http://schemas.openxmlformats.org/officeDocument/2006/relationships/image" Target="../media/image75.png"/><Relationship Id="rId4" Type="http://schemas.openxmlformats.org/officeDocument/2006/relationships/tags" Target="../tags/tag554.xml"/><Relationship Id="rId9"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tags" Target="../tags/tag561.xml"/><Relationship Id="rId2" Type="http://schemas.openxmlformats.org/officeDocument/2006/relationships/tags" Target="../tags/tag560.xml"/><Relationship Id="rId1" Type="http://schemas.openxmlformats.org/officeDocument/2006/relationships/tags" Target="../tags/tag559.xml"/><Relationship Id="rId5" Type="http://schemas.openxmlformats.org/officeDocument/2006/relationships/image" Target="../media/image79.png"/><Relationship Id="rId4"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tags" Target="../tags/tag564.xml"/><Relationship Id="rId2" Type="http://schemas.openxmlformats.org/officeDocument/2006/relationships/tags" Target="../tags/tag563.xml"/><Relationship Id="rId1" Type="http://schemas.openxmlformats.org/officeDocument/2006/relationships/tags" Target="../tags/tag562.xml"/><Relationship Id="rId5" Type="http://schemas.openxmlformats.org/officeDocument/2006/relationships/slideLayout" Target="../slideLayouts/slideLayout3.xml"/><Relationship Id="rId4" Type="http://schemas.openxmlformats.org/officeDocument/2006/relationships/tags" Target="../tags/tag565.xml"/></Relationships>
</file>

<file path=ppt/slides/_rels/slide135.xml.rels><?xml version="1.0" encoding="UTF-8" standalone="yes"?>
<Relationships xmlns="http://schemas.openxmlformats.org/package/2006/relationships"><Relationship Id="rId3" Type="http://schemas.openxmlformats.org/officeDocument/2006/relationships/tags" Target="../tags/tag568.xml"/><Relationship Id="rId2" Type="http://schemas.openxmlformats.org/officeDocument/2006/relationships/tags" Target="../tags/tag567.xml"/><Relationship Id="rId1" Type="http://schemas.openxmlformats.org/officeDocument/2006/relationships/tags" Target="../tags/tag566.xml"/><Relationship Id="rId4"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 Id="rId4"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 Id="rId4"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577.xml"/><Relationship Id="rId7" Type="http://schemas.openxmlformats.org/officeDocument/2006/relationships/tags" Target="../tags/tag581.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tags" Target="../tags/tag578.xml"/><Relationship Id="rId9" Type="http://schemas.openxmlformats.org/officeDocument/2006/relationships/image" Target="../media/image33.jpeg"/></Relationships>
</file>

<file path=ppt/slides/_rels/slide1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584.xml"/><Relationship Id="rId7" Type="http://schemas.openxmlformats.org/officeDocument/2006/relationships/slideLayout" Target="../slideLayouts/slideLayout3.xml"/><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tags" Target="../tags/tag587.xml"/><Relationship Id="rId5" Type="http://schemas.openxmlformats.org/officeDocument/2006/relationships/tags" Target="../tags/tag586.xml"/><Relationship Id="rId4" Type="http://schemas.openxmlformats.org/officeDocument/2006/relationships/tags" Target="../tags/tag585.xml"/></Relationships>
</file>

<file path=ppt/slides/_rels/slide1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6" Type="http://schemas.openxmlformats.org/officeDocument/2006/relationships/image" Target="../media/image81.png"/><Relationship Id="rId5" Type="http://schemas.openxmlformats.org/officeDocument/2006/relationships/slideLayout" Target="../slideLayouts/slideLayout3.xml"/><Relationship Id="rId4" Type="http://schemas.openxmlformats.org/officeDocument/2006/relationships/tags" Target="../tags/tag594.xml"/></Relationships>
</file>

<file path=ppt/slides/_rels/slide142.xml.rels><?xml version="1.0" encoding="UTF-8" standalone="yes"?>
<Relationships xmlns="http://schemas.openxmlformats.org/package/2006/relationships"><Relationship Id="rId3" Type="http://schemas.openxmlformats.org/officeDocument/2006/relationships/tags" Target="../tags/tag597.xml"/><Relationship Id="rId2" Type="http://schemas.openxmlformats.org/officeDocument/2006/relationships/tags" Target="../tags/tag596.xml"/><Relationship Id="rId1" Type="http://schemas.openxmlformats.org/officeDocument/2006/relationships/tags" Target="../tags/tag595.xml"/><Relationship Id="rId4"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tags" Target="../tags/tag600.xml"/><Relationship Id="rId2" Type="http://schemas.openxmlformats.org/officeDocument/2006/relationships/tags" Target="../tags/tag599.xml"/><Relationship Id="rId1" Type="http://schemas.openxmlformats.org/officeDocument/2006/relationships/tags" Target="../tags/tag598.xml"/><Relationship Id="rId4"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tags" Target="../tags/tag603.xml"/><Relationship Id="rId2" Type="http://schemas.openxmlformats.org/officeDocument/2006/relationships/tags" Target="../tags/tag602.xml"/><Relationship Id="rId1" Type="http://schemas.openxmlformats.org/officeDocument/2006/relationships/tags" Target="../tags/tag601.xml"/><Relationship Id="rId4"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tags" Target="../tags/tag606.xml"/><Relationship Id="rId2" Type="http://schemas.openxmlformats.org/officeDocument/2006/relationships/tags" Target="../tags/tag605.xml"/><Relationship Id="rId1" Type="http://schemas.openxmlformats.org/officeDocument/2006/relationships/tags" Target="../tags/tag604.xml"/><Relationship Id="rId4"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3.xml"/><Relationship Id="rId1" Type="http://schemas.openxmlformats.org/officeDocument/2006/relationships/tags" Target="../tags/tag607.xml"/><Relationship Id="rId4" Type="http://schemas.openxmlformats.org/officeDocument/2006/relationships/image" Target="../media/image83.png"/></Relationships>
</file>

<file path=ppt/slides/_rels/slide14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slideLayout" Target="../slideLayouts/slideLayout3.xml"/><Relationship Id="rId1" Type="http://schemas.openxmlformats.org/officeDocument/2006/relationships/tags" Target="../tags/tag608.xml"/></Relationships>
</file>

<file path=ppt/slides/_rels/slide149.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tags" Target="../tags/tag612.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18.xml"/></Relationships>
</file>

<file path=ppt/slides/_rels/slide152.xml.rels><?xml version="1.0" encoding="UTF-8" standalone="yes"?>
<Relationships xmlns="http://schemas.openxmlformats.org/package/2006/relationships"><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tags" Target="../tags/tag619.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22.xml"/></Relationships>
</file>

<file path=ppt/slides/_rels/slide153.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6" Type="http://schemas.openxmlformats.org/officeDocument/2006/relationships/image" Target="../media/image82.png"/><Relationship Id="rId5" Type="http://schemas.openxmlformats.org/officeDocument/2006/relationships/slideLayout" Target="../slideLayouts/slideLayout3.xml"/><Relationship Id="rId4" Type="http://schemas.openxmlformats.org/officeDocument/2006/relationships/tags" Target="../tags/tag626.xml"/></Relationships>
</file>

<file path=ppt/slides/_rels/slide154.xml.rels><?xml version="1.0" encoding="UTF-8" standalone="yes"?>
<Relationships xmlns="http://schemas.openxmlformats.org/package/2006/relationships"><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 Id="rId6" Type="http://schemas.openxmlformats.org/officeDocument/2006/relationships/image" Target="../media/image85.png"/><Relationship Id="rId5" Type="http://schemas.openxmlformats.org/officeDocument/2006/relationships/slideLayout" Target="../slideLayouts/slideLayout3.xml"/><Relationship Id="rId4" Type="http://schemas.openxmlformats.org/officeDocument/2006/relationships/tags" Target="../tags/tag630.xml"/></Relationships>
</file>

<file path=ppt/slides/_rels/slide155.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tags" Target="../tags/tag631.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34.xml"/></Relationships>
</file>

<file path=ppt/slides/_rels/slide156.xml.rels><?xml version="1.0" encoding="UTF-8" standalone="yes"?>
<Relationships xmlns="http://schemas.openxmlformats.org/package/2006/relationships"><Relationship Id="rId3" Type="http://schemas.openxmlformats.org/officeDocument/2006/relationships/tags" Target="../tags/tag637.xml"/><Relationship Id="rId7" Type="http://schemas.openxmlformats.org/officeDocument/2006/relationships/notesSlide" Target="../notesSlides/notesSlide11.xml"/><Relationship Id="rId2" Type="http://schemas.openxmlformats.org/officeDocument/2006/relationships/tags" Target="../tags/tag636.xml"/><Relationship Id="rId1" Type="http://schemas.openxmlformats.org/officeDocument/2006/relationships/tags" Target="../tags/tag635.xml"/><Relationship Id="rId6" Type="http://schemas.openxmlformats.org/officeDocument/2006/relationships/slideLayout" Target="../slideLayouts/slideLayout3.xml"/><Relationship Id="rId5" Type="http://schemas.openxmlformats.org/officeDocument/2006/relationships/tags" Target="../tags/tag639.xml"/><Relationship Id="rId4" Type="http://schemas.openxmlformats.org/officeDocument/2006/relationships/tags" Target="../tags/tag638.xml"/></Relationships>
</file>

<file path=ppt/slides/_rels/slide157.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43.xml"/></Relationships>
</file>

<file path=ppt/slides/_rels/slide158.xml.rels><?xml version="1.0" encoding="UTF-8" standalone="yes"?>
<Relationships xmlns="http://schemas.openxmlformats.org/package/2006/relationships"><Relationship Id="rId3" Type="http://schemas.openxmlformats.org/officeDocument/2006/relationships/tags" Target="../tags/tag646.xml"/><Relationship Id="rId2" Type="http://schemas.openxmlformats.org/officeDocument/2006/relationships/tags" Target="../tags/tag645.xml"/><Relationship Id="rId1" Type="http://schemas.openxmlformats.org/officeDocument/2006/relationships/tags" Target="../tags/tag644.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47.xml"/></Relationships>
</file>

<file path=ppt/slides/_rels/slide159.xml.rels><?xml version="1.0" encoding="UTF-8" standalone="yes"?>
<Relationships xmlns="http://schemas.openxmlformats.org/package/2006/relationships"><Relationship Id="rId3" Type="http://schemas.openxmlformats.org/officeDocument/2006/relationships/tags" Target="../tags/tag650.xml"/><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651.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3.xml"/><Relationship Id="rId7" Type="http://schemas.openxmlformats.org/officeDocument/2006/relationships/image" Target="../media/image7.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3.xml"/><Relationship Id="rId5" Type="http://schemas.openxmlformats.org/officeDocument/2006/relationships/tags" Target="../tags/tag45.xml"/><Relationship Id="rId4" Type="http://schemas.openxmlformats.org/officeDocument/2006/relationships/tags" Target="../tags/tag44.xml"/></Relationships>
</file>

<file path=ppt/slides/_rels/slide160.xml.rels><?xml version="1.0" encoding="UTF-8" standalone="yes"?>
<Relationships xmlns="http://schemas.openxmlformats.org/package/2006/relationships"><Relationship Id="rId3" Type="http://schemas.openxmlformats.org/officeDocument/2006/relationships/tags" Target="../tags/tag654.xml"/><Relationship Id="rId7" Type="http://schemas.openxmlformats.org/officeDocument/2006/relationships/image" Target="../media/image30.png"/><Relationship Id="rId2" Type="http://schemas.openxmlformats.org/officeDocument/2006/relationships/tags" Target="../tags/tag653.xml"/><Relationship Id="rId1" Type="http://schemas.openxmlformats.org/officeDocument/2006/relationships/tags" Target="../tags/tag652.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655.xml"/></Relationships>
</file>

<file path=ppt/slides/_rels/slide161.xml.rels><?xml version="1.0" encoding="UTF-8" standalone="yes"?>
<Relationships xmlns="http://schemas.openxmlformats.org/package/2006/relationships"><Relationship Id="rId3" Type="http://schemas.openxmlformats.org/officeDocument/2006/relationships/tags" Target="../tags/tag658.xml"/><Relationship Id="rId2" Type="http://schemas.openxmlformats.org/officeDocument/2006/relationships/tags" Target="../tags/tag657.xml"/><Relationship Id="rId1" Type="http://schemas.openxmlformats.org/officeDocument/2006/relationships/tags" Target="../tags/tag656.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659.xml"/></Relationships>
</file>

<file path=ppt/slides/_rels/slide162.xml.rels><?xml version="1.0" encoding="UTF-8" standalone="yes"?>
<Relationships xmlns="http://schemas.openxmlformats.org/package/2006/relationships"><Relationship Id="rId3" Type="http://schemas.openxmlformats.org/officeDocument/2006/relationships/tags" Target="../tags/tag662.xml"/><Relationship Id="rId2" Type="http://schemas.openxmlformats.org/officeDocument/2006/relationships/tags" Target="../tags/tag661.xml"/><Relationship Id="rId1" Type="http://schemas.openxmlformats.org/officeDocument/2006/relationships/tags" Target="../tags/tag660.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663.xml"/></Relationships>
</file>

<file path=ppt/slides/_rels/slide163.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667.xml"/></Relationships>
</file>

<file path=ppt/slides/_rels/slide164.xml.rels><?xml version="1.0" encoding="UTF-8" standalone="yes"?>
<Relationships xmlns="http://schemas.openxmlformats.org/package/2006/relationships"><Relationship Id="rId3" Type="http://schemas.openxmlformats.org/officeDocument/2006/relationships/tags" Target="../tags/tag670.xml"/><Relationship Id="rId2" Type="http://schemas.openxmlformats.org/officeDocument/2006/relationships/tags" Target="../tags/tag669.xml"/><Relationship Id="rId1" Type="http://schemas.openxmlformats.org/officeDocument/2006/relationships/tags" Target="../tags/tag668.xml"/><Relationship Id="rId5" Type="http://schemas.openxmlformats.org/officeDocument/2006/relationships/image" Target="../media/image86.png"/><Relationship Id="rId4"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tags" Target="../tags/tag673.xml"/><Relationship Id="rId7" Type="http://schemas.openxmlformats.org/officeDocument/2006/relationships/image" Target="../media/image31.png"/><Relationship Id="rId2" Type="http://schemas.openxmlformats.org/officeDocument/2006/relationships/tags" Target="../tags/tag672.xml"/><Relationship Id="rId1" Type="http://schemas.openxmlformats.org/officeDocument/2006/relationships/tags" Target="../tags/tag671.xml"/><Relationship Id="rId6" Type="http://schemas.openxmlformats.org/officeDocument/2006/relationships/slideLayout" Target="../slideLayouts/slideLayout3.xml"/><Relationship Id="rId5" Type="http://schemas.openxmlformats.org/officeDocument/2006/relationships/tags" Target="../tags/tag675.xml"/><Relationship Id="rId4" Type="http://schemas.openxmlformats.org/officeDocument/2006/relationships/tags" Target="../tags/tag674.xml"/></Relationships>
</file>

<file path=ppt/slides/_rels/slide166.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 Id="rId4"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tags" Target="../tags/tag687.xml"/><Relationship Id="rId2" Type="http://schemas.openxmlformats.org/officeDocument/2006/relationships/tags" Target="../tags/tag686.xml"/><Relationship Id="rId1" Type="http://schemas.openxmlformats.org/officeDocument/2006/relationships/tags" Target="../tags/tag685.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8.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3.xml"/><Relationship Id="rId5" Type="http://schemas.openxmlformats.org/officeDocument/2006/relationships/tags" Target="../tags/tag50.xml"/><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s>
</file>

<file path=ppt/slides/_rels/slide170.xml.rels><?xml version="1.0" encoding="UTF-8" standalone="yes"?>
<Relationships xmlns="http://schemas.openxmlformats.org/package/2006/relationships"><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 Id="rId4"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 Id="rId4"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95.xml"/><Relationship Id="rId1" Type="http://schemas.openxmlformats.org/officeDocument/2006/relationships/tags" Target="../tags/tag694.xml"/><Relationship Id="rId4" Type="http://schemas.openxmlformats.org/officeDocument/2006/relationships/image" Target="../media/image87.png"/></Relationships>
</file>

<file path=ppt/slides/_rels/slide173.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tags" Target="../tags/tag59.xml"/></Relationships>
</file>

<file path=ppt/slides/_rels/slide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0.png"/><Relationship Id="rId5" Type="http://schemas.openxmlformats.org/officeDocument/2006/relationships/slideLayout" Target="../slideLayouts/slideLayout3.xml"/><Relationship Id="rId4" Type="http://schemas.openxmlformats.org/officeDocument/2006/relationships/tags" Target="../tags/tag63.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1.png"/><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21.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1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3.png"/><Relationship Id="rId5" Type="http://schemas.openxmlformats.org/officeDocument/2006/relationships/slideLayout" Target="../slideLayouts/slideLayout3.xml"/><Relationship Id="rId4" Type="http://schemas.openxmlformats.org/officeDocument/2006/relationships/tags" Target="../tags/tag71.xml"/></Relationships>
</file>

<file path=ppt/slides/_rels/slide22.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12.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4.png"/><Relationship Id="rId5" Type="http://schemas.openxmlformats.org/officeDocument/2006/relationships/slideLayout" Target="../slideLayouts/slideLayout3.xml"/><Relationship Id="rId4" Type="http://schemas.openxmlformats.org/officeDocument/2006/relationships/tags" Target="../tags/tag75.xml"/></Relationships>
</file>

<file path=ppt/slides/_rels/slide2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6.png"/><Relationship Id="rId5" Type="http://schemas.openxmlformats.org/officeDocument/2006/relationships/slideLayout" Target="../slideLayouts/slideLayout3.xml"/><Relationship Id="rId4" Type="http://schemas.openxmlformats.org/officeDocument/2006/relationships/tags" Target="../tags/tag82.xml"/></Relationships>
</file>

<file path=ppt/slides/_rels/slide25.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6.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89.xml"/><Relationship Id="rId7" Type="http://schemas.openxmlformats.org/officeDocument/2006/relationships/image" Target="../media/image17.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3.xml"/><Relationship Id="rId5" Type="http://schemas.openxmlformats.org/officeDocument/2006/relationships/tags" Target="../tags/tag91.xml"/><Relationship Id="rId4" Type="http://schemas.openxmlformats.org/officeDocument/2006/relationships/tags" Target="../tags/tag90.xml"/></Relationships>
</file>

<file path=ppt/slides/_rels/slide27.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21.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20.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19.png"/><Relationship Id="rId5" Type="http://schemas.openxmlformats.org/officeDocument/2006/relationships/tags" Target="../tags/tag96.xml"/><Relationship Id="rId10" Type="http://schemas.openxmlformats.org/officeDocument/2006/relationships/image" Target="../media/image17.png"/><Relationship Id="rId4" Type="http://schemas.openxmlformats.org/officeDocument/2006/relationships/tags" Target="../tags/tag95.xml"/><Relationship Id="rId9" Type="http://schemas.openxmlformats.org/officeDocument/2006/relationships/slideLayout" Target="../slideLayouts/slideLayout3.xml"/><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5.xml"/><Relationship Id="rId7"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15.xml"/></Relationships>
</file>

<file path=ppt/slides/_rels/slide32.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19.xml"/></Relationships>
</file>

<file path=ppt/slides/_rels/slide33.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23.xml"/></Relationships>
</file>

<file path=ppt/slides/_rels/slide34.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notesSlide" Target="../notesSlides/notesSlide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3.xml"/><Relationship Id="rId5" Type="http://schemas.openxmlformats.org/officeDocument/2006/relationships/tags" Target="../tags/tag132.xml"/><Relationship Id="rId4" Type="http://schemas.openxmlformats.org/officeDocument/2006/relationships/tags" Target="../tags/tag131.xml"/></Relationships>
</file>

<file path=ppt/slides/_rels/slide36.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slideLayout" Target="../slideLayouts/slideLayout3.xml"/><Relationship Id="rId4" Type="http://schemas.openxmlformats.org/officeDocument/2006/relationships/tags" Target="../tags/tag136.xml"/></Relationships>
</file>

<file path=ppt/slides/_rels/slide37.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40.xml"/></Relationships>
</file>

<file path=ppt/slides/_rels/slide38.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44.xml"/></Relationships>
</file>

<file path=ppt/slides/_rels/slide3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24.jpeg"/><Relationship Id="rId5" Type="http://schemas.openxmlformats.org/officeDocument/2006/relationships/slideLayout" Target="../slideLayouts/slideLayout3.xml"/><Relationship Id="rId4" Type="http://schemas.openxmlformats.org/officeDocument/2006/relationships/tags" Target="../tags/tag148.xml"/></Relationships>
</file>

<file path=ppt/slides/_rels/slide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5.png"/><Relationship Id="rId5" Type="http://schemas.openxmlformats.org/officeDocument/2006/relationships/slideLayout" Target="../slideLayouts/slideLayout3.xml"/><Relationship Id="rId4" Type="http://schemas.openxmlformats.org/officeDocument/2006/relationships/tags" Target="../tags/tag15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30.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60.xml"/></Relationships>
</file>

<file path=ppt/slides/_rels/slide44.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64.xml"/></Relationships>
</file>

<file path=ppt/slides/_rels/slide45.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68.xml"/></Relationships>
</file>

<file path=ppt/slides/_rels/slide46.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72.xml"/></Relationships>
</file>

<file path=ppt/slides/_rels/slide47.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76.xml"/></Relationships>
</file>

<file path=ppt/slides/_rels/slide48.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29.jpeg"/><Relationship Id="rId5" Type="http://schemas.openxmlformats.org/officeDocument/2006/relationships/slideLayout" Target="../slideLayouts/slideLayout3.xml"/><Relationship Id="rId4" Type="http://schemas.openxmlformats.org/officeDocument/2006/relationships/tags" Target="../tags/tag180.xml"/></Relationships>
</file>

<file path=ppt/slides/_rels/slide49.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image" Target="../media/image31.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3.xml"/><Relationship Id="rId5" Type="http://schemas.openxmlformats.org/officeDocument/2006/relationships/tags" Target="../tags/tag185.xml"/><Relationship Id="rId4" Type="http://schemas.openxmlformats.org/officeDocument/2006/relationships/tags" Target="../tags/tag1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4"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7.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Layout" Target="../slideLayouts/slideLayout3.xml"/><Relationship Id="rId5" Type="http://schemas.openxmlformats.org/officeDocument/2006/relationships/tags" Target="../tags/tag199.xml"/><Relationship Id="rId4" Type="http://schemas.openxmlformats.org/officeDocument/2006/relationships/tags" Target="../tags/tag1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33.jpeg"/><Relationship Id="rId5" Type="http://schemas.openxmlformats.org/officeDocument/2006/relationships/tags" Target="../tags/tag204.xml"/><Relationship Id="rId10" Type="http://schemas.openxmlformats.org/officeDocument/2006/relationships/image" Target="../media/image32.jpeg"/><Relationship Id="rId4" Type="http://schemas.openxmlformats.org/officeDocument/2006/relationships/tags" Target="../tags/tag203.xml"/><Relationship Id="rId9"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34.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3.xml"/><Relationship Id="rId5" Type="http://schemas.openxmlformats.org/officeDocument/2006/relationships/tags" Target="../tags/tag212.xml"/><Relationship Id="rId4" Type="http://schemas.openxmlformats.org/officeDocument/2006/relationships/tags" Target="../tags/tag211.xml"/></Relationships>
</file>

<file path=ppt/slides/_rels/slide57.xml.rels><?xml version="1.0" encoding="UTF-8" standalone="yes"?>
<Relationships xmlns="http://schemas.openxmlformats.org/package/2006/relationships"><Relationship Id="rId3" Type="http://schemas.openxmlformats.org/officeDocument/2006/relationships/tags" Target="../tags/tag215.xml"/><Relationship Id="rId7" Type="http://schemas.openxmlformats.org/officeDocument/2006/relationships/image" Target="../media/image35.jpe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3.xml"/><Relationship Id="rId5" Type="http://schemas.openxmlformats.org/officeDocument/2006/relationships/tags" Target="../tags/tag217.xml"/><Relationship Id="rId4" Type="http://schemas.openxmlformats.org/officeDocument/2006/relationships/tags" Target="../tags/tag2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4"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4"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4"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4"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4"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16.png"/><Relationship Id="rId5" Type="http://schemas.openxmlformats.org/officeDocument/2006/relationships/slideLayout" Target="../slideLayouts/slideLayout3.xml"/><Relationship Id="rId4" Type="http://schemas.openxmlformats.org/officeDocument/2006/relationships/tags" Target="../tags/tag257.xml"/></Relationships>
</file>

<file path=ppt/slides/_rels/slide7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60.xml"/><Relationship Id="rId7" Type="http://schemas.openxmlformats.org/officeDocument/2006/relationships/image" Target="../media/image7.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Layout" Target="../slideLayouts/slideLayout3.xml"/><Relationship Id="rId5" Type="http://schemas.openxmlformats.org/officeDocument/2006/relationships/tags" Target="../tags/tag262.xml"/><Relationship Id="rId4" Type="http://schemas.openxmlformats.org/officeDocument/2006/relationships/tags" Target="../tags/tag261.xml"/></Relationships>
</file>

<file path=ppt/slides/_rels/slide76.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4"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36.png"/><Relationship Id="rId4"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tags" Target="../tags/tag276.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image" Target="../media/image38.png"/><Relationship Id="rId5" Type="http://schemas.openxmlformats.org/officeDocument/2006/relationships/tags" Target="../tags/tag273.xml"/><Relationship Id="rId10" Type="http://schemas.openxmlformats.org/officeDocument/2006/relationships/image" Target="../media/image37.png"/><Relationship Id="rId4" Type="http://schemas.openxmlformats.org/officeDocument/2006/relationships/tags" Target="../tags/tag272.xml"/><Relationship Id="rId9"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image" Target="../media/image39.pn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slideLayout" Target="../slideLayouts/slideLayout3.xml"/><Relationship Id="rId5" Type="http://schemas.openxmlformats.org/officeDocument/2006/relationships/tags" Target="../tags/tag284.xml"/><Relationship Id="rId4" Type="http://schemas.openxmlformats.org/officeDocument/2006/relationships/tags" Target="../tags/tag283.xml"/></Relationships>
</file>

<file path=ppt/slides/_rels/slide81.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4"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image" Target="../media/image40.jpeg"/><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image" Target="../media/image35.jpeg"/><Relationship Id="rId17" Type="http://schemas.openxmlformats.org/officeDocument/2006/relationships/image" Target="../media/image34.jpeg"/><Relationship Id="rId2" Type="http://schemas.openxmlformats.org/officeDocument/2006/relationships/tags" Target="../tags/tag289.xml"/><Relationship Id="rId16" Type="http://schemas.openxmlformats.org/officeDocument/2006/relationships/image" Target="../media/image32.jpeg"/><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slideLayout" Target="../slideLayouts/slideLayout3.xml"/><Relationship Id="rId5" Type="http://schemas.openxmlformats.org/officeDocument/2006/relationships/tags" Target="../tags/tag292.xml"/><Relationship Id="rId15" Type="http://schemas.openxmlformats.org/officeDocument/2006/relationships/image" Target="../media/image33.jpeg"/><Relationship Id="rId10" Type="http://schemas.openxmlformats.org/officeDocument/2006/relationships/tags" Target="../tags/tag297.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image" Target="../media/image41.jpeg"/></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43.png"/><Relationship Id="rId5" Type="http://schemas.openxmlformats.org/officeDocument/2006/relationships/tags" Target="../tags/tag302.xml"/><Relationship Id="rId10" Type="http://schemas.openxmlformats.org/officeDocument/2006/relationships/image" Target="../media/image42.png"/><Relationship Id="rId4" Type="http://schemas.openxmlformats.org/officeDocument/2006/relationships/tags" Target="../tags/tag301.xml"/><Relationship Id="rId9" Type="http://schemas.openxmlformats.org/officeDocument/2006/relationships/image" Target="../media/image32.jpeg"/></Relationships>
</file>

<file path=ppt/slides/_rels/slide84.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32.jpeg"/><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3.xml"/><Relationship Id="rId5" Type="http://schemas.openxmlformats.org/officeDocument/2006/relationships/tags" Target="../tags/tag309.xml"/><Relationship Id="rId4" Type="http://schemas.openxmlformats.org/officeDocument/2006/relationships/tags" Target="../tags/tag308.xml"/></Relationships>
</file>

<file path=ppt/slides/_rels/slide8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312.xml"/><Relationship Id="rId7" Type="http://schemas.openxmlformats.org/officeDocument/2006/relationships/slideLayout" Target="../slideLayouts/slideLayout3.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s>
</file>

<file path=ppt/slides/_rels/slide8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318.xml"/><Relationship Id="rId7" Type="http://schemas.openxmlformats.org/officeDocument/2006/relationships/slideLayout" Target="../slideLayouts/slideLayout3.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24.xml"/><Relationship Id="rId7" Type="http://schemas.openxmlformats.org/officeDocument/2006/relationships/tags" Target="../tags/tag32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image" Target="../media/image46.png"/><Relationship Id="rId5" Type="http://schemas.openxmlformats.org/officeDocument/2006/relationships/tags" Target="../tags/tag326.xml"/><Relationship Id="rId10" Type="http://schemas.openxmlformats.org/officeDocument/2006/relationships/image" Target="../media/image45.png"/><Relationship Id="rId4" Type="http://schemas.openxmlformats.org/officeDocument/2006/relationships/tags" Target="../tags/tag325.xml"/><Relationship Id="rId9" Type="http://schemas.openxmlformats.org/officeDocument/2006/relationships/image" Target="../media/image44.png"/></Relationships>
</file>

<file path=ppt/slides/_rels/slide88.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image" Target="../media/image50.png"/><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49.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image" Target="../media/image48.png"/><Relationship Id="rId5" Type="http://schemas.openxmlformats.org/officeDocument/2006/relationships/tags" Target="../tags/tag333.xml"/><Relationship Id="rId10" Type="http://schemas.openxmlformats.org/officeDocument/2006/relationships/image" Target="../media/image47.png"/><Relationship Id="rId4" Type="http://schemas.openxmlformats.org/officeDocument/2006/relationships/tags" Target="../tags/tag332.xml"/><Relationship Id="rId9"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39.xml"/><Relationship Id="rId7" Type="http://schemas.openxmlformats.org/officeDocument/2006/relationships/tags" Target="../tags/tag34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image" Target="../media/image53.png"/><Relationship Id="rId5" Type="http://schemas.openxmlformats.org/officeDocument/2006/relationships/tags" Target="../tags/tag341.xml"/><Relationship Id="rId10" Type="http://schemas.openxmlformats.org/officeDocument/2006/relationships/image" Target="../media/image52.jpeg"/><Relationship Id="rId4" Type="http://schemas.openxmlformats.org/officeDocument/2006/relationships/tags" Target="../tags/tag340.xml"/><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5" Type="http://schemas.openxmlformats.org/officeDocument/2006/relationships/slideLayout" Target="../slideLayouts/slideLayout3.xml"/><Relationship Id="rId4" Type="http://schemas.openxmlformats.org/officeDocument/2006/relationships/tags" Target="../tags/tag347.xml"/></Relationships>
</file>

<file path=ppt/slides/_rels/slide91.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4"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4"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4"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4"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4"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image" Target="../media/image55.png"/><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image" Target="../media/image54.png"/><Relationship Id="rId5" Type="http://schemas.openxmlformats.org/officeDocument/2006/relationships/slideLayout" Target="../slideLayouts/slideLayout3.xml"/><Relationship Id="rId4" Type="http://schemas.openxmlformats.org/officeDocument/2006/relationships/tags" Target="../tags/tag366.xml"/></Relationships>
</file>

<file path=ppt/slides/_rels/slide97.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55.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56.png"/><Relationship Id="rId5" Type="http://schemas.openxmlformats.org/officeDocument/2006/relationships/slideLayout" Target="../slideLayouts/slideLayout3.xml"/><Relationship Id="rId4" Type="http://schemas.openxmlformats.org/officeDocument/2006/relationships/tags" Target="../tags/tag370.xml"/></Relationships>
</file>

<file path=ppt/slides/_rels/slide9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373.xml"/><Relationship Id="rId7" Type="http://schemas.openxmlformats.org/officeDocument/2006/relationships/slideLayout" Target="../slideLayouts/slideLayout3.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79.xml"/><Relationship Id="rId7" Type="http://schemas.openxmlformats.org/officeDocument/2006/relationships/tags" Target="../tags/tag383.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5" Type="http://schemas.openxmlformats.org/officeDocument/2006/relationships/tags" Target="../tags/tag381.xml"/><Relationship Id="rId10" Type="http://schemas.openxmlformats.org/officeDocument/2006/relationships/image" Target="../media/image57.png"/><Relationship Id="rId4" Type="http://schemas.openxmlformats.org/officeDocument/2006/relationships/tags" Target="../tags/tag380.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a:t>
            </a:r>
          </a:p>
        </p:txBody>
      </p:sp>
      <p:sp>
        <p:nvSpPr>
          <p:cNvPr id="3" name="Subtitle 2"/>
          <p:cNvSpPr>
            <a:spLocks noGrp="1"/>
          </p:cNvSpPr>
          <p:nvPr>
            <p:ph type="subTitle" idx="1"/>
          </p:nvPr>
        </p:nvSpPr>
        <p:spPr/>
        <p:txBody>
          <a:bodyPr>
            <a:normAutofit/>
          </a:bodyPr>
          <a:lstStyle/>
          <a:p>
            <a:r>
              <a:rPr lang="en-US" dirty="0">
                <a:solidFill>
                  <a:srgbClr val="96B86B"/>
                </a:solidFill>
              </a:rPr>
              <a:t>John m. Hochwalt, </a:t>
            </a:r>
            <a:r>
              <a:rPr lang="en-US" dirty="0" err="1">
                <a:solidFill>
                  <a:srgbClr val="96B86B"/>
                </a:solidFill>
              </a:rPr>
              <a:t>pe</a:t>
            </a:r>
            <a:r>
              <a:rPr lang="en-US" dirty="0">
                <a:solidFill>
                  <a:srgbClr val="96B86B"/>
                </a:solidFill>
              </a:rPr>
              <a:t>, se</a:t>
            </a:r>
          </a:p>
          <a:p>
            <a:r>
              <a:rPr lang="en-US" dirty="0" err="1">
                <a:solidFill>
                  <a:srgbClr val="96B86B"/>
                </a:solidFill>
              </a:rPr>
              <a:t>Kpff</a:t>
            </a:r>
            <a:r>
              <a:rPr lang="en-US" dirty="0">
                <a:solidFill>
                  <a:srgbClr val="96B86B"/>
                </a:solidFill>
              </a:rPr>
              <a:t> consulting engineers, </a:t>
            </a:r>
            <a:r>
              <a:rPr lang="en-US" dirty="0" err="1">
                <a:solidFill>
                  <a:srgbClr val="96B86B"/>
                </a:solidFill>
              </a:rPr>
              <a:t>seattle</a:t>
            </a:r>
            <a:endParaRPr lang="en-US" dirty="0">
              <a:solidFill>
                <a:srgbClr val="96B86B"/>
              </a:solidFill>
            </a:endParaRPr>
          </a:p>
        </p:txBody>
      </p:sp>
      <p:sp>
        <p:nvSpPr>
          <p:cNvPr id="4" name="Date Placeholder 3"/>
          <p:cNvSpPr>
            <a:spLocks noGrp="1"/>
          </p:cNvSpPr>
          <p:nvPr>
            <p:ph type="dt" sz="half" idx="10"/>
          </p:nvPr>
        </p:nvSpPr>
        <p:spPr/>
        <p:txBody>
          <a:bodyPr/>
          <a:lstStyle/>
          <a:p>
            <a:fld id="{6EAA1FA7-A7D9-4900-8461-3B252A1A4F2A}" type="datetime1">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1</a:t>
            </a:fld>
            <a:endParaRPr lang="en-US"/>
          </a:p>
        </p:txBody>
      </p:sp>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sz="2400" b="1" dirty="0">
                <a:solidFill>
                  <a:schemeClr val="bg1"/>
                </a:solidFill>
              </a:rPr>
              <a:t>2018 IBC</a:t>
            </a:r>
          </a:p>
          <a:p>
            <a:pPr marL="0" indent="0">
              <a:buNone/>
            </a:pPr>
            <a:r>
              <a:rPr sz="2400" dirty="0">
                <a:solidFill>
                  <a:schemeClr val="bg1"/>
                </a:solidFill>
              </a:rPr>
              <a:t>Veneer secured with approved mechanical fasteners to an approved backing.</a:t>
            </a:r>
          </a:p>
        </p:txBody>
      </p:sp>
      <p:sp>
        <p:nvSpPr>
          <p:cNvPr id="1331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Anchored Veneer</a:t>
            </a:r>
            <a:endParaRPr dirty="0"/>
          </a:p>
        </p:txBody>
      </p:sp>
      <p:sp>
        <p:nvSpPr>
          <p:cNvPr id="2" name="Date Placeholder 1"/>
          <p:cNvSpPr>
            <a:spLocks noGrp="1"/>
          </p:cNvSpPr>
          <p:nvPr>
            <p:ph type="dt" sz="half" idx="4294967295"/>
          </p:nvPr>
        </p:nvSpPr>
        <p:spPr>
          <a:xfrm>
            <a:off x="10868025" y="6400800"/>
            <a:ext cx="1320800" cy="276225"/>
          </a:xfrm>
        </p:spPr>
        <p:txBody>
          <a:bodyPr/>
          <a:lstStyle/>
          <a:p>
            <a:fld id="{21129065-6F75-496F-AAC1-4168AFCDA843}" type="datetime1">
              <a:rPr lang="en-US" smtClean="0">
                <a:solidFill>
                  <a:schemeClr val="bg1"/>
                </a:solidFill>
              </a:rPr>
              <a:t>4/12/2022</a:t>
            </a:fld>
            <a:endParaRPr lang="en-US" dirty="0">
              <a:solidFill>
                <a:schemeClr val="bg1"/>
              </a:solidFill>
            </a:endParaRPr>
          </a:p>
        </p:txBody>
      </p:sp>
      <p:sp>
        <p:nvSpPr>
          <p:cNvPr id="3" name="Footer Placeholder 2"/>
          <p:cNvSpPr>
            <a:spLocks noGrp="1"/>
          </p:cNvSpPr>
          <p:nvPr>
            <p:ph type="ftr" sz="quarter" idx="4294967295"/>
          </p:nvPr>
        </p:nvSpPr>
        <p:spPr>
          <a:xfrm>
            <a:off x="0" y="6400800"/>
            <a:ext cx="6324600" cy="276225"/>
          </a:xfrm>
        </p:spPr>
        <p:txBody>
          <a:bodyPr/>
          <a:lstStyle/>
          <a:p>
            <a:pPr algn="l"/>
            <a:r>
              <a:rPr lang="en-US" dirty="0">
                <a:solidFill>
                  <a:schemeClr val="bg1"/>
                </a:solidFill>
              </a:rPr>
              <a:t>Introduction to Veneer</a:t>
            </a:r>
          </a:p>
        </p:txBody>
      </p:sp>
      <p:sp>
        <p:nvSpPr>
          <p:cNvPr id="4" name="Slide Number Placeholder 3"/>
          <p:cNvSpPr>
            <a:spLocks noGrp="1"/>
          </p:cNvSpPr>
          <p:nvPr>
            <p:ph type="sldNum" sz="quarter" idx="4294967295"/>
          </p:nvPr>
        </p:nvSpPr>
        <p:spPr>
          <a:xfrm>
            <a:off x="10969625" y="6400800"/>
            <a:ext cx="1219200" cy="276225"/>
          </a:xfrm>
        </p:spPr>
        <p:txBody>
          <a:bodyPr/>
          <a:lstStyle/>
          <a:p>
            <a:fld id="{299542E4-2CCF-42F6-9D92-ED568035133D}" type="slidenum">
              <a:rPr lang="en-US" smtClean="0">
                <a:solidFill>
                  <a:schemeClr val="bg1"/>
                </a:solidFill>
              </a:rPr>
              <a:pPr/>
              <a:t>10</a:t>
            </a:fld>
            <a:endParaRPr lang="en-US">
              <a:solidFill>
                <a:schemeClr val="bg1"/>
              </a:solidFill>
            </a:endParaRPr>
          </a:p>
        </p:txBody>
      </p:sp>
      <p:pic>
        <p:nvPicPr>
          <p:cNvPr id="13316" name="Picture 2"/>
          <p:cNvPicPr>
            <a:picLocks noChangeAspect="1"/>
          </p:cNvPicPr>
          <p:nvPr>
            <p:custDataLst>
              <p:tags r:id="rId4"/>
            </p:custDataLst>
          </p:nvPr>
        </p:nvPicPr>
        <p:blipFill>
          <a:blip r:embed="rId8"/>
          <a:stretch>
            <a:fillRect/>
          </a:stretch>
        </p:blipFill>
        <p:spPr>
          <a:xfrm>
            <a:off x="3732213" y="1533526"/>
            <a:ext cx="6372225" cy="4348163"/>
          </a:xfrm>
          <a:prstGeom prst="rect">
            <a:avLst/>
          </a:prstGeom>
          <a:noFill/>
          <a:ln>
            <a:noFill/>
            <a:miter lim="800000"/>
          </a:ln>
        </p:spPr>
      </p:pic>
      <p:sp>
        <p:nvSpPr>
          <p:cNvPr id="13317" name="TextBox 4"/>
          <p:cNvSpPr/>
          <p:nvPr>
            <p:custDataLst>
              <p:tags r:id="rId5"/>
            </p:custDataLst>
          </p:nvPr>
        </p:nvSpPr>
        <p:spPr>
          <a:xfrm>
            <a:off x="8228012" y="5850998"/>
            <a:ext cx="2381250"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pic>
        <p:nvPicPr>
          <p:cNvPr id="13318" name="Picture 2"/>
          <p:cNvPicPr>
            <a:picLocks noChangeAspect="1"/>
          </p:cNvPicPr>
          <p:nvPr>
            <p:custDataLst>
              <p:tags r:id="rId6"/>
            </p:custDataLst>
          </p:nvPr>
        </p:nvPicPr>
        <p:blipFill>
          <a:blip r:embed="rId8"/>
          <a:srcRect l="81311" b="53506"/>
          <a:stretch>
            <a:fillRect/>
          </a:stretch>
        </p:blipFill>
        <p:spPr>
          <a:xfrm>
            <a:off x="8909844" y="914400"/>
            <a:ext cx="2389187" cy="4053939"/>
          </a:xfrm>
          <a:prstGeom prst="rect">
            <a:avLst/>
          </a:prstGeom>
          <a:noFill/>
          <a:ln>
            <a:noFill/>
            <a:miter lim="800000"/>
          </a:ln>
        </p:spPr>
      </p:pic>
    </p:spTree>
    <p:custDataLst>
      <p:tags r:id="rId1"/>
    </p:custDataLst>
    <p:extLst>
      <p:ext uri="{BB962C8B-B14F-4D97-AF65-F5344CB8AC3E}">
        <p14:creationId xmlns:p14="http://schemas.microsoft.com/office/powerpoint/2010/main" val="416179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a:solidFill>
                  <a:schemeClr val="bg1"/>
                </a:solidFill>
              </a:rPr>
              <a:t>Design Backing:</a:t>
            </a:r>
          </a:p>
          <a:p>
            <a:pPr lvl="1"/>
            <a:r>
              <a:rPr>
                <a:solidFill>
                  <a:schemeClr val="bg1"/>
                </a:solidFill>
              </a:rPr>
              <a:t>Fasteners</a:t>
            </a:r>
          </a:p>
          <a:p>
            <a:pPr lvl="2"/>
            <a:r>
              <a:rPr>
                <a:solidFill>
                  <a:schemeClr val="bg1"/>
                </a:solidFill>
              </a:rPr>
              <a:t>For prescriptive designs 12.2.2.7.4 requires min thickness of 0.043 in (43 mil)</a:t>
            </a:r>
          </a:p>
          <a:p>
            <a:pPr lvl="2"/>
            <a:r>
              <a:rPr>
                <a:solidFill>
                  <a:schemeClr val="bg1"/>
                </a:solidFill>
              </a:rPr>
              <a:t>BIA Technical Note 28B also recommends 43 mil minimum</a:t>
            </a:r>
          </a:p>
          <a:p>
            <a:pPr lvl="2"/>
            <a:r>
              <a:rPr>
                <a:solidFill>
                  <a:schemeClr val="bg1"/>
                </a:solidFill>
              </a:rPr>
              <a:t>We’re going to use slotted anchors</a:t>
            </a:r>
          </a:p>
          <a:p>
            <a:pPr lvl="3"/>
            <a:r>
              <a:rPr>
                <a:solidFill>
                  <a:schemeClr val="bg1"/>
                </a:solidFill>
              </a:rPr>
              <a:t>200 lb allowable load</a:t>
            </a:r>
          </a:p>
          <a:p>
            <a:pPr lvl="3"/>
            <a:r>
              <a:rPr>
                <a:solidFill>
                  <a:schemeClr val="bg1"/>
                </a:solidFill>
              </a:rPr>
              <a:t>(2) screws; need 100 lbs per screw</a:t>
            </a:r>
          </a:p>
          <a:p>
            <a:pPr lvl="2"/>
            <a:endParaRPr>
              <a:solidFill>
                <a:schemeClr val="bg1"/>
              </a:solidFill>
            </a:endParaRPr>
          </a:p>
        </p:txBody>
      </p:sp>
      <p:sp>
        <p:nvSpPr>
          <p:cNvPr id="9011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90116" name="Picture 7"/>
          <p:cNvPicPr>
            <a:picLocks noChangeAspect="1"/>
          </p:cNvPicPr>
          <p:nvPr>
            <p:custDataLst>
              <p:tags r:id="rId4"/>
            </p:custDataLst>
          </p:nvPr>
        </p:nvPicPr>
        <p:blipFill>
          <a:blip r:embed="rId6"/>
          <a:stretch>
            <a:fillRect/>
          </a:stretch>
        </p:blipFill>
        <p:spPr>
          <a:xfrm>
            <a:off x="8532812" y="1418431"/>
            <a:ext cx="2505075" cy="4792663"/>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100</a:t>
            </a:fld>
            <a:endParaRPr lang="en-US">
              <a:solidFill>
                <a:schemeClr val="bg1"/>
              </a:solidFill>
            </a:endParaRPr>
          </a:p>
        </p:txBody>
      </p:sp>
    </p:spTree>
    <p:custDataLst>
      <p:tags r:id="rId1"/>
    </p:custDataLst>
    <p:extLst>
      <p:ext uri="{BB962C8B-B14F-4D97-AF65-F5344CB8AC3E}">
        <p14:creationId xmlns:p14="http://schemas.microsoft.com/office/powerpoint/2010/main" val="7320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p:cNvSpPr>
            <a:spLocks noGrp="1"/>
          </p:cNvSpPr>
          <p:nvPr>
            <p:ph idx="1"/>
            <p:custDataLst>
              <p:tags r:id="rId2"/>
            </p:custDataLst>
          </p:nvPr>
        </p:nvSpPr>
        <p:spPr>
          <a:xfrm>
            <a:off x="1263649" y="163830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Design Backing:</a:t>
            </a:r>
            <a:endParaRPr b="1" u="sng" dirty="0">
              <a:solidFill>
                <a:schemeClr val="bg1"/>
              </a:solidFill>
            </a:endParaRPr>
          </a:p>
          <a:p>
            <a:pPr marL="0" indent="0">
              <a:buNone/>
            </a:pPr>
            <a:endParaRPr b="1" dirty="0">
              <a:solidFill>
                <a:schemeClr val="bg1"/>
              </a:solidFill>
            </a:endParaRPr>
          </a:p>
          <a:p>
            <a:pPr marL="0" indent="0">
              <a:buNone/>
            </a:pPr>
            <a:endParaRPr b="1" dirty="0">
              <a:solidFill>
                <a:schemeClr val="bg1"/>
              </a:solidFill>
            </a:endParaRPr>
          </a:p>
          <a:p>
            <a:pPr marL="0" indent="0">
              <a:buNone/>
            </a:pPr>
            <a:endParaRPr b="1" dirty="0">
              <a:solidFill>
                <a:schemeClr val="bg1"/>
              </a:solidFill>
            </a:endParaRPr>
          </a:p>
          <a:p>
            <a:pPr marL="0" indent="0">
              <a:buNone/>
            </a:pPr>
            <a:endParaRPr b="1" dirty="0">
              <a:solidFill>
                <a:schemeClr val="bg1"/>
              </a:solidFill>
            </a:endParaRPr>
          </a:p>
          <a:p>
            <a:pPr marL="346075" lvl="1" indent="0">
              <a:buNone/>
            </a:pPr>
            <a:r>
              <a:rPr dirty="0">
                <a:solidFill>
                  <a:schemeClr val="bg1"/>
                </a:solidFill>
              </a:rPr>
              <a:t>Use 600S137-43.</a:t>
            </a:r>
          </a:p>
          <a:p>
            <a:pPr marL="346075" lvl="1" indent="0">
              <a:buNone/>
            </a:pPr>
            <a:r>
              <a:rPr dirty="0">
                <a:solidFill>
                  <a:schemeClr val="bg1"/>
                </a:solidFill>
              </a:rPr>
              <a:t>Note I = 2.042 in</a:t>
            </a:r>
            <a:r>
              <a:rPr baseline="30000" dirty="0">
                <a:solidFill>
                  <a:schemeClr val="bg1"/>
                </a:solidFill>
              </a:rPr>
              <a:t>4</a:t>
            </a:r>
          </a:p>
          <a:p>
            <a:pPr marL="0" indent="0">
              <a:buNone/>
            </a:pPr>
            <a:endParaRPr b="1" dirty="0">
              <a:solidFill>
                <a:schemeClr val="bg1"/>
              </a:solidFill>
            </a:endParaRPr>
          </a:p>
          <a:p>
            <a:pPr marL="0" indent="0">
              <a:buNone/>
            </a:pPr>
            <a:endParaRPr b="1" dirty="0">
              <a:solidFill>
                <a:schemeClr val="bg1"/>
              </a:solidFill>
            </a:endParaRPr>
          </a:p>
        </p:txBody>
      </p:sp>
      <p:sp>
        <p:nvSpPr>
          <p:cNvPr id="9113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91140" name="Picture 3"/>
          <p:cNvPicPr>
            <a:picLocks noChangeAspect="1"/>
          </p:cNvPicPr>
          <p:nvPr>
            <p:custDataLst>
              <p:tags r:id="rId4"/>
            </p:custDataLst>
          </p:nvPr>
        </p:nvPicPr>
        <p:blipFill>
          <a:blip r:embed="rId7"/>
          <a:stretch>
            <a:fillRect/>
          </a:stretch>
        </p:blipFill>
        <p:spPr>
          <a:xfrm>
            <a:off x="1979613" y="2286000"/>
            <a:ext cx="8296275" cy="2057400"/>
          </a:xfrm>
          <a:prstGeom prst="rect">
            <a:avLst/>
          </a:prstGeom>
          <a:noFill/>
          <a:ln>
            <a:noFill/>
            <a:miter lim="800000"/>
          </a:ln>
        </p:spPr>
      </p:pic>
      <p:sp>
        <p:nvSpPr>
          <p:cNvPr id="91141" name="Rounded Rectangle 6"/>
          <p:cNvSpPr/>
          <p:nvPr>
            <p:custDataLst>
              <p:tags r:id="rId5"/>
            </p:custDataLst>
          </p:nvPr>
        </p:nvSpPr>
        <p:spPr>
          <a:xfrm>
            <a:off x="7656512" y="3200400"/>
            <a:ext cx="571500" cy="1219200"/>
          </a:xfrm>
          <a:prstGeom prst="roundRect">
            <a:avLst>
              <a:gd name="adj" fmla="val 16667"/>
            </a:avLst>
          </a:prstGeom>
          <a:noFill/>
          <a:ln w="25400">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cxnSp>
        <p:nvCxnSpPr>
          <p:cNvPr id="91142" name="Straight Connector 8"/>
          <p:cNvCxnSpPr/>
          <p:nvPr/>
        </p:nvCxnSpPr>
        <p:spPr>
          <a:xfrm>
            <a:off x="1979612" y="4191000"/>
            <a:ext cx="6172200" cy="0"/>
          </a:xfrm>
          <a:prstGeom prst="line">
            <a:avLst/>
          </a:prstGeom>
          <a:solidFill>
            <a:schemeClr val="accent1"/>
          </a:solidFill>
          <a:ln>
            <a:solidFill>
              <a:srgbClr val="C00000"/>
            </a:solidFill>
            <a:miter lim="800000"/>
          </a:ln>
        </p:spPr>
      </p:cxn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101</a:t>
            </a:fld>
            <a:endParaRPr lang="en-US">
              <a:solidFill>
                <a:schemeClr val="bg1"/>
              </a:solidFill>
            </a:endParaRPr>
          </a:p>
        </p:txBody>
      </p:sp>
    </p:spTree>
    <p:custDataLst>
      <p:tags r:id="rId1"/>
    </p:custDataLst>
    <p:extLst>
      <p:ext uri="{BB962C8B-B14F-4D97-AF65-F5344CB8AC3E}">
        <p14:creationId xmlns:p14="http://schemas.microsoft.com/office/powerpoint/2010/main" val="56109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9216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102</a:t>
            </a:fld>
            <a:endParaRPr lang="en-US">
              <a:solidFill>
                <a:schemeClr val="bg1"/>
              </a:solidFill>
            </a:endParaRPr>
          </a:p>
        </p:txBody>
      </p:sp>
    </p:spTree>
    <p:custDataLst>
      <p:tags r:id="rId1"/>
    </p:custDataLst>
    <p:extLst>
      <p:ext uri="{BB962C8B-B14F-4D97-AF65-F5344CB8AC3E}">
        <p14:creationId xmlns:p14="http://schemas.microsoft.com/office/powerpoint/2010/main" val="148636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Content Placeholder 2"/>
          <p:cNvSpPr txBox="1"/>
          <p:nvPr>
            <p:custDataLst>
              <p:tags r:id="rId2"/>
            </p:custDataLst>
          </p:nvPr>
        </p:nvSpPr>
        <p:spPr bwMode="auto">
          <a:xfrm>
            <a:off x="1522413" y="1174559"/>
            <a:ext cx="5935389"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a:solidFill>
                  <a:schemeClr val="bg1"/>
                </a:solidFill>
              </a:rPr>
              <a:t>Check Stability</a:t>
            </a:r>
          </a:p>
        </p:txBody>
      </p:sp>
      <p:sp>
        <p:nvSpPr>
          <p:cNvPr id="3" name="Content Placeholder 2">
            <a:extLst>
              <a:ext uri="{FF2B5EF4-FFF2-40B4-BE49-F238E27FC236}">
                <a16:creationId xmlns:a16="http://schemas.microsoft.com/office/drawing/2014/main" id="{468733B4-4263-4162-B10C-A686CB34E054}"/>
              </a:ext>
            </a:extLst>
          </p:cNvPr>
          <p:cNvSpPr>
            <a:spLocks noGrp="1"/>
          </p:cNvSpPr>
          <p:nvPr>
            <p:ph idx="1"/>
          </p:nvPr>
        </p:nvSpPr>
        <p:spPr/>
        <p:txBody>
          <a:bodyPr/>
          <a:lstStyle/>
          <a:p>
            <a:endParaRPr lang="en-US" dirty="0"/>
          </a:p>
        </p:txBody>
      </p:sp>
      <p:sp>
        <p:nvSpPr>
          <p:cNvPr id="931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pic>
        <p:nvPicPr>
          <p:cNvPr id="93187" name="Picture 4"/>
          <p:cNvPicPr>
            <a:picLocks noChangeAspect="1"/>
          </p:cNvPicPr>
          <p:nvPr>
            <p:custDataLst>
              <p:tags r:id="rId4"/>
            </p:custDataLst>
          </p:nvPr>
        </p:nvPicPr>
        <p:blipFill>
          <a:blip r:embed="rId7"/>
          <a:stretch>
            <a:fillRect/>
          </a:stretch>
        </p:blipFill>
        <p:spPr>
          <a:xfrm>
            <a:off x="1827212" y="1992313"/>
            <a:ext cx="4319588" cy="4349750"/>
          </a:xfrm>
          <a:prstGeom prst="rect">
            <a:avLst/>
          </a:prstGeom>
          <a:noFill/>
          <a:ln>
            <a:noFill/>
            <a:miter lim="800000"/>
          </a:ln>
        </p:spPr>
      </p:pic>
      <p:pic>
        <p:nvPicPr>
          <p:cNvPr id="93188" name="Picture 3"/>
          <p:cNvPicPr>
            <a:picLocks noChangeAspect="1"/>
          </p:cNvPicPr>
          <p:nvPr>
            <p:custDataLst>
              <p:tags r:id="rId5"/>
            </p:custDataLst>
          </p:nvPr>
        </p:nvPicPr>
        <p:blipFill>
          <a:blip r:embed="rId8"/>
          <a:stretch>
            <a:fillRect/>
          </a:stretch>
        </p:blipFill>
        <p:spPr>
          <a:xfrm>
            <a:off x="7141550" y="1730567"/>
            <a:ext cx="3439559" cy="4560505"/>
          </a:xfrm>
          <a:prstGeom prst="rect">
            <a:avLst/>
          </a:prstGeom>
          <a:noFill/>
          <a:ln>
            <a:noFill/>
            <a:miter lim="800000"/>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103</a:t>
            </a:fld>
            <a:endParaRPr lang="en-US">
              <a:solidFill>
                <a:schemeClr val="bg1"/>
              </a:solidFill>
            </a:endParaRPr>
          </a:p>
        </p:txBody>
      </p:sp>
    </p:spTree>
    <p:custDataLst>
      <p:tags r:id="rId1"/>
    </p:custDataLst>
    <p:extLst>
      <p:ext uri="{BB962C8B-B14F-4D97-AF65-F5344CB8AC3E}">
        <p14:creationId xmlns:p14="http://schemas.microsoft.com/office/powerpoint/2010/main" val="367278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a:solidFill>
                  <a:schemeClr val="bg1"/>
                </a:solidFill>
              </a:rPr>
              <a:t>Check Stability</a:t>
            </a:r>
          </a:p>
        </p:txBody>
      </p:sp>
      <p:sp>
        <p:nvSpPr>
          <p:cNvPr id="942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graphicFrame>
        <p:nvGraphicFramePr>
          <p:cNvPr id="94212" name="Table 3"/>
          <p:cNvGraphicFramePr>
            <a:graphicFrameLocks noGrp="1"/>
          </p:cNvGraphicFramePr>
          <p:nvPr>
            <p:custDataLst>
              <p:tags r:id="rId4"/>
            </p:custDataLst>
            <p:extLst>
              <p:ext uri="{D42A27DB-BD31-4B8C-83A1-F6EECF244321}">
                <p14:modId xmlns:p14="http://schemas.microsoft.com/office/powerpoint/2010/main" val="110041906"/>
              </p:ext>
            </p:extLst>
          </p:nvPr>
        </p:nvGraphicFramePr>
        <p:xfrm>
          <a:off x="2360612" y="2209800"/>
          <a:ext cx="7172324" cy="2938399"/>
        </p:xfrm>
        <a:graphic>
          <a:graphicData uri="http://schemas.openxmlformats.org/drawingml/2006/table">
            <a:tbl>
              <a:tblPr/>
              <a:tblGrid>
                <a:gridCol w="1162050">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gridCol w="1541462">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gridCol w="1541462">
                  <a:extLst>
                    <a:ext uri="{9D8B030D-6E8A-4147-A177-3AD203B41FA5}">
                      <a16:colId xmlns:a16="http://schemas.microsoft.com/office/drawing/2014/main" val="20004"/>
                    </a:ext>
                  </a:extLst>
                </a:gridCol>
              </a:tblGrid>
              <a:tr h="481012">
                <a:tc gridSpan="2">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Deflection of Backing</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12700">
                      <a:solidFill>
                        <a:prstClr val="black"/>
                      </a:solidFill>
                      <a:miter lim="800000"/>
                    </a:lnB>
                    <a:noFill/>
                  </a:tcPr>
                </a:tc>
                <a:tc hMerge="1">
                  <a:txBody>
                    <a:bodyPr/>
                    <a:lstStyle/>
                    <a:p>
                      <a:endParaRPr/>
                    </a:p>
                  </a:txBody>
                  <a:tcPr>
                    <a:lnR w="28575">
                      <a:miter lim="800000"/>
                    </a:lnR>
                    <a:lnT w="28575">
                      <a:solidFill>
                        <a:schemeClr val="tx1"/>
                      </a:solidFill>
                      <a:miter lim="800000"/>
                    </a:lnT>
                    <a:lnB w="12700">
                      <a:solidFill>
                        <a:prstClr val="black"/>
                      </a:solidFill>
                      <a:miter lim="800000"/>
                    </a:lnB>
                  </a:tcPr>
                </a:tc>
                <a:tc gridSpan="3">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Maximum value for deemed to comply</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12700">
                      <a:solidFill>
                        <a:prstClr val="black"/>
                      </a:solidFill>
                      <a:miter lim="800000"/>
                    </a:lnB>
                    <a:noFill/>
                  </a:tcPr>
                </a:tc>
                <a:tc hMerge="1">
                  <a:txBody>
                    <a:bodyPr/>
                    <a:lstStyle/>
                    <a:p>
                      <a:endParaRPr/>
                    </a:p>
                  </a:txBody>
                  <a:tcPr>
                    <a:lnT w="28575">
                      <a:solidFill>
                        <a:schemeClr val="tx1"/>
                      </a:solidFill>
                      <a:miter lim="800000"/>
                    </a:lnT>
                    <a:lnB w="12700">
                      <a:solidFill>
                        <a:prstClr val="black"/>
                      </a:solidFill>
                      <a:miter lim="800000"/>
                    </a:lnB>
                  </a:tcPr>
                </a:tc>
                <a:tc hMerge="1">
                  <a:txBody>
                    <a:bodyPr/>
                    <a:lstStyle/>
                    <a:p>
                      <a:endParaRPr/>
                    </a:p>
                  </a:txBody>
                  <a:tcPr>
                    <a:lnR w="28575">
                      <a:miter lim="800000"/>
                    </a:lnR>
                    <a:lnT w="28575">
                      <a:solidFill>
                        <a:schemeClr val="tx1"/>
                      </a:solidFill>
                      <a:miter lim="800000"/>
                    </a:lnT>
                    <a:lnB w="12700">
                      <a:solidFill>
                        <a:prstClr val="black"/>
                      </a:solidFill>
                      <a:miter lim="800000"/>
                    </a:lnB>
                  </a:tcPr>
                </a:tc>
                <a:extLst>
                  <a:ext uri="{0D108BD9-81ED-4DB2-BD59-A6C34878D82A}">
                    <a16:rowId xmlns:a16="http://schemas.microsoft.com/office/drawing/2014/main" val="10000"/>
                  </a:ext>
                </a:extLst>
              </a:tr>
              <a:tr h="48101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000">
                          <a:solidFill>
                            <a:schemeClr val="bg1"/>
                          </a:solidFill>
                          <a:ea typeface="Calibri" pitchFamily="34" charset="0"/>
                        </a:rPr>
                        <a:t>Wind</a:t>
                      </a:r>
                      <a:r>
                        <a:rPr sz="2000" baseline="30000">
                          <a:solidFill>
                            <a:schemeClr val="bg1"/>
                          </a:solidFill>
                          <a:ea typeface="Calibri" pitchFamily="34" charset="0"/>
                        </a:rPr>
                        <a:t>1</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000">
                          <a:solidFill>
                            <a:schemeClr val="bg1"/>
                          </a:solidFill>
                          <a:ea typeface="Calibri" pitchFamily="34" charset="0"/>
                        </a:rPr>
                        <a:t>Seismic</a:t>
                      </a:r>
                      <a:r>
                        <a:rPr sz="2000" baseline="30000">
                          <a:solidFill>
                            <a:schemeClr val="bg1"/>
                          </a:solidFill>
                          <a:ea typeface="Calibri" pitchFamily="34" charset="0"/>
                        </a:rPr>
                        <a:t>2</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a:t>
                      </a:r>
                      <a:r>
                        <a:rPr sz="2000" i="1">
                          <a:solidFill>
                            <a:schemeClr val="bg1"/>
                          </a:solidFill>
                          <a:latin typeface="Times New Roman" pitchFamily="18" charset="0"/>
                          <a:ea typeface="Calibri" pitchFamily="34" charset="0"/>
                        </a:rPr>
                        <a:t>t</a:t>
                      </a:r>
                      <a:r>
                        <a:rPr sz="2000" i="1" baseline="-25000">
                          <a:solidFill>
                            <a:schemeClr val="bg1"/>
                          </a:solidFill>
                          <a:latin typeface="Times New Roman" pitchFamily="18" charset="0"/>
                          <a:ea typeface="Calibri" pitchFamily="34" charset="0"/>
                        </a:rPr>
                        <a:t>sp</a:t>
                      </a:r>
                      <a:endParaRPr sz="2000">
                        <a:solidFill>
                          <a:schemeClr val="bg1"/>
                        </a:solidFill>
                        <a:latin typeface="Calibri" pitchFamily="34" charset="0"/>
                        <a:ea typeface="Calibri" pitchFamily="34" charset="0"/>
                      </a:endParaRP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latin typeface="Times New Roman" pitchFamily="18" charset="0"/>
                          <a:ea typeface="Calibri" pitchFamily="34" charset="0"/>
                        </a:rPr>
                        <a:t> </a:t>
                      </a:r>
                      <a:r>
                        <a:rPr sz="2000">
                          <a:solidFill>
                            <a:schemeClr val="bg1"/>
                          </a:solidFill>
                          <a:ea typeface="Calibri" pitchFamily="34" charset="0"/>
                        </a:rPr>
                        <a:t>for</a:t>
                      </a:r>
                      <a:r>
                        <a:rPr sz="2000">
                          <a:solidFill>
                            <a:schemeClr val="bg1"/>
                          </a:solidFill>
                          <a:latin typeface="Times New Roman" pitchFamily="18" charset="0"/>
                          <a:ea typeface="Calibri" pitchFamily="34" charset="0"/>
                        </a:rPr>
                        <a:t> </a:t>
                      </a:r>
                      <a:r>
                        <a:rPr sz="2000" i="1">
                          <a:solidFill>
                            <a:schemeClr val="bg1"/>
                          </a:solidFill>
                          <a:latin typeface="Times New Roman" pitchFamily="18" charset="0"/>
                          <a:ea typeface="Calibri" pitchFamily="34" charset="0"/>
                        </a:rPr>
                        <a:t>t</a:t>
                      </a:r>
                      <a:r>
                        <a:rPr sz="2000" i="1" baseline="-25000">
                          <a:solidFill>
                            <a:schemeClr val="bg1"/>
                          </a:solidFill>
                          <a:latin typeface="Times New Roman" pitchFamily="18" charset="0"/>
                          <a:ea typeface="Calibri" pitchFamily="34" charset="0"/>
                        </a:rPr>
                        <a:t>sp</a:t>
                      </a:r>
                      <a:r>
                        <a:rPr sz="2000">
                          <a:solidFill>
                            <a:schemeClr val="bg1"/>
                          </a:solidFill>
                          <a:latin typeface="Times New Roman" pitchFamily="18" charset="0"/>
                          <a:ea typeface="Calibri" pitchFamily="34" charset="0"/>
                        </a:rPr>
                        <a:t> </a:t>
                      </a:r>
                      <a:r>
                        <a:rPr sz="2000">
                          <a:solidFill>
                            <a:schemeClr val="bg1"/>
                          </a:solidFill>
                          <a:ea typeface="Calibri" pitchFamily="34" charset="0"/>
                        </a:rPr>
                        <a:t>=</a:t>
                      </a:r>
                      <a:r>
                        <a:rPr sz="2000">
                          <a:solidFill>
                            <a:schemeClr val="bg1"/>
                          </a:solidFill>
                          <a:latin typeface="Times New Roman" pitchFamily="18" charset="0"/>
                          <a:ea typeface="Calibri" pitchFamily="34" charset="0"/>
                        </a:rPr>
                        <a:t> </a:t>
                      </a:r>
                    </a:p>
                    <a:p>
                      <a:pPr marL="0" lvl="0" indent="0" algn="ctr">
                        <a:lnSpc>
                          <a:spcPct val="107000"/>
                        </a:lnSpc>
                      </a:pPr>
                      <a:r>
                        <a:rPr sz="2000">
                          <a:solidFill>
                            <a:schemeClr val="bg1"/>
                          </a:solidFill>
                          <a:ea typeface="Calibri" pitchFamily="34" charset="0"/>
                        </a:rPr>
                        <a:t>2-5/8 inch</a:t>
                      </a:r>
                    </a:p>
                  </a:txBody>
                  <a:tcPr marL="68580" marR="68580" marT="0" marB="0">
                    <a:lnL w="12700">
                      <a:solidFill>
                        <a:prstClr val="black"/>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dirty="0" err="1">
                          <a:solidFill>
                            <a:schemeClr val="bg1"/>
                          </a:solidFill>
                          <a:latin typeface="Times New Roman" pitchFamily="18" charset="0"/>
                          <a:ea typeface="Calibri" pitchFamily="34" charset="0"/>
                        </a:rPr>
                        <a:t>h</a:t>
                      </a:r>
                      <a:r>
                        <a:rPr sz="2000" i="1" baseline="-25000" dirty="0" err="1">
                          <a:solidFill>
                            <a:schemeClr val="bg1"/>
                          </a:solidFill>
                          <a:latin typeface="Times New Roman" pitchFamily="18" charset="0"/>
                          <a:ea typeface="Calibri" pitchFamily="34" charset="0"/>
                        </a:rPr>
                        <a:t>b</a:t>
                      </a:r>
                      <a:r>
                        <a:rPr sz="2000" dirty="0">
                          <a:solidFill>
                            <a:schemeClr val="bg1"/>
                          </a:solidFill>
                          <a:latin typeface="Times New Roman" pitchFamily="18" charset="0"/>
                          <a:ea typeface="Calibri" pitchFamily="34" charset="0"/>
                        </a:rPr>
                        <a:t> </a:t>
                      </a:r>
                      <a:r>
                        <a:rPr sz="2000" dirty="0">
                          <a:solidFill>
                            <a:schemeClr val="bg1"/>
                          </a:solidFill>
                          <a:ea typeface="Calibri" pitchFamily="34" charset="0"/>
                        </a:rPr>
                        <a:t>for</a:t>
                      </a:r>
                      <a:r>
                        <a:rPr sz="2000" dirty="0">
                          <a:solidFill>
                            <a:schemeClr val="bg1"/>
                          </a:solidFill>
                          <a:latin typeface="Times New Roman" pitchFamily="18" charset="0"/>
                          <a:ea typeface="Calibri" pitchFamily="34" charset="0"/>
                        </a:rPr>
                        <a:t> </a:t>
                      </a:r>
                      <a:r>
                        <a:rPr sz="2000" i="1" dirty="0">
                          <a:solidFill>
                            <a:schemeClr val="bg1"/>
                          </a:solidFill>
                          <a:latin typeface="Times New Roman" pitchFamily="18" charset="0"/>
                          <a:ea typeface="Calibri" pitchFamily="34" charset="0"/>
                        </a:rPr>
                        <a:t>t</a:t>
                      </a:r>
                      <a:r>
                        <a:rPr sz="2000" i="1" baseline="-25000" dirty="0">
                          <a:solidFill>
                            <a:schemeClr val="bg1"/>
                          </a:solidFill>
                          <a:latin typeface="Times New Roman" pitchFamily="18" charset="0"/>
                          <a:ea typeface="Calibri" pitchFamily="34" charset="0"/>
                        </a:rPr>
                        <a:t>sp</a:t>
                      </a:r>
                      <a:r>
                        <a:rPr sz="2000" dirty="0">
                          <a:solidFill>
                            <a:schemeClr val="bg1"/>
                          </a:solidFill>
                          <a:latin typeface="Times New Roman" pitchFamily="18" charset="0"/>
                          <a:ea typeface="Calibri" pitchFamily="34" charset="0"/>
                        </a:rPr>
                        <a:t> </a:t>
                      </a:r>
                      <a:r>
                        <a:rPr sz="2000" dirty="0">
                          <a:solidFill>
                            <a:schemeClr val="bg1"/>
                          </a:solidFill>
                          <a:ea typeface="Calibri" pitchFamily="34" charset="0"/>
                        </a:rPr>
                        <a:t>=</a:t>
                      </a:r>
                      <a:r>
                        <a:rPr sz="2000" dirty="0">
                          <a:solidFill>
                            <a:schemeClr val="bg1"/>
                          </a:solidFill>
                          <a:latin typeface="Times New Roman" pitchFamily="18" charset="0"/>
                          <a:ea typeface="Calibri" pitchFamily="34" charset="0"/>
                        </a:rPr>
                        <a:t> </a:t>
                      </a:r>
                      <a:r>
                        <a:rPr sz="2000" dirty="0">
                          <a:solidFill>
                            <a:schemeClr val="bg1"/>
                          </a:solidFill>
                          <a:ea typeface="Calibri" pitchFamily="34" charset="0"/>
                        </a:rPr>
                        <a:t>3.5 inch</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extLst>
                  <a:ext uri="{0D108BD9-81ED-4DB2-BD59-A6C34878D82A}">
                    <a16:rowId xmlns:a16="http://schemas.microsoft.com/office/drawing/2014/main" val="10001"/>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/240</a:t>
                      </a: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/100</a:t>
                      </a: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67</a:t>
                      </a: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14.6 ft</a:t>
                      </a:r>
                    </a:p>
                  </a:txBody>
                  <a:tcPr marL="68580" marR="68580" marT="0" marB="0" anchor="ctr">
                    <a:lnL w="12700">
                      <a:solidFill>
                        <a:prstClr val="black"/>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19.5 ft</a:t>
                      </a: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12700">
                      <a:solidFill>
                        <a:prstClr val="black"/>
                      </a:solidFill>
                      <a:miter lim="800000"/>
                    </a:lnB>
                    <a:noFill/>
                  </a:tcPr>
                </a:tc>
                <a:extLst>
                  <a:ext uri="{0D108BD9-81ED-4DB2-BD59-A6C34878D82A}">
                    <a16:rowId xmlns:a16="http://schemas.microsoft.com/office/drawing/2014/main" val="10002"/>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/360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/150</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100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21.9 ft</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29.2 ft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3"/>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/480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/200</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133</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29.1 ft</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38.8 ft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4"/>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/600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latin typeface="Times New Roman" pitchFamily="18" charset="0"/>
                          <a:ea typeface="Calibri" pitchFamily="34" charset="0"/>
                        </a:rPr>
                        <a:t>h</a:t>
                      </a:r>
                      <a:r>
                        <a:rPr sz="2000" i="1" baseline="-25000">
                          <a:solidFill>
                            <a:schemeClr val="bg1"/>
                          </a:solidFill>
                          <a:latin typeface="Times New Roman" pitchFamily="18" charset="0"/>
                          <a:ea typeface="Calibri" pitchFamily="34" charset="0"/>
                        </a:rPr>
                        <a:t>b</a:t>
                      </a:r>
                      <a:r>
                        <a:rPr sz="2000">
                          <a:solidFill>
                            <a:schemeClr val="bg1"/>
                          </a:solidFill>
                          <a:ea typeface="Calibri" pitchFamily="34" charset="0"/>
                        </a:rPr>
                        <a:t>/250</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167</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36.5 ft</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48.7 ft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extLst>
                  <a:ext uri="{0D108BD9-81ED-4DB2-BD59-A6C34878D82A}">
                    <a16:rowId xmlns:a16="http://schemas.microsoft.com/office/drawing/2014/main" val="10005"/>
                  </a:ext>
                </a:extLst>
              </a:tr>
            </a:tbl>
          </a:graphicData>
        </a:graphic>
      </p:graphicFrame>
      <p:sp>
        <p:nvSpPr>
          <p:cNvPr id="94253" name="Rectangle 4"/>
          <p:cNvSpPr/>
          <p:nvPr>
            <p:custDataLst>
              <p:tags r:id="rId5"/>
            </p:custDataLst>
          </p:nvPr>
        </p:nvSpPr>
        <p:spPr>
          <a:xfrm>
            <a:off x="2432050" y="5229225"/>
            <a:ext cx="5537200" cy="985334"/>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nSpc>
                <a:spcPct val="107000"/>
              </a:lnSpc>
              <a:spcAft>
                <a:spcPts val="800"/>
              </a:spcAft>
            </a:pPr>
            <a:r>
              <a:rPr sz="1600" baseline="30000">
                <a:solidFill>
                  <a:schemeClr val="bg1"/>
                </a:solidFill>
                <a:ea typeface="Calibri" pitchFamily="34" charset="0"/>
              </a:rPr>
              <a:t>1</a:t>
            </a:r>
            <a:r>
              <a:rPr sz="1600">
                <a:solidFill>
                  <a:schemeClr val="bg1"/>
                </a:solidFill>
                <a:ea typeface="Calibri" pitchFamily="34" charset="0"/>
              </a:rPr>
              <a:t>Under application of 0.42 times the strength level wind load. </a:t>
            </a:r>
          </a:p>
          <a:p>
            <a:pPr>
              <a:lnSpc>
                <a:spcPct val="107000"/>
              </a:lnSpc>
              <a:spcAft>
                <a:spcPts val="800"/>
              </a:spcAft>
            </a:pPr>
            <a:r>
              <a:rPr sz="1600" baseline="30000">
                <a:solidFill>
                  <a:schemeClr val="bg1"/>
                </a:solidFill>
                <a:ea typeface="Calibri" pitchFamily="34" charset="0"/>
              </a:rPr>
              <a:t>2</a:t>
            </a:r>
            <a:r>
              <a:rPr sz="1600">
                <a:solidFill>
                  <a:schemeClr val="bg1"/>
                </a:solidFill>
                <a:ea typeface="Calibri" pitchFamily="34" charset="0"/>
              </a:rPr>
              <a:t>Under application of the strength level seismic load.</a:t>
            </a:r>
          </a:p>
        </p:txBody>
      </p:sp>
      <p:cxnSp>
        <p:nvCxnSpPr>
          <p:cNvPr id="94254" name="Straight Connector 6"/>
          <p:cNvCxnSpPr/>
          <p:nvPr/>
        </p:nvCxnSpPr>
        <p:spPr>
          <a:xfrm>
            <a:off x="3351212" y="4648200"/>
            <a:ext cx="5029200" cy="0"/>
          </a:xfrm>
          <a:prstGeom prst="line">
            <a:avLst/>
          </a:prstGeom>
          <a:solidFill>
            <a:schemeClr val="accent1"/>
          </a:solidFill>
          <a:ln w="38100">
            <a:solidFill>
              <a:srgbClr val="C00000"/>
            </a:solidFill>
            <a:miter lim="800000"/>
            <a:tailEnd type="arrow"/>
          </a:ln>
        </p:spPr>
      </p:cxnSp>
      <p:sp>
        <p:nvSpPr>
          <p:cNvPr id="94255" name="TextBox 9"/>
          <p:cNvSpPr/>
          <p:nvPr>
            <p:custDataLst>
              <p:tags r:id="rId6"/>
            </p:custDataLst>
          </p:nvPr>
        </p:nvSpPr>
        <p:spPr>
          <a:xfrm>
            <a:off x="8228012" y="5334001"/>
            <a:ext cx="1524000" cy="646113"/>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dirty="0">
                <a:solidFill>
                  <a:schemeClr val="bg1"/>
                </a:solidFill>
              </a:rPr>
              <a:t>12’ height is OK</a:t>
            </a: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104</a:t>
            </a:fld>
            <a:endParaRPr lang="en-US">
              <a:solidFill>
                <a:schemeClr val="bg1"/>
              </a:solidFill>
            </a:endParaRPr>
          </a:p>
        </p:txBody>
      </p:sp>
    </p:spTree>
    <p:custDataLst>
      <p:tags r:id="rId1"/>
    </p:custDataLst>
    <p:extLst>
      <p:ext uri="{BB962C8B-B14F-4D97-AF65-F5344CB8AC3E}">
        <p14:creationId xmlns:p14="http://schemas.microsoft.com/office/powerpoint/2010/main" val="4060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952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105</a:t>
            </a:fld>
            <a:endParaRPr lang="en-US">
              <a:solidFill>
                <a:schemeClr val="bg1"/>
              </a:solidFill>
            </a:endParaRPr>
          </a:p>
        </p:txBody>
      </p:sp>
    </p:spTree>
    <p:custDataLst>
      <p:tags r:id="rId1"/>
    </p:custDataLst>
    <p:extLst>
      <p:ext uri="{BB962C8B-B14F-4D97-AF65-F5344CB8AC3E}">
        <p14:creationId xmlns:p14="http://schemas.microsoft.com/office/powerpoint/2010/main" val="21952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35"/>
          <p:cNvGrpSpPr/>
          <p:nvPr>
            <p:custDataLst>
              <p:tags r:id="rId2"/>
            </p:custDataLst>
          </p:nvPr>
        </p:nvGrpSpPr>
        <p:grpSpPr>
          <a:xfrm>
            <a:off x="1836737" y="2125663"/>
            <a:ext cx="2662238" cy="2284412"/>
            <a:chOff x="295702" y="1083858"/>
            <a:chExt cx="2662803" cy="2283727"/>
          </a:xfrm>
        </p:grpSpPr>
        <p:pic>
          <p:nvPicPr>
            <p:cNvPr id="96263" name="Picture 12" descr="Plate Type with Triangle"/>
            <p:cNvPicPr>
              <a:picLocks noChangeAspect="1"/>
            </p:cNvPicPr>
            <p:nvPr/>
          </p:nvPicPr>
          <p:blipFill>
            <a:blip r:embed="rId9"/>
            <a:srcRect l="24758" r="9656"/>
            <a:stretch>
              <a:fillRect/>
            </a:stretch>
          </p:blipFill>
          <p:spPr>
            <a:xfrm>
              <a:off x="295702" y="1083858"/>
              <a:ext cx="2662803" cy="2283727"/>
            </a:xfrm>
            <a:prstGeom prst="rect">
              <a:avLst/>
            </a:prstGeom>
            <a:noFill/>
            <a:ln>
              <a:noFill/>
              <a:miter lim="800000"/>
            </a:ln>
          </p:spPr>
        </p:pic>
        <p:sp>
          <p:nvSpPr>
            <p:cNvPr id="96264" name="TextBox 37"/>
            <p:cNvSpPr/>
            <p:nvPr>
              <p:custDataLst>
                <p:tags r:id="rId7"/>
              </p:custDataLst>
            </p:nvPr>
          </p:nvSpPr>
          <p:spPr>
            <a:xfrm>
              <a:off x="309342" y="2932710"/>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sp>
        <p:nvSpPr>
          <p:cNvPr id="96260" name="Content Placeholder 2"/>
          <p:cNvSpPr>
            <a:spLocks noGrp="1"/>
          </p:cNvSpPr>
          <p:nvPr>
            <p:ph idx="1"/>
            <p:custDataLst>
              <p:tags r:id="rId3"/>
            </p:custDataLst>
          </p:nvPr>
        </p:nvSpPr>
        <p:spPr>
          <a:xfrm>
            <a:off x="1320799" y="154305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Select Anchor Type</a:t>
            </a:r>
          </a:p>
        </p:txBody>
      </p:sp>
      <p:sp>
        <p:nvSpPr>
          <p:cNvPr id="96259"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96261" name="Rectangle 24"/>
          <p:cNvSpPr/>
          <p:nvPr>
            <p:custDataLst>
              <p:tags r:id="rId5"/>
            </p:custDataLst>
          </p:nvPr>
        </p:nvSpPr>
        <p:spPr>
          <a:xfrm>
            <a:off x="1836737" y="4410075"/>
            <a:ext cx="2886205" cy="1938992"/>
          </a:xfrm>
          <a:prstGeom prst="rect">
            <a:avLst/>
          </a:prstGeom>
        </p:spPr>
        <p:txBody>
          <a:bodyPr wrap="square">
            <a:spAutoFit/>
          </a:bodyPr>
          <a:lstStyle/>
          <a:p>
            <a:pPr marL="0" lvl="1">
              <a:spcBef>
                <a:spcPct val="0"/>
              </a:spcBef>
              <a:spcAft>
                <a:spcPct val="0"/>
              </a:spcAft>
              <a:defRPr/>
            </a:pPr>
            <a:r>
              <a:rPr lang="en-US" sz="2000" b="1" kern="0" dirty="0">
                <a:solidFill>
                  <a:schemeClr val="bg1"/>
                </a:solidFill>
              </a:rPr>
              <a:t>Design Strength: </a:t>
            </a:r>
          </a:p>
          <a:p>
            <a:pPr marL="0" lvl="1">
              <a:spcBef>
                <a:spcPct val="0"/>
              </a:spcBef>
              <a:spcAft>
                <a:spcPct val="0"/>
              </a:spcAft>
              <a:defRPr/>
            </a:pPr>
            <a:r>
              <a:rPr lang="en-US" sz="2000" kern="0" dirty="0">
                <a:solidFill>
                  <a:schemeClr val="bg1"/>
                </a:solidFill>
              </a:rPr>
              <a:t>330  </a:t>
            </a:r>
            <a:r>
              <a:rPr lang="en-US" sz="2000" kern="0" dirty="0" err="1">
                <a:solidFill>
                  <a:schemeClr val="bg1"/>
                </a:solidFill>
              </a:rPr>
              <a:t>lbs</a:t>
            </a:r>
            <a:endParaRPr lang="en-US" sz="2000" kern="0" dirty="0">
              <a:solidFill>
                <a:schemeClr val="bg1"/>
              </a:solidFill>
            </a:endParaRPr>
          </a:p>
          <a:p>
            <a:pPr marL="0" lvl="1">
              <a:spcBef>
                <a:spcPct val="0"/>
              </a:spcBef>
              <a:spcAft>
                <a:spcPct val="0"/>
              </a:spcAft>
              <a:defRPr/>
            </a:pPr>
            <a:r>
              <a:rPr lang="en-US" sz="2000" b="1" kern="0" dirty="0">
                <a:solidFill>
                  <a:schemeClr val="bg1"/>
                </a:solidFill>
              </a:rPr>
              <a:t>Allowable Load: </a:t>
            </a:r>
          </a:p>
          <a:p>
            <a:pPr marL="0" lvl="1">
              <a:spcBef>
                <a:spcPct val="0"/>
              </a:spcBef>
              <a:spcAft>
                <a:spcPct val="0"/>
              </a:spcAft>
              <a:defRPr/>
            </a:pPr>
            <a:r>
              <a:rPr lang="en-US" sz="2000" kern="0" dirty="0">
                <a:solidFill>
                  <a:schemeClr val="bg1"/>
                </a:solidFill>
              </a:rPr>
              <a:t>200 </a:t>
            </a:r>
            <a:r>
              <a:rPr lang="en-US" sz="2000" kern="0" dirty="0" err="1">
                <a:solidFill>
                  <a:schemeClr val="bg1"/>
                </a:solidFill>
              </a:rPr>
              <a:t>lbs</a:t>
            </a:r>
            <a:endParaRPr lang="en-US" sz="2000" kern="0" dirty="0">
              <a:solidFill>
                <a:schemeClr val="bg1"/>
              </a:solidFill>
            </a:endParaRPr>
          </a:p>
          <a:p>
            <a:pPr marL="0" lvl="1">
              <a:spcBef>
                <a:spcPct val="0"/>
              </a:spcBef>
              <a:spcAft>
                <a:spcPct val="0"/>
              </a:spcAft>
              <a:defRPr/>
            </a:pPr>
            <a:r>
              <a:rPr lang="en-US" sz="2000" b="1" kern="0" dirty="0">
                <a:solidFill>
                  <a:schemeClr val="bg1"/>
                </a:solidFill>
              </a:rPr>
              <a:t>Stiffness:         </a:t>
            </a:r>
          </a:p>
          <a:p>
            <a:pPr marL="0" lvl="1">
              <a:spcBef>
                <a:spcPct val="0"/>
              </a:spcBef>
              <a:spcAft>
                <a:spcPct val="0"/>
              </a:spcAft>
              <a:defRPr/>
            </a:pPr>
            <a:r>
              <a:rPr lang="en-US" sz="2000" kern="0" dirty="0">
                <a:solidFill>
                  <a:schemeClr val="bg1"/>
                </a:solidFill>
              </a:rPr>
              <a:t>3,000 </a:t>
            </a:r>
            <a:r>
              <a:rPr lang="en-US" sz="2000" kern="0" dirty="0" err="1">
                <a:solidFill>
                  <a:schemeClr val="bg1"/>
                </a:solidFill>
              </a:rPr>
              <a:t>lb</a:t>
            </a:r>
            <a:r>
              <a:rPr lang="en-US" sz="2000" kern="0" dirty="0">
                <a:solidFill>
                  <a:schemeClr val="bg1"/>
                </a:solidFill>
              </a:rPr>
              <a:t>/in</a:t>
            </a:r>
          </a:p>
        </p:txBody>
      </p:sp>
      <p:sp>
        <p:nvSpPr>
          <p:cNvPr id="96262" name="Content Placeholder 2"/>
          <p:cNvSpPr txBox="1"/>
          <p:nvPr>
            <p:custDataLst>
              <p:tags r:id="rId6"/>
            </p:custDataLst>
          </p:nvPr>
        </p:nvSpPr>
        <p:spPr bwMode="auto">
          <a:xfrm>
            <a:off x="4691063" y="2057400"/>
            <a:ext cx="5281547" cy="4052962"/>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b="1" kern="0" dirty="0">
                <a:solidFill>
                  <a:schemeClr val="bg1"/>
                </a:solidFill>
              </a:rPr>
              <a:t>Slotted Anchors</a:t>
            </a:r>
          </a:p>
          <a:p>
            <a:pPr>
              <a:defRPr/>
            </a:pPr>
            <a:r>
              <a:rPr lang="en-US" kern="0" dirty="0">
                <a:solidFill>
                  <a:schemeClr val="bg1"/>
                </a:solidFill>
              </a:rPr>
              <a:t>Want adjustable anchor to accommodate expansion of brick.</a:t>
            </a:r>
          </a:p>
          <a:p>
            <a:pPr>
              <a:defRPr/>
            </a:pPr>
            <a:r>
              <a:rPr lang="en-US" kern="0" dirty="0">
                <a:solidFill>
                  <a:schemeClr val="bg1"/>
                </a:solidFill>
              </a:rPr>
              <a:t>Slotted anchor has higher capacity than 2-Leg anchors</a:t>
            </a:r>
          </a:p>
          <a:p>
            <a:pPr marL="0" indent="0">
              <a:buNone/>
              <a:defRPr/>
            </a:pPr>
            <a:endParaRPr lang="en-US" b="1" kern="0" dirty="0">
              <a:solidFill>
                <a:schemeClr val="bg1"/>
              </a:solidFill>
            </a:endParaRP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106</a:t>
            </a:fld>
            <a:endParaRPr lang="en-US">
              <a:solidFill>
                <a:schemeClr val="bg1"/>
              </a:solidFill>
            </a:endParaRPr>
          </a:p>
        </p:txBody>
      </p:sp>
    </p:spTree>
    <p:custDataLst>
      <p:tags r:id="rId1"/>
    </p:custDataLst>
    <p:extLst>
      <p:ext uri="{BB962C8B-B14F-4D97-AF65-F5344CB8AC3E}">
        <p14:creationId xmlns:p14="http://schemas.microsoft.com/office/powerpoint/2010/main" val="95875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9728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107</a:t>
            </a:fld>
            <a:endParaRPr lang="en-US">
              <a:solidFill>
                <a:schemeClr val="bg1"/>
              </a:solidFill>
            </a:endParaRPr>
          </a:p>
        </p:txBody>
      </p:sp>
    </p:spTree>
    <p:custDataLst>
      <p:tags r:id="rId1"/>
    </p:custDataLst>
    <p:extLst>
      <p:ext uri="{BB962C8B-B14F-4D97-AF65-F5344CB8AC3E}">
        <p14:creationId xmlns:p14="http://schemas.microsoft.com/office/powerpoint/2010/main" val="195745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Transverse spacing = stud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Longitudinal spacing</a:t>
            </a:r>
          </a:p>
          <a:p>
            <a:pPr marL="688975" lvl="1" indent="-231775" eaLnBrk="0" fontAlgn="base" hangingPunct="0">
              <a:lnSpc>
                <a:spcPct val="110000"/>
              </a:lnSpc>
              <a:spcBef>
                <a:spcPct val="0"/>
              </a:spcBef>
              <a:spcAft>
                <a:spcPct val="35000"/>
              </a:spcAft>
              <a:buFontTx/>
              <a:buChar char="•"/>
              <a:defRPr/>
            </a:pPr>
            <a:r>
              <a:rPr lang="en-US" sz="2600" kern="0"/>
              <a:t>Tributary Area Method</a:t>
            </a:r>
          </a:p>
          <a:p>
            <a:pPr marL="688975" lvl="1" indent="-231775" eaLnBrk="0" fontAlgn="base" hangingPunct="0">
              <a:lnSpc>
                <a:spcPct val="110000"/>
              </a:lnSpc>
              <a:spcBef>
                <a:spcPct val="0"/>
              </a:spcBef>
              <a:spcAft>
                <a:spcPct val="35000"/>
              </a:spcAft>
              <a:buFontTx/>
              <a:buChar char="•"/>
              <a:defRPr/>
            </a:pPr>
            <a:r>
              <a:rPr lang="en-US" sz="2600" kern="0"/>
              <a:t>Prescriptive Method</a:t>
            </a:r>
          </a:p>
        </p:txBody>
      </p:sp>
      <p:sp>
        <p:nvSpPr>
          <p:cNvPr id="9830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98308" name="Picture 3"/>
          <p:cNvPicPr>
            <a:picLocks noChangeAspect="1"/>
          </p:cNvPicPr>
          <p:nvPr>
            <p:custDataLst>
              <p:tags r:id="rId4"/>
            </p:custDataLst>
          </p:nvPr>
        </p:nvPicPr>
        <p:blipFill>
          <a:blip r:embed="rId6"/>
          <a:stretch>
            <a:fillRect/>
          </a:stretch>
        </p:blipFill>
        <p:spPr>
          <a:xfrm>
            <a:off x="7237413" y="1524000"/>
            <a:ext cx="2505075" cy="4821238"/>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108</a:t>
            </a:fld>
            <a:endParaRPr lang="en-US">
              <a:solidFill>
                <a:schemeClr val="bg1"/>
              </a:solidFill>
            </a:endParaRPr>
          </a:p>
        </p:txBody>
      </p:sp>
    </p:spTree>
    <p:custDataLst>
      <p:tags r:id="rId1"/>
    </p:custDataLst>
    <p:extLst>
      <p:ext uri="{BB962C8B-B14F-4D97-AF65-F5344CB8AC3E}">
        <p14:creationId xmlns:p14="http://schemas.microsoft.com/office/powerpoint/2010/main" val="1148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Prescriptive Method</a:t>
            </a:r>
          </a:p>
          <a:p>
            <a:pPr marL="688975" lvl="1" indent="-231775" eaLnBrk="0" fontAlgn="base" hangingPunct="0">
              <a:lnSpc>
                <a:spcPct val="110000"/>
              </a:lnSpc>
              <a:spcBef>
                <a:spcPct val="0"/>
              </a:spcBef>
              <a:spcAft>
                <a:spcPct val="35000"/>
              </a:spcAft>
              <a:buFontTx/>
              <a:buChar char="•"/>
              <a:defRPr/>
            </a:pPr>
            <a:r>
              <a:rPr lang="en-US" sz="2600" kern="0"/>
              <a:t>Adjustable Anchors</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One anchor per 2.67 ft</a:t>
            </a:r>
            <a:r>
              <a:rPr lang="en-US" sz="2000" kern="0" baseline="30000"/>
              <a:t>2 </a:t>
            </a:r>
            <a:r>
              <a:rPr lang="en-US" sz="800" kern="0"/>
              <a:t>(12.2.2.5.6.1)</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Horizontal 32” max</a:t>
            </a:r>
            <a:r>
              <a:rPr lang="en-US" sz="2200" kern="0"/>
              <a:t> </a:t>
            </a:r>
            <a:r>
              <a:rPr lang="en-US" sz="800" kern="0"/>
              <a:t>(12.2.2.5.6.3)</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Vertical 25” max </a:t>
            </a:r>
            <a:r>
              <a:rPr lang="en-US" sz="800" kern="0"/>
              <a:t>(12.2.2.5.6.3)</a:t>
            </a:r>
          </a:p>
          <a:p>
            <a:pPr marL="688975" lvl="1" indent="-231775" eaLnBrk="0" fontAlgn="base" hangingPunct="0">
              <a:lnSpc>
                <a:spcPct val="110000"/>
              </a:lnSpc>
              <a:spcBef>
                <a:spcPct val="0"/>
              </a:spcBef>
              <a:spcAft>
                <a:spcPct val="35000"/>
              </a:spcAft>
              <a:buFontTx/>
              <a:buChar char="•"/>
              <a:defRPr/>
            </a:pPr>
            <a:r>
              <a:rPr lang="en-US" sz="2600" kern="0"/>
              <a:t>High Wind? No. q</a:t>
            </a:r>
            <a:r>
              <a:rPr lang="en-US" sz="2600" kern="0" baseline="-25000" err="1"/>
              <a:t>z</a:t>
            </a:r>
            <a:r>
              <a:rPr lang="en-US" sz="2600" kern="0"/>
              <a:t> &lt; 40 psf </a:t>
            </a:r>
            <a:r>
              <a:rPr lang="en-US" sz="800" kern="0"/>
              <a:t>(12.2.2.12)</a:t>
            </a:r>
          </a:p>
          <a:p>
            <a:pPr marL="688975" lvl="1" indent="-231775" eaLnBrk="0" fontAlgn="base" hangingPunct="0">
              <a:lnSpc>
                <a:spcPct val="110000"/>
              </a:lnSpc>
              <a:spcBef>
                <a:spcPct val="0"/>
              </a:spcBef>
              <a:spcAft>
                <a:spcPct val="35000"/>
              </a:spcAft>
              <a:buFontTx/>
              <a:buChar char="•"/>
              <a:defRPr/>
            </a:pPr>
            <a:r>
              <a:rPr lang="en-US" sz="2600" kern="0"/>
              <a:t>High Seismic? Yes. SDC D </a:t>
            </a:r>
            <a:r>
              <a:rPr lang="en-US" sz="800" kern="0"/>
              <a:t>(12.2.2.12)</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Reduce max area to 75%</a:t>
            </a:r>
          </a:p>
          <a:p>
            <a:pPr marL="688975" lvl="1" indent="-231775" eaLnBrk="0" fontAlgn="base" hangingPunct="0">
              <a:lnSpc>
                <a:spcPct val="110000"/>
              </a:lnSpc>
              <a:spcBef>
                <a:spcPct val="0"/>
              </a:spcBef>
              <a:spcAft>
                <a:spcPct val="35000"/>
              </a:spcAft>
              <a:buFontTx/>
              <a:buChar char="•"/>
              <a:defRPr/>
            </a:pPr>
            <a:endParaRPr lang="en-US" sz="2600" kern="0"/>
          </a:p>
        </p:txBody>
      </p:sp>
      <p:sp>
        <p:nvSpPr>
          <p:cNvPr id="9933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99332" name="Picture 3"/>
          <p:cNvPicPr>
            <a:picLocks noChangeAspect="1"/>
          </p:cNvPicPr>
          <p:nvPr>
            <p:custDataLst>
              <p:tags r:id="rId4"/>
            </p:custDataLst>
          </p:nvPr>
        </p:nvPicPr>
        <p:blipFill>
          <a:blip r:embed="rId6"/>
          <a:stretch>
            <a:fillRect/>
          </a:stretch>
        </p:blipFill>
        <p:spPr>
          <a:xfrm>
            <a:off x="7237413" y="1524000"/>
            <a:ext cx="2505075" cy="4821238"/>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109</a:t>
            </a:fld>
            <a:endParaRPr lang="en-US">
              <a:solidFill>
                <a:schemeClr val="bg1"/>
              </a:solidFill>
            </a:endParaRPr>
          </a:p>
        </p:txBody>
      </p:sp>
    </p:spTree>
    <p:custDataLst>
      <p:tags r:id="rId1"/>
    </p:custDataLst>
    <p:extLst>
      <p:ext uri="{BB962C8B-B14F-4D97-AF65-F5344CB8AC3E}">
        <p14:creationId xmlns:p14="http://schemas.microsoft.com/office/powerpoint/2010/main" val="274454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sz="2400" b="1" dirty="0">
                <a:solidFill>
                  <a:schemeClr val="bg1"/>
                </a:solidFill>
              </a:rPr>
              <a:t>IBC</a:t>
            </a:r>
          </a:p>
          <a:p>
            <a:pPr marL="0" indent="0">
              <a:buNone/>
            </a:pPr>
            <a:r>
              <a:rPr sz="2400" dirty="0">
                <a:solidFill>
                  <a:schemeClr val="bg1"/>
                </a:solidFill>
              </a:rPr>
              <a:t>Veneer secured and supported through the adhesion of an approved bonding material applied to an approved backing.</a:t>
            </a:r>
          </a:p>
        </p:txBody>
      </p:sp>
      <p:sp>
        <p:nvSpPr>
          <p:cNvPr id="1536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Adhered Veneer</a:t>
            </a:r>
          </a:p>
        </p:txBody>
      </p:sp>
      <p:sp>
        <p:nvSpPr>
          <p:cNvPr id="2" name="Date Placeholder 1"/>
          <p:cNvSpPr>
            <a:spLocks noGrp="1"/>
          </p:cNvSpPr>
          <p:nvPr>
            <p:ph type="dt" sz="half" idx="4294967295"/>
          </p:nvPr>
        </p:nvSpPr>
        <p:spPr>
          <a:xfrm>
            <a:off x="10868025" y="6400800"/>
            <a:ext cx="1320800" cy="276225"/>
          </a:xfrm>
        </p:spPr>
        <p:txBody>
          <a:bodyPr/>
          <a:lstStyle/>
          <a:p>
            <a:fld id="{624EE6A5-CCFC-4EF0-A8E2-36AA4BA081A7}" type="datetime1">
              <a:rPr lang="en-US" smtClean="0">
                <a:solidFill>
                  <a:schemeClr val="bg1"/>
                </a:solidFill>
              </a:rPr>
              <a:t>4/12/2022</a:t>
            </a:fld>
            <a:endParaRPr lang="en-US" dirty="0">
              <a:solidFill>
                <a:schemeClr val="bg1"/>
              </a:solidFill>
            </a:endParaRPr>
          </a:p>
        </p:txBody>
      </p:sp>
      <p:sp>
        <p:nvSpPr>
          <p:cNvPr id="3" name="Footer Placeholder 2"/>
          <p:cNvSpPr>
            <a:spLocks noGrp="1"/>
          </p:cNvSpPr>
          <p:nvPr>
            <p:ph type="ftr" sz="quarter" idx="4294967295"/>
          </p:nvPr>
        </p:nvSpPr>
        <p:spPr>
          <a:xfrm>
            <a:off x="0" y="6400800"/>
            <a:ext cx="6324600" cy="276225"/>
          </a:xfrm>
        </p:spPr>
        <p:txBody>
          <a:bodyPr/>
          <a:lstStyle/>
          <a:p>
            <a:pPr algn="l"/>
            <a:r>
              <a:rPr lang="en-US" dirty="0">
                <a:solidFill>
                  <a:schemeClr val="bg1"/>
                </a:solidFill>
              </a:rPr>
              <a:t>Introduction to Veneer</a:t>
            </a:r>
          </a:p>
        </p:txBody>
      </p:sp>
      <p:sp>
        <p:nvSpPr>
          <p:cNvPr id="4" name="Slide Number Placeholder 3"/>
          <p:cNvSpPr>
            <a:spLocks noGrp="1"/>
          </p:cNvSpPr>
          <p:nvPr>
            <p:ph type="sldNum" sz="quarter" idx="4294967295"/>
          </p:nvPr>
        </p:nvSpPr>
        <p:spPr>
          <a:xfrm>
            <a:off x="10969625" y="6400800"/>
            <a:ext cx="1219200" cy="276225"/>
          </a:xfrm>
        </p:spPr>
        <p:txBody>
          <a:bodyPr/>
          <a:lstStyle/>
          <a:p>
            <a:fld id="{299542E4-2CCF-42F6-9D92-ED568035133D}" type="slidenum">
              <a:rPr lang="en-US" smtClean="0">
                <a:solidFill>
                  <a:schemeClr val="bg1"/>
                </a:solidFill>
              </a:rPr>
              <a:pPr/>
              <a:t>11</a:t>
            </a:fld>
            <a:endParaRPr lang="en-US">
              <a:solidFill>
                <a:schemeClr val="bg1"/>
              </a:solidFill>
            </a:endParaRPr>
          </a:p>
        </p:txBody>
      </p:sp>
      <p:pic>
        <p:nvPicPr>
          <p:cNvPr id="15365" name="Picture 3"/>
          <p:cNvPicPr>
            <a:picLocks noChangeAspect="1"/>
          </p:cNvPicPr>
          <p:nvPr>
            <p:custDataLst>
              <p:tags r:id="rId4"/>
            </p:custDataLst>
          </p:nvPr>
        </p:nvPicPr>
        <p:blipFill>
          <a:blip r:embed="rId8"/>
          <a:stretch>
            <a:fillRect/>
          </a:stretch>
        </p:blipFill>
        <p:spPr>
          <a:xfrm>
            <a:off x="4239930" y="1447800"/>
            <a:ext cx="5219982" cy="4403198"/>
          </a:xfrm>
          <a:prstGeom prst="rect">
            <a:avLst/>
          </a:prstGeom>
          <a:noFill/>
          <a:ln>
            <a:noFill/>
            <a:miter lim="800000"/>
          </a:ln>
        </p:spPr>
      </p:pic>
      <p:pic>
        <p:nvPicPr>
          <p:cNvPr id="15367" name="Picture 3"/>
          <p:cNvPicPr>
            <a:picLocks noChangeAspect="1"/>
          </p:cNvPicPr>
          <p:nvPr>
            <p:custDataLst>
              <p:tags r:id="rId5"/>
            </p:custDataLst>
          </p:nvPr>
        </p:nvPicPr>
        <p:blipFill>
          <a:blip r:embed="rId8"/>
          <a:srcRect l="80647" b="57301"/>
          <a:stretch>
            <a:fillRect/>
          </a:stretch>
        </p:blipFill>
        <p:spPr>
          <a:xfrm>
            <a:off x="8368506" y="1094629"/>
            <a:ext cx="2100262" cy="3910399"/>
          </a:xfrm>
          <a:prstGeom prst="rect">
            <a:avLst/>
          </a:prstGeom>
          <a:noFill/>
          <a:ln>
            <a:noFill/>
            <a:miter lim="800000"/>
          </a:ln>
        </p:spPr>
      </p:pic>
      <p:sp>
        <p:nvSpPr>
          <p:cNvPr id="11" name="TextBox 4"/>
          <p:cNvSpPr/>
          <p:nvPr>
            <p:custDataLst>
              <p:tags r:id="rId6"/>
            </p:custDataLst>
          </p:nvPr>
        </p:nvSpPr>
        <p:spPr>
          <a:xfrm>
            <a:off x="8228012" y="5850998"/>
            <a:ext cx="2381250"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Tree>
    <p:custDataLst>
      <p:tags r:id="rId1"/>
    </p:custDataLst>
    <p:extLst>
      <p:ext uri="{BB962C8B-B14F-4D97-AF65-F5344CB8AC3E}">
        <p14:creationId xmlns:p14="http://schemas.microsoft.com/office/powerpoint/2010/main" val="399972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Prescriptive Method</a:t>
            </a:r>
          </a:p>
          <a:p>
            <a:pPr marL="688975" lvl="1" indent="-231775" eaLnBrk="0" fontAlgn="base" hangingPunct="0">
              <a:lnSpc>
                <a:spcPct val="110000"/>
              </a:lnSpc>
              <a:spcBef>
                <a:spcPct val="0"/>
              </a:spcBef>
              <a:spcAft>
                <a:spcPct val="35000"/>
              </a:spcAft>
              <a:buFontTx/>
              <a:buChar char="•"/>
              <a:defRPr/>
            </a:pPr>
            <a:r>
              <a:rPr lang="en-US" sz="2600" kern="0"/>
              <a:t>Area per anchor = 0.75 x 2.67 = 2.00 ft</a:t>
            </a:r>
            <a:r>
              <a:rPr lang="en-US" sz="2600" kern="0" baseline="30000"/>
              <a:t>2</a:t>
            </a:r>
          </a:p>
          <a:p>
            <a:pPr marL="688975" lvl="1" indent="-231775" eaLnBrk="0" fontAlgn="base" hangingPunct="0">
              <a:lnSpc>
                <a:spcPct val="110000"/>
              </a:lnSpc>
              <a:spcBef>
                <a:spcPct val="0"/>
              </a:spcBef>
              <a:spcAft>
                <a:spcPct val="35000"/>
              </a:spcAft>
              <a:buFontTx/>
              <a:buChar char="•"/>
              <a:defRPr/>
            </a:pPr>
            <a:r>
              <a:rPr lang="en-US" sz="2600" kern="0"/>
              <a:t>Horizontal spacing = stud spacing = 16”</a:t>
            </a:r>
            <a:endParaRPr lang="en-US" sz="800" kern="0"/>
          </a:p>
          <a:p>
            <a:pPr marL="688975" lvl="1" indent="-231775" eaLnBrk="0" fontAlgn="base" hangingPunct="0">
              <a:lnSpc>
                <a:spcPct val="110000"/>
              </a:lnSpc>
              <a:spcBef>
                <a:spcPct val="0"/>
              </a:spcBef>
              <a:spcAft>
                <a:spcPct val="35000"/>
              </a:spcAft>
              <a:buFontTx/>
              <a:buChar char="•"/>
              <a:defRPr/>
            </a:pPr>
            <a:r>
              <a:rPr lang="en-US" sz="2600" kern="0"/>
              <a:t>Vertical spacing = 2.00 / 1.33 = 18”</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Masonry module is 8”, we would use 16”</a:t>
            </a:r>
          </a:p>
          <a:p>
            <a:pPr marL="688975" lvl="1" indent="-231775" eaLnBrk="0" fontAlgn="base" hangingPunct="0">
              <a:lnSpc>
                <a:spcPct val="110000"/>
              </a:lnSpc>
              <a:spcBef>
                <a:spcPct val="0"/>
              </a:spcBef>
              <a:spcAft>
                <a:spcPct val="35000"/>
              </a:spcAft>
              <a:buFontTx/>
              <a:buChar char="•"/>
              <a:defRPr/>
            </a:pPr>
            <a:endParaRPr lang="en-US" sz="2600" kern="0"/>
          </a:p>
        </p:txBody>
      </p:sp>
      <p:sp>
        <p:nvSpPr>
          <p:cNvPr id="10035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100356" name="Picture 3"/>
          <p:cNvPicPr>
            <a:picLocks noChangeAspect="1"/>
          </p:cNvPicPr>
          <p:nvPr>
            <p:custDataLst>
              <p:tags r:id="rId4"/>
            </p:custDataLst>
          </p:nvPr>
        </p:nvPicPr>
        <p:blipFill>
          <a:blip r:embed="rId6"/>
          <a:stretch>
            <a:fillRect/>
          </a:stretch>
        </p:blipFill>
        <p:spPr>
          <a:xfrm>
            <a:off x="7762875" y="1439862"/>
            <a:ext cx="2505075" cy="4821238"/>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110</a:t>
            </a:fld>
            <a:endParaRPr lang="en-US">
              <a:solidFill>
                <a:schemeClr val="bg1"/>
              </a:solidFill>
            </a:endParaRPr>
          </a:p>
        </p:txBody>
      </p:sp>
    </p:spTree>
    <p:custDataLst>
      <p:tags r:id="rId1"/>
    </p:custDataLst>
    <p:extLst>
      <p:ext uri="{BB962C8B-B14F-4D97-AF65-F5344CB8AC3E}">
        <p14:creationId xmlns:p14="http://schemas.microsoft.com/office/powerpoint/2010/main" val="53302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idx="1"/>
            <p:custDataLst>
              <p:tags r:id="rId2"/>
            </p:custDataLst>
          </p:nvPr>
        </p:nvSpPr>
        <p:spPr>
          <a:xfrm>
            <a:off x="1293814" y="1828800"/>
            <a:ext cx="636111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Estimate Anchor Spacing:</a:t>
            </a:r>
          </a:p>
          <a:p>
            <a:pPr marL="0" indent="0">
              <a:buNone/>
            </a:pPr>
            <a:r>
              <a:rPr dirty="0">
                <a:solidFill>
                  <a:schemeClr val="bg1"/>
                </a:solidFill>
              </a:rPr>
              <a:t>Since prescriptive method would require 16” spacing, try for 32” vertical spacing.</a:t>
            </a:r>
          </a:p>
        </p:txBody>
      </p:sp>
      <p:sp>
        <p:nvSpPr>
          <p:cNvPr id="10137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101380" name="Picture 3"/>
          <p:cNvPicPr>
            <a:picLocks noChangeAspect="1"/>
          </p:cNvPicPr>
          <p:nvPr>
            <p:custDataLst>
              <p:tags r:id="rId4"/>
            </p:custDataLst>
          </p:nvPr>
        </p:nvPicPr>
        <p:blipFill>
          <a:blip r:embed="rId6"/>
          <a:stretch>
            <a:fillRect/>
          </a:stretch>
        </p:blipFill>
        <p:spPr>
          <a:xfrm>
            <a:off x="7654924" y="1511300"/>
            <a:ext cx="2505075" cy="4821238"/>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111</a:t>
            </a:fld>
            <a:endParaRPr lang="en-US">
              <a:solidFill>
                <a:schemeClr val="bg1"/>
              </a:solidFill>
            </a:endParaRPr>
          </a:p>
        </p:txBody>
      </p:sp>
    </p:spTree>
    <p:custDataLst>
      <p:tags r:id="rId1"/>
    </p:custDataLst>
    <p:extLst>
      <p:ext uri="{BB962C8B-B14F-4D97-AF65-F5344CB8AC3E}">
        <p14:creationId xmlns:p14="http://schemas.microsoft.com/office/powerpoint/2010/main" val="24154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Verify Anchor Demands</a:t>
            </a:r>
          </a:p>
        </p:txBody>
      </p:sp>
      <p:sp>
        <p:nvSpPr>
          <p:cNvPr id="10240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112</a:t>
            </a:fld>
            <a:endParaRPr lang="en-US">
              <a:solidFill>
                <a:schemeClr val="bg1"/>
              </a:solidFill>
            </a:endParaRPr>
          </a:p>
        </p:txBody>
      </p:sp>
    </p:spTree>
    <p:custDataLst>
      <p:tags r:id="rId1"/>
    </p:custDataLst>
    <p:extLst>
      <p:ext uri="{BB962C8B-B14F-4D97-AF65-F5344CB8AC3E}">
        <p14:creationId xmlns:p14="http://schemas.microsoft.com/office/powerpoint/2010/main" val="12994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03427" name="Content Placeholder 2"/>
          <p:cNvSpPr txBox="1"/>
          <p:nvPr>
            <p:custDataLst>
              <p:tags r:id="rId3"/>
            </p:custDataLst>
          </p:nvPr>
        </p:nvSpPr>
        <p:spPr bwMode="auto">
          <a:xfrm>
            <a:off x="1606824" y="1439423"/>
            <a:ext cx="4944789"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Model Properties</a:t>
            </a:r>
          </a:p>
          <a:p>
            <a:pPr marL="0" indent="0">
              <a:buNone/>
              <a:defRPr/>
            </a:pPr>
            <a:r>
              <a:rPr lang="en-US" sz="2400" kern="0" dirty="0">
                <a:solidFill>
                  <a:schemeClr val="bg1"/>
                </a:solidFill>
              </a:rPr>
              <a:t>Backing</a:t>
            </a:r>
          </a:p>
          <a:p>
            <a:pPr lvl="1">
              <a:defRPr/>
            </a:pPr>
            <a:r>
              <a:rPr lang="en-US" sz="2200" kern="0" dirty="0">
                <a:solidFill>
                  <a:schemeClr val="bg1"/>
                </a:solidFill>
              </a:rPr>
              <a:t>EI known for 600S137-43 studs</a:t>
            </a:r>
          </a:p>
          <a:p>
            <a:pPr marL="0" indent="0">
              <a:buNone/>
              <a:defRPr/>
            </a:pPr>
            <a:r>
              <a:rPr lang="en-US" sz="2400" kern="0" dirty="0">
                <a:solidFill>
                  <a:schemeClr val="bg1"/>
                </a:solidFill>
              </a:rPr>
              <a:t>Anchors</a:t>
            </a:r>
          </a:p>
          <a:p>
            <a:pPr lvl="1">
              <a:defRPr/>
            </a:pPr>
            <a:r>
              <a:rPr lang="en-US" sz="2200" kern="0" dirty="0">
                <a:solidFill>
                  <a:schemeClr val="bg1"/>
                </a:solidFill>
              </a:rPr>
              <a:t>Slotted anchors = 3,000 </a:t>
            </a:r>
            <a:r>
              <a:rPr lang="en-US" sz="2200" kern="0" dirty="0" err="1">
                <a:solidFill>
                  <a:schemeClr val="bg1"/>
                </a:solidFill>
              </a:rPr>
              <a:t>lb</a:t>
            </a:r>
            <a:r>
              <a:rPr lang="en-US" sz="2200" kern="0" dirty="0">
                <a:solidFill>
                  <a:schemeClr val="bg1"/>
                </a:solidFill>
              </a:rPr>
              <a:t>/in</a:t>
            </a:r>
          </a:p>
          <a:p>
            <a:pPr marL="0" indent="0">
              <a:buNone/>
              <a:defRPr/>
            </a:pPr>
            <a:r>
              <a:rPr lang="en-US" sz="2400" kern="0" dirty="0">
                <a:solidFill>
                  <a:schemeClr val="bg1"/>
                </a:solidFill>
              </a:rPr>
              <a:t>Masonry</a:t>
            </a:r>
          </a:p>
          <a:p>
            <a:pPr marL="800100" lvl="1">
              <a:defRPr/>
            </a:pPr>
            <a:r>
              <a:rPr lang="en-US" sz="2200" kern="0" dirty="0">
                <a:solidFill>
                  <a:schemeClr val="bg1"/>
                </a:solidFill>
              </a:rPr>
              <a:t>Stiffness, </a:t>
            </a:r>
            <a:r>
              <a:rPr lang="en-US" sz="2200" kern="0" dirty="0" err="1">
                <a:solidFill>
                  <a:schemeClr val="bg1"/>
                </a:solidFill>
              </a:rPr>
              <a:t>E</a:t>
            </a:r>
            <a:r>
              <a:rPr lang="en-US" sz="2200" kern="0" baseline="-25000" dirty="0" err="1">
                <a:solidFill>
                  <a:schemeClr val="bg1"/>
                </a:solidFill>
              </a:rPr>
              <a:t>m</a:t>
            </a:r>
            <a:r>
              <a:rPr lang="en-US" sz="2200" kern="0" dirty="0" err="1">
                <a:solidFill>
                  <a:schemeClr val="bg1"/>
                </a:solidFill>
              </a:rPr>
              <a:t>I</a:t>
            </a:r>
            <a:endParaRPr lang="en-US" sz="2200" kern="0" dirty="0">
              <a:solidFill>
                <a:schemeClr val="bg1"/>
              </a:solidFill>
            </a:endParaRPr>
          </a:p>
          <a:p>
            <a:pPr marL="1139825" lvl="2">
              <a:defRPr/>
            </a:pPr>
            <a:r>
              <a:rPr lang="en-US" sz="1600" kern="0" dirty="0">
                <a:solidFill>
                  <a:schemeClr val="bg1"/>
                </a:solidFill>
              </a:rPr>
              <a:t>Need elastic modulus, </a:t>
            </a:r>
            <a:r>
              <a:rPr lang="en-US" sz="1600" kern="0" dirty="0" err="1">
                <a:solidFill>
                  <a:schemeClr val="bg1"/>
                </a:solidFill>
              </a:rPr>
              <a:t>E</a:t>
            </a:r>
            <a:r>
              <a:rPr lang="en-US" sz="1600" kern="0" baseline="-25000" dirty="0" err="1">
                <a:solidFill>
                  <a:schemeClr val="bg1"/>
                </a:solidFill>
              </a:rPr>
              <a:t>m</a:t>
            </a:r>
            <a:endParaRPr lang="en-US" sz="1600" kern="0" baseline="-25000" dirty="0">
              <a:solidFill>
                <a:schemeClr val="bg1"/>
              </a:solidFill>
            </a:endParaRPr>
          </a:p>
          <a:p>
            <a:pPr marL="800100" lvl="1">
              <a:defRPr/>
            </a:pPr>
            <a:r>
              <a:rPr lang="en-US" sz="2200" kern="0" dirty="0">
                <a:solidFill>
                  <a:schemeClr val="bg1"/>
                </a:solidFill>
              </a:rPr>
              <a:t>Strength, </a:t>
            </a:r>
            <a:r>
              <a:rPr lang="en-US" sz="2200" kern="0" dirty="0" err="1">
                <a:solidFill>
                  <a:schemeClr val="bg1"/>
                </a:solidFill>
              </a:rPr>
              <a:t>M</a:t>
            </a:r>
            <a:r>
              <a:rPr lang="en-US" sz="2200" kern="0" baseline="-25000" dirty="0" err="1">
                <a:solidFill>
                  <a:schemeClr val="bg1"/>
                </a:solidFill>
              </a:rPr>
              <a:t>cr</a:t>
            </a:r>
            <a:r>
              <a:rPr lang="en-US" sz="2200" kern="0" dirty="0">
                <a:solidFill>
                  <a:schemeClr val="bg1"/>
                </a:solidFill>
              </a:rPr>
              <a:t> = </a:t>
            </a:r>
            <a:r>
              <a:rPr lang="en-US" sz="2200" kern="0" dirty="0" err="1">
                <a:solidFill>
                  <a:schemeClr val="bg1"/>
                </a:solidFill>
              </a:rPr>
              <a:t>f</a:t>
            </a:r>
            <a:r>
              <a:rPr lang="en-US" sz="2200" kern="0" baseline="-25000" dirty="0" err="1">
                <a:solidFill>
                  <a:schemeClr val="bg1"/>
                </a:solidFill>
              </a:rPr>
              <a:t>r</a:t>
            </a:r>
            <a:r>
              <a:rPr lang="en-US" sz="2200" kern="0" dirty="0" err="1">
                <a:solidFill>
                  <a:schemeClr val="bg1"/>
                </a:solidFill>
              </a:rPr>
              <a:t>S</a:t>
            </a:r>
            <a:endParaRPr lang="en-US" sz="2200" kern="0" dirty="0">
              <a:solidFill>
                <a:schemeClr val="bg1"/>
              </a:solidFill>
            </a:endParaRPr>
          </a:p>
          <a:p>
            <a:pPr marL="1139825" lvl="2">
              <a:defRPr/>
            </a:pPr>
            <a:r>
              <a:rPr lang="en-US" sz="1600" kern="0" dirty="0">
                <a:solidFill>
                  <a:schemeClr val="bg1"/>
                </a:solidFill>
              </a:rPr>
              <a:t>Need modulus of rupture, </a:t>
            </a:r>
            <a:r>
              <a:rPr lang="en-US" sz="1600" kern="0" dirty="0" err="1">
                <a:solidFill>
                  <a:schemeClr val="bg1"/>
                </a:solidFill>
              </a:rPr>
              <a:t>f</a:t>
            </a:r>
            <a:r>
              <a:rPr lang="en-US" sz="1600" kern="0" baseline="-25000" dirty="0" err="1">
                <a:solidFill>
                  <a:schemeClr val="bg1"/>
                </a:solidFill>
              </a:rPr>
              <a:t>r</a:t>
            </a:r>
            <a:endParaRPr lang="en-US" sz="1600" kern="0" baseline="-25000" dirty="0">
              <a:solidFill>
                <a:schemeClr val="bg1"/>
              </a:solidFill>
            </a:endParaRPr>
          </a:p>
          <a:p>
            <a:pPr marL="111125" indent="0">
              <a:buNone/>
              <a:defRPr/>
            </a:pPr>
            <a:endParaRPr lang="en-US" sz="2400" kern="0" dirty="0">
              <a:solidFill>
                <a:schemeClr val="bg1"/>
              </a:solidFill>
            </a:endParaRPr>
          </a:p>
        </p:txBody>
      </p:sp>
      <p:pic>
        <p:nvPicPr>
          <p:cNvPr id="103428" name="Picture 2"/>
          <p:cNvPicPr>
            <a:picLocks noChangeAspect="1"/>
          </p:cNvPicPr>
          <p:nvPr>
            <p:custDataLst>
              <p:tags r:id="rId4"/>
            </p:custDataLst>
          </p:nvPr>
        </p:nvPicPr>
        <p:blipFill>
          <a:blip r:embed="rId6"/>
          <a:stretch>
            <a:fillRect/>
          </a:stretch>
        </p:blipFill>
        <p:spPr>
          <a:xfrm>
            <a:off x="6903666" y="1322742"/>
            <a:ext cx="3511550" cy="4957762"/>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113</a:t>
            </a:fld>
            <a:endParaRPr lang="en-US">
              <a:solidFill>
                <a:schemeClr val="bg1"/>
              </a:solidFill>
            </a:endParaRPr>
          </a:p>
        </p:txBody>
      </p:sp>
    </p:spTree>
    <p:custDataLst>
      <p:tags r:id="rId1"/>
    </p:custDataLst>
    <p:extLst>
      <p:ext uri="{BB962C8B-B14F-4D97-AF65-F5344CB8AC3E}">
        <p14:creationId xmlns:p14="http://schemas.microsoft.com/office/powerpoint/2010/main" val="402621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1C480B-9299-4ED7-A9EC-6B0829188287}"/>
              </a:ext>
            </a:extLst>
          </p:cNvPr>
          <p:cNvSpPr>
            <a:spLocks noGrp="1"/>
          </p:cNvSpPr>
          <p:nvPr>
            <p:ph idx="1"/>
          </p:nvPr>
        </p:nvSpPr>
        <p:spPr/>
        <p:txBody>
          <a:bodyPr/>
          <a:lstStyle/>
          <a:p>
            <a:endParaRPr lang="en-US"/>
          </a:p>
        </p:txBody>
      </p:sp>
      <p:sp>
        <p:nvSpPr>
          <p:cNvPr id="104450"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t>Full Engineered Method</a:t>
            </a:r>
          </a:p>
        </p:txBody>
      </p:sp>
      <p:sp>
        <p:nvSpPr>
          <p:cNvPr id="104451" name="Content Placeholder 2"/>
          <p:cNvSpPr txBox="1"/>
          <p:nvPr>
            <p:custDataLst>
              <p:tags r:id="rId3"/>
            </p:custDataLst>
          </p:nvPr>
        </p:nvSpPr>
        <p:spPr bwMode="auto">
          <a:xfrm>
            <a:off x="1606824" y="1439423"/>
            <a:ext cx="4944789"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a:solidFill>
                  <a:schemeClr val="bg1"/>
                </a:solidFill>
              </a:rPr>
              <a:t>Model Properties</a:t>
            </a:r>
          </a:p>
          <a:p>
            <a:pPr lvl="1">
              <a:defRPr/>
            </a:pPr>
            <a:r>
              <a:rPr lang="en-US">
                <a:solidFill>
                  <a:schemeClr val="bg1"/>
                </a:solidFill>
              </a:rPr>
              <a:t>Elastic Modulus</a:t>
            </a:r>
          </a:p>
          <a:p>
            <a:pPr lvl="2">
              <a:defRPr/>
            </a:pPr>
            <a:r>
              <a:rPr lang="en-US">
                <a:solidFill>
                  <a:schemeClr val="bg1"/>
                </a:solidFill>
              </a:rPr>
              <a:t>Concrete Masonry</a:t>
            </a:r>
          </a:p>
          <a:p>
            <a:pPr lvl="2">
              <a:defRPr/>
            </a:pPr>
            <a:r>
              <a:rPr lang="en-US">
                <a:solidFill>
                  <a:schemeClr val="bg1"/>
                </a:solidFill>
              </a:rPr>
              <a:t>Clay Masonry</a:t>
            </a:r>
          </a:p>
          <a:p>
            <a:pPr lvl="1">
              <a:defRPr/>
            </a:pPr>
            <a:r>
              <a:rPr lang="en-US" err="1">
                <a:solidFill>
                  <a:schemeClr val="bg1"/>
                </a:solidFill>
              </a:rPr>
              <a:t>f’</a:t>
            </a:r>
            <a:r>
              <a:rPr lang="en-US" baseline="-25000" err="1">
                <a:solidFill>
                  <a:schemeClr val="bg1"/>
                </a:solidFill>
              </a:rPr>
              <a:t>m</a:t>
            </a:r>
            <a:r>
              <a:rPr lang="en-US">
                <a:solidFill>
                  <a:schemeClr val="bg1"/>
                </a:solidFill>
              </a:rPr>
              <a:t> is per Unit Strength Method in TMS 602</a:t>
            </a:r>
          </a:p>
          <a:p>
            <a:pPr lvl="2">
              <a:defRPr/>
            </a:pPr>
            <a:r>
              <a:rPr lang="en-US">
                <a:solidFill>
                  <a:schemeClr val="bg1"/>
                </a:solidFill>
              </a:rPr>
              <a:t>Need unit strength</a:t>
            </a:r>
          </a:p>
          <a:p>
            <a:pPr lvl="2">
              <a:defRPr/>
            </a:pPr>
            <a:r>
              <a:rPr lang="en-US">
                <a:solidFill>
                  <a:schemeClr val="bg1"/>
                </a:solidFill>
              </a:rPr>
              <a:t>May be unknown</a:t>
            </a:r>
          </a:p>
          <a:p>
            <a:pPr marL="0" indent="0">
              <a:buNone/>
              <a:defRPr/>
            </a:pPr>
            <a:endParaRPr lang="en-US" sz="2400" kern="0">
              <a:solidFill>
                <a:schemeClr val="bg1"/>
              </a:solidFill>
            </a:endParaRPr>
          </a:p>
          <a:p>
            <a:pPr marL="111125" indent="0">
              <a:buNone/>
              <a:defRPr/>
            </a:pPr>
            <a:endParaRPr lang="en-US" sz="2400" kern="0">
              <a:solidFill>
                <a:schemeClr val="bg1"/>
              </a:solidFill>
            </a:endParaRPr>
          </a:p>
        </p:txBody>
      </p:sp>
      <p:pic>
        <p:nvPicPr>
          <p:cNvPr id="104452" name="Picture 2"/>
          <p:cNvPicPr>
            <a:picLocks noChangeAspect="1"/>
          </p:cNvPicPr>
          <p:nvPr>
            <p:custDataLst>
              <p:tags r:id="rId4"/>
            </p:custDataLst>
          </p:nvPr>
        </p:nvPicPr>
        <p:blipFill>
          <a:blip r:embed="rId8"/>
          <a:stretch>
            <a:fillRect/>
          </a:stretch>
        </p:blipFill>
        <p:spPr>
          <a:xfrm>
            <a:off x="6323012" y="1427163"/>
            <a:ext cx="3511550" cy="4957762"/>
          </a:xfrm>
          <a:prstGeom prst="rect">
            <a:avLst/>
          </a:prstGeom>
          <a:noFill/>
          <a:ln>
            <a:noFill/>
            <a:miter lim="800000"/>
          </a:ln>
        </p:spPr>
      </p:pic>
      <p:sp>
        <p:nvSpPr>
          <p:cNvPr id="104453" name="TextBox 38">
            <a:extLst>
              <a:ext uri="{FF2B5EF4-FFF2-40B4-BE49-F238E27FC236}">
                <a16:creationId xmlns:a16="http://schemas.microsoft.com/office/drawing/2014/main" id="{0C234A86-68F7-45A0-BB63-9FCE960C29FF}"/>
              </a:ext>
            </a:extLst>
          </p:cNvPr>
          <p:cNvSpPr txBox="1">
            <a:spLocks noRot="1" noChangeAspect="1" noMove="1" noResize="1" noEditPoints="1" noAdjustHandles="1" noChangeArrowheads="1" noChangeShapeType="1" noTextEdit="1"/>
          </p:cNvSpPr>
          <p:nvPr>
            <p:custDataLst>
              <p:tags r:id="rId5"/>
            </p:custDataLst>
          </p:nvPr>
        </p:nvSpPr>
        <p:spPr>
          <a:xfrm>
            <a:off x="4920386" y="2667001"/>
            <a:ext cx="1402627" cy="276999"/>
          </a:xfrm>
          <a:prstGeom prst="rect">
            <a:avLst/>
          </a:prstGeom>
          <a:blipFill>
            <a:blip r:embed="rId9"/>
            <a:stretch>
              <a:fillRect l="-3030" t="-6667" b="-37778"/>
            </a:stretch>
          </a:blipFill>
        </p:spPr>
        <p:txBody>
          <a:bodyPr/>
          <a:lstStyle/>
          <a:p>
            <a:r>
              <a:rPr lang="en-US">
                <a:noFill/>
              </a:rPr>
              <a:t> </a:t>
            </a:r>
          </a:p>
        </p:txBody>
      </p:sp>
      <p:sp>
        <p:nvSpPr>
          <p:cNvPr id="104454" name="TextBox 38">
            <a:extLst>
              <a:ext uri="{FF2B5EF4-FFF2-40B4-BE49-F238E27FC236}">
                <a16:creationId xmlns:a16="http://schemas.microsoft.com/office/drawing/2014/main" id="{0C234A86-68F7-45A0-BB63-9FCE960C29FF}"/>
              </a:ext>
            </a:extLst>
          </p:cNvPr>
          <p:cNvSpPr txBox="1">
            <a:spLocks noRot="1" noChangeAspect="1" noMove="1" noResize="1" noEditPoints="1" noAdjustHandles="1" noChangeArrowheads="1" noChangeShapeType="1" noTextEdit="1"/>
          </p:cNvSpPr>
          <p:nvPr>
            <p:custDataLst>
              <p:tags r:id="rId6"/>
            </p:custDataLst>
          </p:nvPr>
        </p:nvSpPr>
        <p:spPr>
          <a:xfrm>
            <a:off x="4920384" y="3056884"/>
            <a:ext cx="1407116" cy="276999"/>
          </a:xfrm>
          <a:prstGeom prst="rect">
            <a:avLst/>
          </a:prstGeom>
          <a:blipFill>
            <a:blip r:embed="rId10"/>
            <a:stretch>
              <a:fillRect l="-3030" t="-4348" b="-36957"/>
            </a:stretch>
          </a:blipFill>
        </p:spPr>
        <p:txBody>
          <a:bodyPr/>
          <a:lstStyle/>
          <a:p>
            <a:r>
              <a:rPr lang="en-US">
                <a:noFill/>
              </a:rPr>
              <a:t> </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114</a:t>
            </a:fld>
            <a:endParaRPr lang="en-US">
              <a:solidFill>
                <a:schemeClr val="bg1"/>
              </a:solidFill>
            </a:endParaRPr>
          </a:p>
        </p:txBody>
      </p:sp>
    </p:spTree>
    <p:custDataLst>
      <p:tags r:id="rId1"/>
    </p:custDataLst>
    <p:extLst>
      <p:ext uri="{BB962C8B-B14F-4D97-AF65-F5344CB8AC3E}">
        <p14:creationId xmlns:p14="http://schemas.microsoft.com/office/powerpoint/2010/main" val="186214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1F220-767C-49E4-85AF-B9BF2BB1A170}"/>
              </a:ext>
            </a:extLst>
          </p:cNvPr>
          <p:cNvSpPr>
            <a:spLocks noGrp="1"/>
          </p:cNvSpPr>
          <p:nvPr>
            <p:ph idx="1"/>
          </p:nvPr>
        </p:nvSpPr>
        <p:spPr/>
        <p:txBody>
          <a:bodyPr/>
          <a:lstStyle/>
          <a:p>
            <a:endParaRPr lang="en-US"/>
          </a:p>
        </p:txBody>
      </p:sp>
      <p:sp>
        <p:nvSpPr>
          <p:cNvPr id="105474"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05475" name="Content Placeholder 2"/>
          <p:cNvSpPr txBox="1"/>
          <p:nvPr>
            <p:custDataLst>
              <p:tags r:id="rId3"/>
            </p:custDataLst>
          </p:nvPr>
        </p:nvSpPr>
        <p:spPr bwMode="auto">
          <a:xfrm>
            <a:off x="1598612" y="1241425"/>
            <a:ext cx="4944789"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Model Properties</a:t>
            </a:r>
          </a:p>
          <a:p>
            <a:pPr marL="0" indent="0">
              <a:buNone/>
              <a:defRPr/>
            </a:pPr>
            <a:endParaRPr lang="en-US" sz="2400" kern="0" dirty="0">
              <a:solidFill>
                <a:schemeClr val="bg1"/>
              </a:solidFill>
            </a:endParaRPr>
          </a:p>
          <a:p>
            <a:pPr marL="111125" indent="0">
              <a:buNone/>
              <a:defRPr/>
            </a:pPr>
            <a:endParaRPr lang="en-US" sz="2400" kern="0" dirty="0">
              <a:solidFill>
                <a:schemeClr val="bg1"/>
              </a:solidFill>
            </a:endParaRPr>
          </a:p>
        </p:txBody>
      </p:sp>
      <p:pic>
        <p:nvPicPr>
          <p:cNvPr id="105476" name="Picture 3"/>
          <p:cNvPicPr>
            <a:picLocks noChangeAspect="1"/>
          </p:cNvPicPr>
          <p:nvPr>
            <p:custDataLst>
              <p:tags r:id="rId4"/>
            </p:custDataLst>
          </p:nvPr>
        </p:nvPicPr>
        <p:blipFill>
          <a:blip r:embed="rId7"/>
          <a:stretch>
            <a:fillRect/>
          </a:stretch>
        </p:blipFill>
        <p:spPr>
          <a:xfrm>
            <a:off x="3233737" y="1892300"/>
            <a:ext cx="5657850" cy="3581400"/>
          </a:xfrm>
          <a:prstGeom prst="rect">
            <a:avLst/>
          </a:prstGeom>
          <a:noFill/>
          <a:ln>
            <a:noFill/>
            <a:miter lim="800000"/>
          </a:ln>
        </p:spPr>
      </p:pic>
      <p:sp>
        <p:nvSpPr>
          <p:cNvPr id="105477" name="TextBox 5"/>
          <p:cNvSpPr/>
          <p:nvPr>
            <p:custDataLst>
              <p:tags r:id="rId5"/>
            </p:custDataLst>
          </p:nvPr>
        </p:nvSpPr>
        <p:spPr>
          <a:xfrm>
            <a:off x="3579812" y="5562601"/>
            <a:ext cx="2419350" cy="307975"/>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a:solidFill>
                  <a:schemeClr val="bg1"/>
                </a:solidFill>
              </a:rPr>
              <a:t>BIA Technical Note 3A</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115</a:t>
            </a:fld>
            <a:endParaRPr lang="en-US">
              <a:solidFill>
                <a:schemeClr val="bg1"/>
              </a:solidFill>
            </a:endParaRPr>
          </a:p>
        </p:txBody>
      </p:sp>
    </p:spTree>
    <p:custDataLst>
      <p:tags r:id="rId1"/>
    </p:custDataLst>
    <p:extLst>
      <p:ext uri="{BB962C8B-B14F-4D97-AF65-F5344CB8AC3E}">
        <p14:creationId xmlns:p14="http://schemas.microsoft.com/office/powerpoint/2010/main" val="429127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
          <p:cNvPicPr>
            <a:picLocks noChangeAspect="1"/>
          </p:cNvPicPr>
          <p:nvPr>
            <p:custDataLst>
              <p:tags r:id="rId2"/>
            </p:custDataLst>
          </p:nvPr>
        </p:nvPicPr>
        <p:blipFill>
          <a:blip r:embed="rId7"/>
          <a:stretch>
            <a:fillRect/>
          </a:stretch>
        </p:blipFill>
        <p:spPr>
          <a:xfrm>
            <a:off x="2970212" y="2362201"/>
            <a:ext cx="5410200" cy="2735263"/>
          </a:xfrm>
          <a:prstGeom prst="rect">
            <a:avLst/>
          </a:prstGeom>
          <a:noFill/>
          <a:ln>
            <a:noFill/>
            <a:miter lim="800000"/>
          </a:ln>
        </p:spPr>
      </p:pic>
      <mc:AlternateContent xmlns:mc="http://schemas.openxmlformats.org/markup-compatibility/2006">
        <mc:Choice xmlns:a14="http://schemas.microsoft.com/office/drawing/2010/main" Requires="a14">
          <p:sp>
            <p:nvSpPr>
              <p:cNvPr id="106499" name="Content Placeholder 2"/>
              <p:cNvSpPr>
                <a:spLocks noGrp="1"/>
              </p:cNvSpPr>
              <p:nvPr>
                <p:ph idx="1"/>
                <p:custDataLst>
                  <p:tags r:id="rId3"/>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lang="en-US" b="1" dirty="0">
                    <a:solidFill>
                      <a:schemeClr val="bg1"/>
                    </a:solidFill>
                  </a:rPr>
                  <a:t>Model Properties</a:t>
                </a: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r>
                  <a:rPr lang="en-US" dirty="0">
                    <a:solidFill>
                      <a:schemeClr val="bg1"/>
                    </a:solidFill>
                  </a:rPr>
                  <a:t>Assume </a:t>
                </a:r>
                <a:r>
                  <a:rPr lang="en-US" dirty="0" err="1">
                    <a:solidFill>
                      <a:schemeClr val="bg1"/>
                    </a:solidFill>
                  </a:rPr>
                  <a:t>f’</a:t>
                </a:r>
                <a:r>
                  <a:rPr lang="en-US" baseline="-25000" dirty="0" err="1">
                    <a:solidFill>
                      <a:schemeClr val="bg1"/>
                    </a:solidFill>
                  </a:rPr>
                  <a:t>m</a:t>
                </a:r>
                <a:r>
                  <a:rPr lang="en-US" dirty="0">
                    <a:solidFill>
                      <a:schemeClr val="bg1"/>
                    </a:solidFill>
                  </a:rPr>
                  <a:t> = 2,500 psi </a:t>
                </a:r>
                <a14:m>
                  <m:oMath xmlns:m="http://schemas.openxmlformats.org/officeDocument/2006/math">
                    <m:sSub>
                      <m:sSubPr>
                        <m:ctrlPr>
                          <a:rPr lang="ar-AE" i="1" smtClean="0">
                            <a:solidFill>
                              <a:schemeClr val="bg1"/>
                            </a:solidFill>
                            <a:latin typeface="Cambria Math" panose="02040503050406030204" pitchFamily="18" charset="0"/>
                          </a:rPr>
                        </m:ctrlPr>
                      </m:sSubPr>
                      <m:e>
                        <m:r>
                          <a:rPr lang="ar-AE" b="0" i="1" smtClean="0">
                            <a:solidFill>
                              <a:schemeClr val="bg1"/>
                            </a:solidFill>
                            <a:latin typeface="Cambria Math" panose="02040503050406030204" pitchFamily="18" charset="0"/>
                          </a:rPr>
                          <m:t>𝐸</m:t>
                        </m:r>
                      </m:e>
                      <m:sub>
                        <m:r>
                          <a:rPr lang="ar-AE" b="0" i="1" smtClean="0">
                            <a:solidFill>
                              <a:schemeClr val="bg1"/>
                            </a:solidFill>
                            <a:latin typeface="Cambria Math" panose="02040503050406030204" pitchFamily="18" charset="0"/>
                          </a:rPr>
                          <m:t>𝑚</m:t>
                        </m:r>
                      </m:sub>
                    </m:sSub>
                    <m:r>
                      <a:rPr lang="ar-AE" b="0" i="1" smtClean="0">
                        <a:solidFill>
                          <a:schemeClr val="bg1"/>
                        </a:solidFill>
                        <a:latin typeface="Cambria Math" panose="02040503050406030204" pitchFamily="18" charset="0"/>
                      </a:rPr>
                      <m:t>=</m:t>
                    </m:r>
                    <m:r>
                      <a:rPr lang="ar-AE" b="0" i="1" smtClean="0">
                        <a:solidFill>
                          <a:schemeClr val="bg1"/>
                        </a:solidFill>
                        <a:latin typeface="Cambria Math" panose="02040503050406030204" pitchFamily="18" charset="0"/>
                      </a:rPr>
                      <m:t>700</m:t>
                    </m:r>
                    <m:sSub>
                      <m:sSubPr>
                        <m:ctrlPr>
                          <a:rPr lang="ar-AE" b="0" i="1" smtClean="0">
                            <a:solidFill>
                              <a:schemeClr val="bg1"/>
                            </a:solidFill>
                            <a:latin typeface="Cambria Math" panose="02040503050406030204" pitchFamily="18" charset="0"/>
                          </a:rPr>
                        </m:ctrlPr>
                      </m:sSubPr>
                      <m:e>
                        <m:r>
                          <a:rPr lang="ar-AE" b="0" i="1" smtClean="0">
                            <a:solidFill>
                              <a:schemeClr val="bg1"/>
                            </a:solidFill>
                            <a:latin typeface="Cambria Math" panose="02040503050406030204" pitchFamily="18" charset="0"/>
                          </a:rPr>
                          <m:t>𝑓</m:t>
                        </m:r>
                        <m:r>
                          <a:rPr lang="ar-AE" b="0" i="1" smtClean="0">
                            <a:solidFill>
                              <a:schemeClr val="bg1"/>
                            </a:solidFill>
                            <a:latin typeface="Cambria Math" panose="02040503050406030204" pitchFamily="18" charset="0"/>
                          </a:rPr>
                          <m:t>′</m:t>
                        </m:r>
                      </m:e>
                      <m:sub>
                        <m:r>
                          <a:rPr lang="ar-AE" b="0" i="1" smtClean="0">
                            <a:solidFill>
                              <a:schemeClr val="bg1"/>
                            </a:solidFill>
                            <a:latin typeface="Cambria Math" panose="02040503050406030204" pitchFamily="18" charset="0"/>
                          </a:rPr>
                          <m:t>𝑚</m:t>
                        </m:r>
                      </m:sub>
                    </m:sSub>
                    <m:r>
                      <a:rPr lang="ar-AE" b="0" i="1" smtClean="0">
                        <a:solidFill>
                          <a:schemeClr val="bg1"/>
                        </a:solidFill>
                        <a:latin typeface="Cambria Math" panose="02040503050406030204" pitchFamily="18" charset="0"/>
                      </a:rPr>
                      <m:t>=</m:t>
                    </m:r>
                    <m:r>
                      <a:rPr lang="ar-AE" b="0" i="1" smtClean="0">
                        <a:solidFill>
                          <a:schemeClr val="bg1"/>
                        </a:solidFill>
                        <a:latin typeface="Cambria Math" panose="02040503050406030204" pitchFamily="18" charset="0"/>
                      </a:rPr>
                      <m:t>1</m:t>
                    </m:r>
                    <m:r>
                      <a:rPr lang="ar-AE" b="0" i="1" smtClean="0">
                        <a:solidFill>
                          <a:schemeClr val="bg1"/>
                        </a:solidFill>
                        <a:latin typeface="Cambria Math" panose="02040503050406030204" pitchFamily="18" charset="0"/>
                      </a:rPr>
                      <m:t>.</m:t>
                    </m:r>
                    <m:r>
                      <a:rPr lang="ar-AE" b="0" i="1" smtClean="0">
                        <a:solidFill>
                          <a:schemeClr val="bg1"/>
                        </a:solidFill>
                        <a:latin typeface="Cambria Math" panose="02040503050406030204" pitchFamily="18" charset="0"/>
                      </a:rPr>
                      <m:t>75</m:t>
                    </m:r>
                    <m:r>
                      <a:rPr lang="ar-AE" b="0" i="1" smtClean="0">
                        <a:solidFill>
                          <a:schemeClr val="bg1"/>
                        </a:solidFill>
                        <a:latin typeface="Cambria Math" panose="02040503050406030204" pitchFamily="18" charset="0"/>
                        <a:ea typeface="Cambria Math" panose="02040503050406030204" pitchFamily="18" charset="0"/>
                      </a:rPr>
                      <m:t>×</m:t>
                    </m:r>
                    <m:sSup>
                      <m:sSupPr>
                        <m:ctrlPr>
                          <a:rPr lang="ar-AE" b="0" i="1" smtClean="0">
                            <a:solidFill>
                              <a:schemeClr val="bg1"/>
                            </a:solidFill>
                            <a:latin typeface="Cambria Math" panose="02040503050406030204" pitchFamily="18" charset="0"/>
                            <a:ea typeface="Cambria Math" panose="02040503050406030204" pitchFamily="18" charset="0"/>
                          </a:rPr>
                        </m:ctrlPr>
                      </m:sSupPr>
                      <m:e>
                        <m:r>
                          <a:rPr lang="ar-AE" b="0" i="1" smtClean="0">
                            <a:solidFill>
                              <a:schemeClr val="bg1"/>
                            </a:solidFill>
                            <a:latin typeface="Cambria Math" panose="02040503050406030204" pitchFamily="18" charset="0"/>
                            <a:ea typeface="Cambria Math" panose="02040503050406030204" pitchFamily="18" charset="0"/>
                          </a:rPr>
                          <m:t>10</m:t>
                        </m:r>
                      </m:e>
                      <m:sup>
                        <m:r>
                          <a:rPr lang="ar-AE" b="0" i="1" smtClean="0">
                            <a:solidFill>
                              <a:schemeClr val="bg1"/>
                            </a:solidFill>
                            <a:latin typeface="Cambria Math" panose="02040503050406030204" pitchFamily="18" charset="0"/>
                            <a:ea typeface="Cambria Math" panose="02040503050406030204" pitchFamily="18" charset="0"/>
                          </a:rPr>
                          <m:t>6</m:t>
                        </m:r>
                      </m:sup>
                    </m:sSup>
                  </m:oMath>
                </a14:m>
                <a:endParaRPr lang="ar-AE" dirty="0">
                  <a:solidFill>
                    <a:schemeClr val="bg1"/>
                  </a:solidFill>
                </a:endParaRPr>
              </a:p>
            </p:txBody>
          </p:sp>
        </mc:Choice>
        <mc:Fallback>
          <p:sp>
            <p:nvSpPr>
              <p:cNvPr id="106499" name="Content Placeholder 2"/>
              <p:cNvSpPr>
                <a:spLocks noGrp="1" noRot="1" noChangeAspect="1" noMove="1" noResize="1" noEditPoints="1" noAdjustHandles="1" noChangeArrowheads="1" noChangeShapeType="1" noTextEdit="1"/>
              </p:cNvSpPr>
              <p:nvPr>
                <p:ph idx="1"/>
                <p:custDataLst>
                  <p:tags r:id="rId3"/>
                </p:custDataLst>
              </p:nvPr>
            </p:nvSpPr>
            <p:spPr>
              <a:prstGeom prst="rect">
                <a:avLst/>
              </a:prstGeom>
              <a:blipFill>
                <a:blip r:embed="rId8"/>
                <a:stretch>
                  <a:fillRect l="-1270" t="-1262" b="-1403"/>
                </a:stretch>
              </a:blipFill>
              <a:ln>
                <a:miter lim="800000"/>
              </a:ln>
            </p:spPr>
            <p:txBody>
              <a:bodyPr/>
              <a:lstStyle/>
              <a:p>
                <a:r>
                  <a:rPr lang="en-US">
                    <a:noFill/>
                  </a:rPr>
                  <a:t> </a:t>
                </a:r>
              </a:p>
            </p:txBody>
          </p:sp>
        </mc:Fallback>
      </mc:AlternateContent>
      <p:sp>
        <p:nvSpPr>
          <p:cNvPr id="106500"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06501" name="Rounded Rectangle 8"/>
          <p:cNvSpPr/>
          <p:nvPr>
            <p:custDataLst>
              <p:tags r:id="rId5"/>
            </p:custDataLst>
          </p:nvPr>
        </p:nvSpPr>
        <p:spPr>
          <a:xfrm>
            <a:off x="6780212" y="3962400"/>
            <a:ext cx="914400" cy="381000"/>
          </a:xfrm>
          <a:prstGeom prst="roundRect">
            <a:avLst>
              <a:gd name="adj" fmla="val 16667"/>
            </a:avLst>
          </a:prstGeom>
          <a:noFill/>
          <a:ln w="25400">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cxnSp>
        <p:nvCxnSpPr>
          <p:cNvPr id="106502" name="Straight Connector 9"/>
          <p:cNvCxnSpPr/>
          <p:nvPr/>
        </p:nvCxnSpPr>
        <p:spPr>
          <a:xfrm flipH="1">
            <a:off x="4265612" y="4159250"/>
            <a:ext cx="2514600" cy="0"/>
          </a:xfrm>
          <a:prstGeom prst="line">
            <a:avLst/>
          </a:prstGeom>
          <a:solidFill>
            <a:schemeClr val="accent1"/>
          </a:solidFill>
          <a:ln w="38100">
            <a:solidFill>
              <a:srgbClr val="C5431B"/>
            </a:solidFill>
            <a:miter lim="800000"/>
            <a:tailEnd type="arrow"/>
          </a:ln>
        </p:spPr>
      </p:cxn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116</a:t>
            </a:fld>
            <a:endParaRPr lang="en-US">
              <a:solidFill>
                <a:schemeClr val="bg1"/>
              </a:solidFill>
            </a:endParaRPr>
          </a:p>
        </p:txBody>
      </p:sp>
    </p:spTree>
    <p:custDataLst>
      <p:tags r:id="rId1"/>
    </p:custDataLst>
    <p:extLst>
      <p:ext uri="{BB962C8B-B14F-4D97-AF65-F5344CB8AC3E}">
        <p14:creationId xmlns:p14="http://schemas.microsoft.com/office/powerpoint/2010/main" val="377857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custDataLst>
              <p:tags r:id="rId2"/>
            </p:custDataLst>
          </p:nvPr>
        </p:nvSpPr>
        <p:spPr>
          <a:xfrm>
            <a:off x="1293812" y="1600201"/>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Model Properties</a:t>
            </a:r>
          </a:p>
        </p:txBody>
      </p:sp>
      <p:sp>
        <p:nvSpPr>
          <p:cNvPr id="107523"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grpSp>
        <p:nvGrpSpPr>
          <p:cNvPr id="107524" name="Group 4"/>
          <p:cNvGrpSpPr/>
          <p:nvPr>
            <p:custDataLst>
              <p:tags r:id="rId4"/>
            </p:custDataLst>
          </p:nvPr>
        </p:nvGrpSpPr>
        <p:grpSpPr>
          <a:xfrm>
            <a:off x="1757362" y="2133600"/>
            <a:ext cx="4565650" cy="3352800"/>
            <a:chOff x="914400" y="2133600"/>
            <a:chExt cx="5867400" cy="3876675"/>
          </a:xfrm>
        </p:grpSpPr>
        <p:pic>
          <p:nvPicPr>
            <p:cNvPr id="107527" name="Picture 7"/>
            <p:cNvPicPr>
              <a:picLocks noChangeAspect="1"/>
            </p:cNvPicPr>
            <p:nvPr/>
          </p:nvPicPr>
          <p:blipFill>
            <a:blip r:embed="rId7"/>
            <a:stretch>
              <a:fillRect/>
            </a:stretch>
          </p:blipFill>
          <p:spPr>
            <a:xfrm>
              <a:off x="914400" y="2133600"/>
              <a:ext cx="5867400" cy="3876675"/>
            </a:xfrm>
            <a:prstGeom prst="rect">
              <a:avLst/>
            </a:prstGeom>
            <a:noFill/>
            <a:ln>
              <a:noFill/>
              <a:miter lim="800000"/>
            </a:ln>
          </p:spPr>
        </p:pic>
        <p:sp>
          <p:nvSpPr>
            <p:cNvPr id="107528" name="Rounded Rectangle 8"/>
            <p:cNvSpPr/>
            <p:nvPr>
              <p:custDataLst>
                <p:tags r:id="rId5"/>
              </p:custDataLst>
            </p:nvPr>
          </p:nvSpPr>
          <p:spPr>
            <a:xfrm>
              <a:off x="4375150" y="3390686"/>
              <a:ext cx="533400" cy="228600"/>
            </a:xfrm>
            <a:prstGeom prst="roundRect">
              <a:avLst>
                <a:gd name="adj" fmla="val 16667"/>
              </a:avLst>
            </a:prstGeom>
            <a:noFill/>
            <a:ln w="25400">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gr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117</a:t>
            </a:fld>
            <a:endParaRPr lang="en-US">
              <a:solidFill>
                <a:schemeClr val="bg1"/>
              </a:solidFill>
            </a:endParaRPr>
          </a:p>
        </p:txBody>
      </p:sp>
      <mc:AlternateContent xmlns:mc="http://schemas.openxmlformats.org/markup-compatibility/2006">
        <mc:Choice xmlns:a14="http://schemas.microsoft.com/office/drawing/2010/main" Requires="a14">
          <p:sp>
            <p:nvSpPr>
              <p:cNvPr id="3" name="TextBox 2"/>
              <p:cNvSpPr txBox="1"/>
              <p:nvPr/>
            </p:nvSpPr>
            <p:spPr>
              <a:xfrm>
                <a:off x="6627812" y="2965193"/>
                <a:ext cx="5065361" cy="74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𝑀</m:t>
                          </m:r>
                        </m:e>
                        <m:sub>
                          <m:r>
                            <a:rPr lang="en-US" sz="2400" b="0" i="1" smtClean="0">
                              <a:solidFill>
                                <a:schemeClr val="bg1"/>
                              </a:solidFill>
                              <a:latin typeface="Cambria Math" panose="02040503050406030204" pitchFamily="18" charset="0"/>
                            </a:rPr>
                            <m:t>𝑐𝑟</m:t>
                          </m:r>
                        </m:sub>
                      </m:sSub>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𝑆</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𝑓</m:t>
                          </m:r>
                        </m:e>
                        <m:sub>
                          <m:r>
                            <a:rPr lang="en-US" sz="2400" b="0" i="1" smtClean="0">
                              <a:solidFill>
                                <a:schemeClr val="bg1"/>
                              </a:solidFill>
                              <a:latin typeface="Cambria Math" panose="02040503050406030204" pitchFamily="18" charset="0"/>
                            </a:rPr>
                            <m:t>𝑟</m:t>
                          </m:r>
                        </m:sub>
                      </m:sSub>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𝑏</m:t>
                          </m:r>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𝑡</m:t>
                              </m:r>
                            </m:e>
                            <m:sup>
                              <m:r>
                                <a:rPr lang="en-US" sz="2400" b="0" i="1" smtClean="0">
                                  <a:solidFill>
                                    <a:schemeClr val="bg1"/>
                                  </a:solidFill>
                                  <a:latin typeface="Cambria Math" panose="02040503050406030204" pitchFamily="18" charset="0"/>
                                </a:rPr>
                                <m:t>2</m:t>
                              </m:r>
                            </m:sup>
                          </m:sSup>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𝑓</m:t>
                              </m:r>
                            </m:e>
                            <m:sub>
                              <m:r>
                                <a:rPr lang="en-US" sz="2400" b="0" i="1" smtClean="0">
                                  <a:solidFill>
                                    <a:schemeClr val="bg1"/>
                                  </a:solidFill>
                                  <a:latin typeface="Cambria Math" panose="02040503050406030204" pitchFamily="18" charset="0"/>
                                </a:rPr>
                                <m:t>𝑟</m:t>
                              </m:r>
                            </m:sub>
                          </m:sSub>
                        </m:num>
                        <m:den>
                          <m:r>
                            <a:rPr lang="en-US" sz="2400" b="0" i="1" smtClean="0">
                              <a:solidFill>
                                <a:schemeClr val="bg1"/>
                              </a:solidFill>
                              <a:latin typeface="Cambria Math" panose="02040503050406030204" pitchFamily="18" charset="0"/>
                            </a:rPr>
                            <m:t>6</m:t>
                          </m:r>
                        </m:den>
                      </m:f>
                      <m:r>
                        <a:rPr lang="en-US" sz="2400" b="0" i="1" smtClean="0">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(16)</m:t>
                          </m:r>
                          <m:sSup>
                            <m:sSupPr>
                              <m:ctrlPr>
                                <a:rPr lang="en-US" sz="240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3.5</m:t>
                                  </m:r>
                                </m:e>
                              </m:d>
                            </m:e>
                            <m:sup>
                              <m:r>
                                <a:rPr lang="en-US" sz="2400" i="1">
                                  <a:solidFill>
                                    <a:schemeClr val="bg1"/>
                                  </a:solidFill>
                                  <a:latin typeface="Cambria Math" panose="02040503050406030204" pitchFamily="18" charset="0"/>
                                </a:rPr>
                                <m:t>2</m:t>
                              </m:r>
                            </m:sup>
                          </m:sSup>
                          <m:r>
                            <a:rPr lang="en-US" sz="2400" b="0" i="1" smtClean="0">
                              <a:solidFill>
                                <a:schemeClr val="bg1"/>
                              </a:solidFill>
                              <a:latin typeface="Cambria Math" panose="02040503050406030204" pitchFamily="18" charset="0"/>
                            </a:rPr>
                            <m:t>(100)</m:t>
                          </m:r>
                        </m:num>
                        <m:den>
                          <m:r>
                            <a:rPr lang="en-US" sz="2400" i="1">
                              <a:solidFill>
                                <a:schemeClr val="bg1"/>
                              </a:solidFill>
                              <a:latin typeface="Cambria Math" panose="02040503050406030204" pitchFamily="18" charset="0"/>
                            </a:rPr>
                            <m:t>6</m:t>
                          </m:r>
                        </m:den>
                      </m:f>
                    </m:oMath>
                  </m:oMathPara>
                </a14:m>
                <a:endParaRPr lang="en-US" sz="2400" dirty="0">
                  <a:solidFill>
                    <a:schemeClr val="bg1"/>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6627812" y="2965193"/>
                <a:ext cx="5065361" cy="7411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627812" y="4295002"/>
                <a:ext cx="44364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𝑀</m:t>
                          </m:r>
                        </m:e>
                        <m:sub>
                          <m:r>
                            <a:rPr lang="en-US" sz="2400" b="0" i="1" smtClean="0">
                              <a:solidFill>
                                <a:schemeClr val="bg1"/>
                              </a:solidFill>
                              <a:latin typeface="Cambria Math" panose="02040503050406030204" pitchFamily="18" charset="0"/>
                            </a:rPr>
                            <m:t>𝑐𝑟</m:t>
                          </m:r>
                        </m:sub>
                      </m:sSub>
                      <m:r>
                        <a:rPr lang="en-US" sz="2400" b="0" i="1" smtClean="0">
                          <a:solidFill>
                            <a:schemeClr val="bg1"/>
                          </a:solidFill>
                          <a:latin typeface="Cambria Math" panose="02040503050406030204" pitchFamily="18" charset="0"/>
                        </a:rPr>
                        <m:t>=3,270</m:t>
                      </m:r>
                      <m:r>
                        <a:rPr lang="en-US" sz="2400" b="0" i="1" smtClean="0">
                          <a:solidFill>
                            <a:schemeClr val="bg1"/>
                          </a:solidFill>
                          <a:latin typeface="Cambria Math" panose="02040503050406030204" pitchFamily="18" charset="0"/>
                        </a:rPr>
                        <m:t>𝑖𝑏</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𝑖𝑛</m:t>
                      </m:r>
                      <m:r>
                        <a:rPr lang="en-US" sz="2400" b="0" i="1" smtClean="0">
                          <a:solidFill>
                            <a:schemeClr val="bg1"/>
                          </a:solidFill>
                          <a:latin typeface="Cambria Math" panose="02040503050406030204" pitchFamily="18" charset="0"/>
                        </a:rPr>
                        <m:t>=3.27</m:t>
                      </m:r>
                      <m:r>
                        <a:rPr lang="en-US" sz="2400" b="0" i="1" smtClean="0">
                          <a:solidFill>
                            <a:schemeClr val="bg1"/>
                          </a:solidFill>
                          <a:latin typeface="Cambria Math" panose="02040503050406030204" pitchFamily="18" charset="0"/>
                        </a:rPr>
                        <m:t>𝑖𝑛</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𝑘</m:t>
                      </m:r>
                    </m:oMath>
                  </m:oMathPara>
                </a14:m>
                <a:endParaRPr lang="en-US" sz="2400" dirty="0">
                  <a:solidFill>
                    <a:schemeClr val="bg1"/>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6627812" y="4295002"/>
                <a:ext cx="4436407" cy="369332"/>
              </a:xfrm>
              <a:prstGeom prst="rect">
                <a:avLst/>
              </a:prstGeom>
              <a:blipFill>
                <a:blip r:embed="rId9"/>
                <a:stretch>
                  <a:fillRect l="-962" r="-824" b="-133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8186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08547" name="Content Placeholder 2"/>
          <p:cNvSpPr txBox="1"/>
          <p:nvPr>
            <p:custDataLst>
              <p:tags r:id="rId3"/>
            </p:custDataLst>
          </p:nvPr>
        </p:nvSpPr>
        <p:spPr bwMode="auto">
          <a:xfrm>
            <a:off x="1598613" y="1450309"/>
            <a:ext cx="5478189"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Model Creation</a:t>
            </a:r>
          </a:p>
          <a:p>
            <a:pPr>
              <a:defRPr/>
            </a:pPr>
            <a:r>
              <a:rPr lang="en-US" sz="2400" kern="0" dirty="0">
                <a:solidFill>
                  <a:schemeClr val="bg1"/>
                </a:solidFill>
              </a:rPr>
              <a:t>Pseudo-Nonlinear</a:t>
            </a:r>
          </a:p>
          <a:p>
            <a:pPr lvl="1">
              <a:defRPr/>
            </a:pPr>
            <a:r>
              <a:rPr lang="en-US" sz="2200" kern="0" dirty="0">
                <a:solidFill>
                  <a:schemeClr val="bg1"/>
                </a:solidFill>
              </a:rPr>
              <a:t>Manually insert hinges at cracks</a:t>
            </a:r>
          </a:p>
          <a:p>
            <a:pPr lvl="1">
              <a:defRPr/>
            </a:pPr>
            <a:r>
              <a:rPr lang="en-US" sz="2200" kern="0" dirty="0">
                <a:solidFill>
                  <a:schemeClr val="bg1"/>
                </a:solidFill>
              </a:rPr>
              <a:t>Could do true nonlinear</a:t>
            </a:r>
          </a:p>
          <a:p>
            <a:pPr>
              <a:defRPr/>
            </a:pPr>
            <a:r>
              <a:rPr lang="en-US" sz="2400" kern="0" dirty="0">
                <a:solidFill>
                  <a:schemeClr val="bg1"/>
                </a:solidFill>
              </a:rPr>
              <a:t>Anchors</a:t>
            </a:r>
          </a:p>
          <a:p>
            <a:pPr lvl="1">
              <a:defRPr/>
            </a:pPr>
            <a:r>
              <a:rPr lang="en-US" sz="2200" kern="0" dirty="0">
                <a:solidFill>
                  <a:schemeClr val="bg1"/>
                </a:solidFill>
              </a:rPr>
              <a:t>Modeled as axial elements</a:t>
            </a:r>
          </a:p>
          <a:p>
            <a:pPr marL="111125" indent="0">
              <a:buNone/>
              <a:defRPr/>
            </a:pPr>
            <a:endParaRPr lang="en-US" sz="2400" kern="0" dirty="0">
              <a:solidFill>
                <a:schemeClr val="bg1"/>
              </a:solidFill>
            </a:endParaRPr>
          </a:p>
        </p:txBody>
      </p:sp>
      <p:pic>
        <p:nvPicPr>
          <p:cNvPr id="108548" name="Picture 3"/>
          <p:cNvPicPr>
            <a:picLocks noChangeAspect="1"/>
          </p:cNvPicPr>
          <p:nvPr>
            <p:custDataLst>
              <p:tags r:id="rId4"/>
            </p:custDataLst>
          </p:nvPr>
        </p:nvPicPr>
        <p:blipFill>
          <a:blip r:embed="rId8"/>
          <a:stretch>
            <a:fillRect/>
          </a:stretch>
        </p:blipFill>
        <p:spPr>
          <a:xfrm>
            <a:off x="9052771" y="1211263"/>
            <a:ext cx="533400" cy="4929188"/>
          </a:xfrm>
          <a:prstGeom prst="rect">
            <a:avLst/>
          </a:prstGeom>
          <a:noFill/>
          <a:ln>
            <a:noFill/>
            <a:miter lim="800000"/>
          </a:ln>
        </p:spPr>
      </p:pic>
      <p:pic>
        <p:nvPicPr>
          <p:cNvPr id="108549" name="Picture 4"/>
          <p:cNvPicPr>
            <a:picLocks noChangeAspect="1"/>
          </p:cNvPicPr>
          <p:nvPr>
            <p:custDataLst>
              <p:tags r:id="rId5"/>
            </p:custDataLst>
          </p:nvPr>
        </p:nvPicPr>
        <p:blipFill>
          <a:blip r:embed="rId9"/>
          <a:stretch>
            <a:fillRect/>
          </a:stretch>
        </p:blipFill>
        <p:spPr>
          <a:xfrm>
            <a:off x="7542212" y="1676401"/>
            <a:ext cx="838200" cy="3998913"/>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118</a:t>
            </a:fld>
            <a:endParaRPr lang="en-US">
              <a:solidFill>
                <a:schemeClr val="bg1"/>
              </a:solidFill>
            </a:endParaRPr>
          </a:p>
        </p:txBody>
      </p:sp>
      <mc:AlternateContent xmlns:mc="http://schemas.openxmlformats.org/markup-compatibility/2006">
        <mc:Choice xmlns:a14="http://schemas.microsoft.com/office/drawing/2010/main" Requires="a14">
          <p:sp>
            <p:nvSpPr>
              <p:cNvPr id="13" name="Content Placeholder 2"/>
              <p:cNvSpPr txBox="1"/>
              <p:nvPr>
                <p:custDataLst>
                  <p:tags r:id="rId6"/>
                </p:custDataLst>
              </p:nvPr>
            </p:nvSpPr>
            <p:spPr bwMode="auto">
              <a:xfrm>
                <a:off x="10056812" y="2551114"/>
                <a:ext cx="1933575" cy="3124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lvl="1" indent="0">
                  <a:buNone/>
                  <a:defRPr/>
                </a:pPr>
                <a14:m>
                  <m:oMathPara xmlns:m="http://schemas.openxmlformats.org/officeDocument/2006/math">
                    <m:oMathParaPr>
                      <m:jc m:val="left"/>
                    </m:oMathParaPr>
                    <m:oMath xmlns:m="http://schemas.openxmlformats.org/officeDocument/2006/math">
                      <m:r>
                        <m:rPr>
                          <m:sty m:val="p"/>
                        </m:rPr>
                        <a:rPr lang="el-GR" sz="2200" i="1" kern="0" smtClean="0">
                          <a:solidFill>
                            <a:schemeClr val="bg1"/>
                          </a:solidFill>
                          <a:latin typeface="Cambria Math" panose="02040503050406030204" pitchFamily="18" charset="0"/>
                          <a:ea typeface="Cambria Math" panose="02040503050406030204" pitchFamily="18" charset="0"/>
                        </a:rPr>
                        <m:t>Δ</m:t>
                      </m:r>
                      <m:r>
                        <a:rPr lang="en-US" sz="2200" b="0" i="1" kern="0" smtClean="0">
                          <a:solidFill>
                            <a:schemeClr val="bg1"/>
                          </a:solidFill>
                          <a:latin typeface="Cambria Math" panose="02040503050406030204" pitchFamily="18" charset="0"/>
                          <a:ea typeface="Cambria Math" panose="02040503050406030204" pitchFamily="18" charset="0"/>
                        </a:rPr>
                        <m:t>=</m:t>
                      </m:r>
                      <m:f>
                        <m:fPr>
                          <m:ctrlPr>
                            <a:rPr lang="en-US" sz="2200" b="0" i="1" kern="0" smtClean="0">
                              <a:solidFill>
                                <a:schemeClr val="bg1"/>
                              </a:solidFill>
                              <a:latin typeface="Cambria Math" panose="02040503050406030204" pitchFamily="18" charset="0"/>
                              <a:ea typeface="Cambria Math" panose="02040503050406030204" pitchFamily="18" charset="0"/>
                            </a:rPr>
                          </m:ctrlPr>
                        </m:fPr>
                        <m:num>
                          <m:r>
                            <a:rPr lang="en-US" sz="2200" b="0" i="1" kern="0" smtClean="0">
                              <a:solidFill>
                                <a:schemeClr val="bg1"/>
                              </a:solidFill>
                              <a:latin typeface="Cambria Math" panose="02040503050406030204" pitchFamily="18" charset="0"/>
                              <a:ea typeface="Cambria Math" panose="02040503050406030204" pitchFamily="18" charset="0"/>
                            </a:rPr>
                            <m:t>𝑃𝐿</m:t>
                          </m:r>
                        </m:num>
                        <m:den>
                          <m:r>
                            <a:rPr lang="en-US" sz="2200" b="0" i="1" kern="0" smtClean="0">
                              <a:solidFill>
                                <a:schemeClr val="bg1"/>
                              </a:solidFill>
                              <a:latin typeface="Cambria Math" panose="02040503050406030204" pitchFamily="18" charset="0"/>
                              <a:ea typeface="Cambria Math" panose="02040503050406030204" pitchFamily="18" charset="0"/>
                            </a:rPr>
                            <m:t>𝐴𝐸</m:t>
                          </m:r>
                        </m:den>
                      </m:f>
                    </m:oMath>
                  </m:oMathPara>
                </a14:m>
                <a:endParaRPr lang="en-US" sz="2200" kern="0" dirty="0">
                  <a:solidFill>
                    <a:schemeClr val="bg1"/>
                  </a:solidFill>
                </a:endParaRPr>
              </a:p>
              <a:p>
                <a:pPr marL="0" lvl="1" indent="0">
                  <a:buNone/>
                  <a:defRPr/>
                </a:pPr>
                <a14:m>
                  <m:oMathPara xmlns:m="http://schemas.openxmlformats.org/officeDocument/2006/math">
                    <m:oMathParaPr>
                      <m:jc m:val="left"/>
                    </m:oMathParaPr>
                    <m:oMath xmlns:m="http://schemas.openxmlformats.org/officeDocument/2006/math">
                      <m:f>
                        <m:fPr>
                          <m:ctrlPr>
                            <a:rPr lang="en-US" sz="2200" i="1" kern="0" smtClean="0">
                              <a:solidFill>
                                <a:schemeClr val="bg1"/>
                              </a:solidFill>
                              <a:latin typeface="Cambria Math" panose="02040503050406030204" pitchFamily="18" charset="0"/>
                            </a:rPr>
                          </m:ctrlPr>
                        </m:fPr>
                        <m:num>
                          <m:r>
                            <a:rPr lang="en-US" sz="2200" b="0" i="1" kern="0" smtClean="0">
                              <a:solidFill>
                                <a:schemeClr val="bg1"/>
                              </a:solidFill>
                              <a:latin typeface="Cambria Math" panose="02040503050406030204" pitchFamily="18" charset="0"/>
                            </a:rPr>
                            <m:t>𝑃</m:t>
                          </m:r>
                        </m:num>
                        <m:den>
                          <m:r>
                            <m:rPr>
                              <m:sty m:val="p"/>
                            </m:rPr>
                            <a:rPr lang="el-GR" sz="2200" i="1" kern="0" smtClean="0">
                              <a:solidFill>
                                <a:schemeClr val="bg1"/>
                              </a:solidFill>
                              <a:latin typeface="Cambria Math" panose="02040503050406030204" pitchFamily="18" charset="0"/>
                              <a:ea typeface="Cambria Math" panose="02040503050406030204" pitchFamily="18" charset="0"/>
                            </a:rPr>
                            <m:t>Δ</m:t>
                          </m:r>
                        </m:den>
                      </m:f>
                      <m:r>
                        <a:rPr lang="en-US" sz="2200" b="0" i="1" kern="0" smtClean="0">
                          <a:solidFill>
                            <a:schemeClr val="bg1"/>
                          </a:solidFill>
                          <a:latin typeface="Cambria Math" panose="02040503050406030204" pitchFamily="18" charset="0"/>
                        </a:rPr>
                        <m:t>=</m:t>
                      </m:r>
                      <m:f>
                        <m:fPr>
                          <m:ctrlPr>
                            <a:rPr lang="en-US" sz="2200" b="0" i="1" kern="0" smtClean="0">
                              <a:solidFill>
                                <a:schemeClr val="bg1"/>
                              </a:solidFill>
                              <a:latin typeface="Cambria Math" panose="02040503050406030204" pitchFamily="18" charset="0"/>
                            </a:rPr>
                          </m:ctrlPr>
                        </m:fPr>
                        <m:num>
                          <m:r>
                            <a:rPr lang="en-US" sz="2200" b="0" i="1" kern="0" smtClean="0">
                              <a:solidFill>
                                <a:schemeClr val="bg1"/>
                              </a:solidFill>
                              <a:latin typeface="Cambria Math" panose="02040503050406030204" pitchFamily="18" charset="0"/>
                            </a:rPr>
                            <m:t>𝐴𝐸</m:t>
                          </m:r>
                        </m:num>
                        <m:den>
                          <m:r>
                            <a:rPr lang="en-US" sz="2200" b="0" i="1" kern="0" smtClean="0">
                              <a:solidFill>
                                <a:schemeClr val="bg1"/>
                              </a:solidFill>
                              <a:latin typeface="Cambria Math" panose="02040503050406030204" pitchFamily="18" charset="0"/>
                            </a:rPr>
                            <m:t>𝐿</m:t>
                          </m:r>
                        </m:den>
                      </m:f>
                      <m:r>
                        <a:rPr lang="en-US" sz="2200" b="0" i="1" kern="0" smtClean="0">
                          <a:solidFill>
                            <a:schemeClr val="bg1"/>
                          </a:solidFill>
                          <a:latin typeface="Cambria Math" panose="02040503050406030204" pitchFamily="18" charset="0"/>
                        </a:rPr>
                        <m:t>=</m:t>
                      </m:r>
                      <m:r>
                        <a:rPr lang="en-US" sz="2200" b="0" i="1" kern="0" smtClean="0">
                          <a:solidFill>
                            <a:schemeClr val="bg1"/>
                          </a:solidFill>
                          <a:latin typeface="Cambria Math" panose="02040503050406030204" pitchFamily="18" charset="0"/>
                        </a:rPr>
                        <m:t>𝑘</m:t>
                      </m:r>
                    </m:oMath>
                  </m:oMathPara>
                </a14:m>
                <a:endParaRPr lang="en-US" sz="2200" kern="0" dirty="0">
                  <a:solidFill>
                    <a:schemeClr val="bg1"/>
                  </a:solidFill>
                </a:endParaRPr>
              </a:p>
              <a:p>
                <a:pPr marL="0" lvl="1" indent="0">
                  <a:buNone/>
                  <a:defRPr/>
                </a:pPr>
                <a14:m>
                  <m:oMathPara xmlns:m="http://schemas.openxmlformats.org/officeDocument/2006/math">
                    <m:oMathParaPr>
                      <m:jc m:val="left"/>
                    </m:oMathParaPr>
                    <m:oMath xmlns:m="http://schemas.openxmlformats.org/officeDocument/2006/math">
                      <m:r>
                        <a:rPr lang="en-US" sz="2200" b="0" i="1" kern="0" smtClean="0">
                          <a:solidFill>
                            <a:schemeClr val="bg1"/>
                          </a:solidFill>
                          <a:latin typeface="Cambria Math" panose="02040503050406030204" pitchFamily="18" charset="0"/>
                        </a:rPr>
                        <m:t>𝐴</m:t>
                      </m:r>
                      <m:r>
                        <a:rPr lang="en-US" sz="2200" b="0" i="1" kern="0" smtClean="0">
                          <a:solidFill>
                            <a:schemeClr val="bg1"/>
                          </a:solidFill>
                          <a:latin typeface="Cambria Math" panose="02040503050406030204" pitchFamily="18" charset="0"/>
                        </a:rPr>
                        <m:t>=</m:t>
                      </m:r>
                      <m:f>
                        <m:fPr>
                          <m:ctrlPr>
                            <a:rPr lang="en-US" sz="2200" b="0" i="1" kern="0" smtClean="0">
                              <a:solidFill>
                                <a:schemeClr val="bg1"/>
                              </a:solidFill>
                              <a:latin typeface="Cambria Math" panose="02040503050406030204" pitchFamily="18" charset="0"/>
                            </a:rPr>
                          </m:ctrlPr>
                        </m:fPr>
                        <m:num>
                          <m:r>
                            <a:rPr lang="en-US" sz="2200" b="0" i="1" kern="0" smtClean="0">
                              <a:solidFill>
                                <a:schemeClr val="bg1"/>
                              </a:solidFill>
                              <a:latin typeface="Cambria Math" panose="02040503050406030204" pitchFamily="18" charset="0"/>
                            </a:rPr>
                            <m:t>𝑘𝐿</m:t>
                          </m:r>
                        </m:num>
                        <m:den>
                          <m:r>
                            <a:rPr lang="en-US" sz="2200" b="0" i="1" kern="0" smtClean="0">
                              <a:solidFill>
                                <a:schemeClr val="bg1"/>
                              </a:solidFill>
                              <a:latin typeface="Cambria Math" panose="02040503050406030204" pitchFamily="18" charset="0"/>
                            </a:rPr>
                            <m:t>𝐸</m:t>
                          </m:r>
                        </m:den>
                      </m:f>
                    </m:oMath>
                  </m:oMathPara>
                </a14:m>
                <a:endParaRPr lang="en-US" sz="2200" kern="0" dirty="0">
                  <a:solidFill>
                    <a:schemeClr val="bg1"/>
                  </a:solidFill>
                </a:endParaRPr>
              </a:p>
              <a:p>
                <a:pPr marL="111125" indent="0">
                  <a:buNone/>
                  <a:defRPr/>
                </a:pPr>
                <a:endParaRPr lang="en-US" sz="2400" kern="0" dirty="0">
                  <a:solidFill>
                    <a:schemeClr val="bg1"/>
                  </a:solidFill>
                </a:endParaRPr>
              </a:p>
            </p:txBody>
          </p:sp>
        </mc:Choice>
        <mc:Fallback>
          <p:sp>
            <p:nvSpPr>
              <p:cNvPr id="13" name="Content Placeholder 2"/>
              <p:cNvSpPr txBox="1">
                <a:spLocks noRot="1" noChangeAspect="1" noMove="1" noResize="1" noEditPoints="1" noAdjustHandles="1" noChangeArrowheads="1" noChangeShapeType="1" noTextEdit="1"/>
              </p:cNvSpPr>
              <p:nvPr>
                <p:custDataLst>
                  <p:tags r:id="rId6"/>
                </p:custDataLst>
              </p:nvPr>
            </p:nvSpPr>
            <p:spPr bwMode="auto">
              <a:xfrm>
                <a:off x="10056812" y="2551114"/>
                <a:ext cx="1933575" cy="3124200"/>
              </a:xfrm>
              <a:prstGeom prst="rect">
                <a:avLst/>
              </a:prstGeom>
              <a:blipFill>
                <a:blip r:embed="rId10"/>
                <a:stretch>
                  <a:fillRect/>
                </a:stretch>
              </a:blipFill>
              <a:ln w="9525">
                <a:noFill/>
                <a:miter lim="800000"/>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802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09571" name="Content Placeholder 2"/>
          <p:cNvSpPr txBox="1"/>
          <p:nvPr>
            <p:custDataLst>
              <p:tags r:id="rId3"/>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Model Analysis</a:t>
            </a:r>
          </a:p>
          <a:p>
            <a:pPr>
              <a:defRPr/>
            </a:pPr>
            <a:r>
              <a:rPr lang="en-US" sz="2400" kern="0" dirty="0">
                <a:solidFill>
                  <a:schemeClr val="bg1"/>
                </a:solidFill>
              </a:rPr>
              <a:t>Apply ultimate load to model</a:t>
            </a:r>
          </a:p>
          <a:p>
            <a:pPr>
              <a:defRPr/>
            </a:pPr>
            <a:r>
              <a:rPr lang="en-US" sz="2400" kern="0" dirty="0">
                <a:solidFill>
                  <a:schemeClr val="bg1"/>
                </a:solidFill>
              </a:rPr>
              <a:t>Veneer is </a:t>
            </a:r>
            <a:r>
              <a:rPr lang="en-US" sz="2400" kern="0" dirty="0" err="1">
                <a:solidFill>
                  <a:schemeClr val="bg1"/>
                </a:solidFill>
              </a:rPr>
              <a:t>uncracked</a:t>
            </a:r>
            <a:endParaRPr lang="en-US" sz="2400" kern="0" dirty="0">
              <a:solidFill>
                <a:schemeClr val="bg1"/>
              </a:solidFill>
            </a:endParaRPr>
          </a:p>
          <a:p>
            <a:pPr>
              <a:defRPr/>
            </a:pPr>
            <a:r>
              <a:rPr lang="en-US" sz="2400" kern="0" dirty="0">
                <a:solidFill>
                  <a:schemeClr val="bg1"/>
                </a:solidFill>
              </a:rPr>
              <a:t>Max moment at </a:t>
            </a:r>
            <a:r>
              <a:rPr lang="en-US" sz="2400" kern="0" dirty="0" err="1">
                <a:solidFill>
                  <a:schemeClr val="bg1"/>
                </a:solidFill>
              </a:rPr>
              <a:t>midheight</a:t>
            </a:r>
            <a:r>
              <a:rPr lang="en-US" sz="2400" kern="0" dirty="0">
                <a:solidFill>
                  <a:schemeClr val="bg1"/>
                </a:solidFill>
              </a:rPr>
              <a:t> = 8.02 in-k</a:t>
            </a:r>
          </a:p>
          <a:p>
            <a:pPr lvl="1">
              <a:defRPr/>
            </a:pPr>
            <a:r>
              <a:rPr lang="en-US" sz="2200" kern="0" dirty="0">
                <a:solidFill>
                  <a:schemeClr val="bg1"/>
                </a:solidFill>
              </a:rPr>
              <a:t>Exceeds cracking moment = 3.27 in-k</a:t>
            </a:r>
          </a:p>
          <a:p>
            <a:pPr lvl="1">
              <a:defRPr/>
            </a:pPr>
            <a:r>
              <a:rPr lang="en-US" sz="2200" kern="0" dirty="0">
                <a:solidFill>
                  <a:schemeClr val="bg1"/>
                </a:solidFill>
              </a:rPr>
              <a:t>First crack will occur at </a:t>
            </a:r>
            <a:r>
              <a:rPr lang="en-US" sz="2200" kern="0" dirty="0" err="1">
                <a:solidFill>
                  <a:schemeClr val="bg1"/>
                </a:solidFill>
              </a:rPr>
              <a:t>midheight</a:t>
            </a:r>
            <a:endParaRPr lang="en-US" sz="2200" kern="0" dirty="0">
              <a:solidFill>
                <a:schemeClr val="bg1"/>
              </a:solidFill>
            </a:endParaRPr>
          </a:p>
          <a:p>
            <a:pPr lvl="1">
              <a:defRPr/>
            </a:pPr>
            <a:r>
              <a:rPr lang="en-US" sz="2200" kern="0" dirty="0">
                <a:solidFill>
                  <a:schemeClr val="bg1"/>
                </a:solidFill>
              </a:rPr>
              <a:t>Crack expected at (3.27/8.02) 45 </a:t>
            </a:r>
            <a:r>
              <a:rPr lang="en-US" sz="2200" kern="0" dirty="0" err="1">
                <a:solidFill>
                  <a:schemeClr val="bg1"/>
                </a:solidFill>
              </a:rPr>
              <a:t>psf</a:t>
            </a:r>
            <a:r>
              <a:rPr lang="en-US" sz="2200" kern="0" dirty="0">
                <a:solidFill>
                  <a:schemeClr val="bg1"/>
                </a:solidFill>
              </a:rPr>
              <a:t> = 18.3 </a:t>
            </a:r>
            <a:r>
              <a:rPr lang="en-US" sz="2200" kern="0" dirty="0" err="1">
                <a:solidFill>
                  <a:schemeClr val="bg1"/>
                </a:solidFill>
              </a:rPr>
              <a:t>psf</a:t>
            </a:r>
            <a:endParaRPr lang="en-US" sz="2200" kern="0" dirty="0">
              <a:solidFill>
                <a:schemeClr val="bg1"/>
              </a:solidFill>
            </a:endParaRPr>
          </a:p>
          <a:p>
            <a:pPr>
              <a:defRPr/>
            </a:pPr>
            <a:endParaRPr lang="en-US" sz="2400" kern="0" dirty="0">
              <a:solidFill>
                <a:schemeClr val="bg1"/>
              </a:solidFill>
            </a:endParaRPr>
          </a:p>
          <a:p>
            <a:pPr>
              <a:defRPr/>
            </a:pPr>
            <a:endParaRPr lang="en-US" sz="2400" kern="0" dirty="0">
              <a:solidFill>
                <a:schemeClr val="bg1"/>
              </a:solidFill>
            </a:endParaRPr>
          </a:p>
        </p:txBody>
      </p:sp>
      <p:pic>
        <p:nvPicPr>
          <p:cNvPr id="109572" name="Picture 2"/>
          <p:cNvPicPr>
            <a:picLocks noChangeAspect="1"/>
          </p:cNvPicPr>
          <p:nvPr>
            <p:custDataLst>
              <p:tags r:id="rId4"/>
            </p:custDataLst>
          </p:nvPr>
        </p:nvPicPr>
        <p:blipFill>
          <a:blip r:embed="rId6"/>
          <a:stretch>
            <a:fillRect/>
          </a:stretch>
        </p:blipFill>
        <p:spPr>
          <a:xfrm>
            <a:off x="9505949" y="1219200"/>
            <a:ext cx="527050" cy="4813300"/>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119</a:t>
            </a:fld>
            <a:endParaRPr lang="en-US">
              <a:solidFill>
                <a:schemeClr val="bg1"/>
              </a:solidFill>
            </a:endParaRPr>
          </a:p>
        </p:txBody>
      </p:sp>
    </p:spTree>
    <p:custDataLst>
      <p:tags r:id="rId1"/>
    </p:custDataLst>
    <p:extLst>
      <p:ext uri="{BB962C8B-B14F-4D97-AF65-F5344CB8AC3E}">
        <p14:creationId xmlns:p14="http://schemas.microsoft.com/office/powerpoint/2010/main" val="176423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kern="0" dirty="0"/>
              <a:t>Reinforced masonry wall, typically designed to deliver wind and seismic loads directly to structure. Backing provides support for sheathing, air barrier and insulation, but not masonry.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Allows </a:t>
            </a:r>
            <a:r>
              <a:rPr lang="en-US" kern="0" dirty="0" err="1"/>
              <a:t>panelization</a:t>
            </a:r>
            <a:endParaRPr lang="en-US" kern="0" dirty="0"/>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Limited connections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High performance</a:t>
            </a:r>
          </a:p>
        </p:txBody>
      </p:sp>
      <p:sp>
        <p:nvSpPr>
          <p:cNvPr id="174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Structural Masonry Veneer</a:t>
            </a:r>
            <a:endParaRPr dirty="0"/>
          </a:p>
        </p:txBody>
      </p:sp>
      <p:sp>
        <p:nvSpPr>
          <p:cNvPr id="2" name="Date Placeholder 1"/>
          <p:cNvSpPr>
            <a:spLocks noGrp="1"/>
          </p:cNvSpPr>
          <p:nvPr>
            <p:ph type="dt" sz="half" idx="4294967295"/>
          </p:nvPr>
        </p:nvSpPr>
        <p:spPr>
          <a:xfrm>
            <a:off x="10868025" y="6400800"/>
            <a:ext cx="1320800" cy="276225"/>
          </a:xfrm>
        </p:spPr>
        <p:txBody>
          <a:bodyPr/>
          <a:lstStyle/>
          <a:p>
            <a:fld id="{C7471F95-7827-4E05-B69A-038EAFF84ECB}" type="datetime1">
              <a:rPr lang="en-US" smtClean="0">
                <a:solidFill>
                  <a:schemeClr val="bg1"/>
                </a:solidFill>
              </a:rPr>
              <a:t>4/12/2022</a:t>
            </a:fld>
            <a:endParaRPr lang="en-US" dirty="0">
              <a:solidFill>
                <a:schemeClr val="bg1"/>
              </a:solidFill>
            </a:endParaRPr>
          </a:p>
        </p:txBody>
      </p:sp>
      <p:sp>
        <p:nvSpPr>
          <p:cNvPr id="3" name="Footer Placeholder 2"/>
          <p:cNvSpPr>
            <a:spLocks noGrp="1"/>
          </p:cNvSpPr>
          <p:nvPr>
            <p:ph type="ftr" sz="quarter" idx="4294967295"/>
          </p:nvPr>
        </p:nvSpPr>
        <p:spPr>
          <a:xfrm>
            <a:off x="0" y="6400800"/>
            <a:ext cx="6324600" cy="276225"/>
          </a:xfrm>
        </p:spPr>
        <p:txBody>
          <a:bodyPr/>
          <a:lstStyle/>
          <a:p>
            <a:pPr algn="l"/>
            <a:r>
              <a:rPr lang="en-US" dirty="0">
                <a:solidFill>
                  <a:schemeClr val="bg1"/>
                </a:solidFill>
              </a:rPr>
              <a:t>Introduction to Veneer</a:t>
            </a:r>
          </a:p>
        </p:txBody>
      </p:sp>
      <p:sp>
        <p:nvSpPr>
          <p:cNvPr id="4" name="Slide Number Placeholder 3"/>
          <p:cNvSpPr>
            <a:spLocks noGrp="1"/>
          </p:cNvSpPr>
          <p:nvPr>
            <p:ph type="sldNum" sz="quarter" idx="4294967295"/>
          </p:nvPr>
        </p:nvSpPr>
        <p:spPr>
          <a:xfrm>
            <a:off x="10969625" y="6400800"/>
            <a:ext cx="1219200" cy="276225"/>
          </a:xfrm>
        </p:spPr>
        <p:txBody>
          <a:bodyPr/>
          <a:lstStyle/>
          <a:p>
            <a:fld id="{299542E4-2CCF-42F6-9D92-ED568035133D}" type="slidenum">
              <a:rPr lang="en-US" smtClean="0">
                <a:solidFill>
                  <a:schemeClr val="bg1"/>
                </a:solidFill>
              </a:rPr>
              <a:pPr/>
              <a:t>12</a:t>
            </a:fld>
            <a:endParaRPr lang="en-US">
              <a:solidFill>
                <a:schemeClr val="bg1"/>
              </a:solidFill>
            </a:endParaRPr>
          </a:p>
        </p:txBody>
      </p:sp>
      <p:pic>
        <p:nvPicPr>
          <p:cNvPr id="17413" name="Picture 2"/>
          <p:cNvPicPr>
            <a:picLocks noChangeAspect="1"/>
          </p:cNvPicPr>
          <p:nvPr>
            <p:custDataLst>
              <p:tags r:id="rId4"/>
            </p:custDataLst>
          </p:nvPr>
        </p:nvPicPr>
        <p:blipFill>
          <a:blip r:embed="rId7"/>
          <a:stretch>
            <a:fillRect/>
          </a:stretch>
        </p:blipFill>
        <p:spPr>
          <a:xfrm>
            <a:off x="6246812" y="1447800"/>
            <a:ext cx="4224338" cy="4476750"/>
          </a:xfrm>
          <a:prstGeom prst="rect">
            <a:avLst/>
          </a:prstGeom>
          <a:noFill/>
          <a:ln>
            <a:noFill/>
            <a:miter lim="800000"/>
          </a:ln>
        </p:spPr>
      </p:pic>
      <p:sp>
        <p:nvSpPr>
          <p:cNvPr id="17414" name="TextBox 11"/>
          <p:cNvSpPr/>
          <p:nvPr>
            <p:custDataLst>
              <p:tags r:id="rId5"/>
            </p:custDataLst>
          </p:nvPr>
        </p:nvSpPr>
        <p:spPr>
          <a:xfrm>
            <a:off x="8380412" y="5914524"/>
            <a:ext cx="2093161"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r"/>
            <a:r>
              <a:rPr sz="1400" dirty="0">
                <a:solidFill>
                  <a:schemeClr val="bg1"/>
                </a:solidFill>
              </a:rPr>
              <a:t>Image from wscpa.org</a:t>
            </a:r>
          </a:p>
        </p:txBody>
      </p:sp>
    </p:spTree>
    <p:custDataLst>
      <p:tags r:id="rId1"/>
    </p:custDataLst>
    <p:extLst>
      <p:ext uri="{BB962C8B-B14F-4D97-AF65-F5344CB8AC3E}">
        <p14:creationId xmlns:p14="http://schemas.microsoft.com/office/powerpoint/2010/main" val="125253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t>Full Engineered Method</a:t>
            </a:r>
          </a:p>
        </p:txBody>
      </p:sp>
      <p:sp>
        <p:nvSpPr>
          <p:cNvPr id="110595" name="Content Placeholder 2"/>
          <p:cNvSpPr txBox="1"/>
          <p:nvPr>
            <p:custDataLst>
              <p:tags r:id="rId3"/>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Model Analysis</a:t>
            </a:r>
          </a:p>
          <a:p>
            <a:pPr>
              <a:defRPr/>
            </a:pPr>
            <a:r>
              <a:rPr lang="en-US" sz="2400" kern="0" dirty="0">
                <a:solidFill>
                  <a:schemeClr val="bg1"/>
                </a:solidFill>
              </a:rPr>
              <a:t>Insert hinge at </a:t>
            </a:r>
            <a:r>
              <a:rPr lang="en-US" sz="2400" kern="0" dirty="0" err="1">
                <a:solidFill>
                  <a:schemeClr val="bg1"/>
                </a:solidFill>
              </a:rPr>
              <a:t>midheght</a:t>
            </a:r>
            <a:r>
              <a:rPr lang="en-US" sz="2400" kern="0" dirty="0">
                <a:solidFill>
                  <a:schemeClr val="bg1"/>
                </a:solidFill>
              </a:rPr>
              <a:t> to represent first crack</a:t>
            </a:r>
          </a:p>
          <a:p>
            <a:pPr>
              <a:defRPr/>
            </a:pPr>
            <a:r>
              <a:rPr lang="en-US" sz="2400" kern="0" dirty="0">
                <a:solidFill>
                  <a:schemeClr val="bg1"/>
                </a:solidFill>
              </a:rPr>
              <a:t>Max moment = 6.55 in-k</a:t>
            </a:r>
          </a:p>
          <a:p>
            <a:pPr lvl="1">
              <a:defRPr/>
            </a:pPr>
            <a:r>
              <a:rPr lang="en-US" sz="2200" kern="0" dirty="0">
                <a:solidFill>
                  <a:schemeClr val="bg1"/>
                </a:solidFill>
              </a:rPr>
              <a:t>Exceeds cracking moment = 3.27 in-k</a:t>
            </a:r>
          </a:p>
          <a:p>
            <a:pPr lvl="1">
              <a:defRPr/>
            </a:pPr>
            <a:r>
              <a:rPr lang="en-US" sz="2200" kern="0" dirty="0">
                <a:solidFill>
                  <a:schemeClr val="bg1"/>
                </a:solidFill>
              </a:rPr>
              <a:t>Crack expected at (3.27/6.55) 45 </a:t>
            </a:r>
            <a:r>
              <a:rPr lang="en-US" sz="2200" kern="0" dirty="0" err="1">
                <a:solidFill>
                  <a:schemeClr val="bg1"/>
                </a:solidFill>
              </a:rPr>
              <a:t>psf</a:t>
            </a:r>
            <a:r>
              <a:rPr lang="en-US" sz="2200" kern="0" dirty="0">
                <a:solidFill>
                  <a:schemeClr val="bg1"/>
                </a:solidFill>
              </a:rPr>
              <a:t> = 22.5 </a:t>
            </a:r>
            <a:r>
              <a:rPr lang="en-US" sz="2200" kern="0" dirty="0" err="1">
                <a:solidFill>
                  <a:schemeClr val="bg1"/>
                </a:solidFill>
              </a:rPr>
              <a:t>psf</a:t>
            </a:r>
            <a:endParaRPr lang="en-US" sz="2200" kern="0" dirty="0">
              <a:solidFill>
                <a:schemeClr val="bg1"/>
              </a:solidFill>
            </a:endParaRPr>
          </a:p>
          <a:p>
            <a:pPr>
              <a:defRPr/>
            </a:pPr>
            <a:endParaRPr lang="en-US" sz="2400" kern="0" dirty="0">
              <a:solidFill>
                <a:schemeClr val="bg1"/>
              </a:solidFill>
            </a:endParaRPr>
          </a:p>
          <a:p>
            <a:pPr>
              <a:defRPr/>
            </a:pPr>
            <a:endParaRPr lang="en-US" sz="2400" kern="0" dirty="0">
              <a:solidFill>
                <a:schemeClr val="bg1"/>
              </a:solidFill>
            </a:endParaRPr>
          </a:p>
        </p:txBody>
      </p:sp>
      <p:pic>
        <p:nvPicPr>
          <p:cNvPr id="110596" name="Picture 3"/>
          <p:cNvPicPr>
            <a:picLocks noChangeAspect="1"/>
          </p:cNvPicPr>
          <p:nvPr>
            <p:custDataLst>
              <p:tags r:id="rId4"/>
            </p:custDataLst>
          </p:nvPr>
        </p:nvPicPr>
        <p:blipFill>
          <a:blip r:embed="rId9"/>
          <a:stretch>
            <a:fillRect/>
          </a:stretch>
        </p:blipFill>
        <p:spPr>
          <a:xfrm>
            <a:off x="9245601" y="1295400"/>
            <a:ext cx="498475" cy="4873625"/>
          </a:xfrm>
          <a:prstGeom prst="rect">
            <a:avLst/>
          </a:prstGeom>
          <a:noFill/>
          <a:ln>
            <a:noFill/>
            <a:miter lim="800000"/>
          </a:ln>
        </p:spPr>
      </p:pic>
      <p:sp>
        <p:nvSpPr>
          <p:cNvPr id="110597" name="Oval 4"/>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0598" name="Picture 5"/>
          <p:cNvPicPr>
            <a:picLocks noChangeAspect="1"/>
          </p:cNvPicPr>
          <p:nvPr>
            <p:custDataLst>
              <p:tags r:id="rId6"/>
            </p:custDataLst>
          </p:nvPr>
        </p:nvPicPr>
        <p:blipFill>
          <a:blip r:embed="rId10"/>
          <a:stretch>
            <a:fillRect/>
          </a:stretch>
        </p:blipFill>
        <p:spPr>
          <a:xfrm>
            <a:off x="8628063" y="1349374"/>
            <a:ext cx="587375" cy="4838700"/>
          </a:xfrm>
          <a:prstGeom prst="rect">
            <a:avLst/>
          </a:prstGeom>
          <a:noFill/>
          <a:ln>
            <a:noFill/>
            <a:miter lim="800000"/>
          </a:ln>
        </p:spPr>
      </p:pic>
      <p:sp>
        <p:nvSpPr>
          <p:cNvPr id="110599" name="Oval 7"/>
          <p:cNvSpPr/>
          <p:nvPr>
            <p:custDataLst>
              <p:tags r:id="rId7"/>
            </p:custDataLst>
          </p:nvPr>
        </p:nvSpPr>
        <p:spPr>
          <a:xfrm>
            <a:off x="8737600" y="4860925"/>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120</a:t>
            </a:fld>
            <a:endParaRPr lang="en-US">
              <a:solidFill>
                <a:schemeClr val="bg1"/>
              </a:solidFill>
            </a:endParaRPr>
          </a:p>
        </p:txBody>
      </p:sp>
    </p:spTree>
    <p:custDataLst>
      <p:tags r:id="rId1"/>
    </p:custDataLst>
    <p:extLst>
      <p:ext uri="{BB962C8B-B14F-4D97-AF65-F5344CB8AC3E}">
        <p14:creationId xmlns:p14="http://schemas.microsoft.com/office/powerpoint/2010/main" val="399105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p:cNvPicPr>
          <p:nvPr>
            <p:custDataLst>
              <p:tags r:id="rId2"/>
            </p:custDataLst>
          </p:nvPr>
        </p:nvPicPr>
        <p:blipFill>
          <a:blip r:embed="rId10"/>
          <a:stretch>
            <a:fillRect/>
          </a:stretch>
        </p:blipFill>
        <p:spPr>
          <a:xfrm>
            <a:off x="9217025" y="1385889"/>
            <a:ext cx="474662" cy="4899025"/>
          </a:xfrm>
          <a:prstGeom prst="rect">
            <a:avLst/>
          </a:prstGeom>
          <a:noFill/>
          <a:ln>
            <a:noFill/>
            <a:miter lim="800000"/>
          </a:ln>
        </p:spPr>
      </p:pic>
      <p:sp>
        <p:nvSpPr>
          <p:cNvPr id="111619"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1620" name="Content Placeholder 2"/>
          <p:cNvSpPr txBox="1"/>
          <p:nvPr>
            <p:custDataLst>
              <p:tags r:id="rId4"/>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a:solidFill>
                  <a:schemeClr val="bg1"/>
                </a:solidFill>
              </a:rPr>
              <a:t>Model Analysis</a:t>
            </a:r>
          </a:p>
          <a:p>
            <a:pPr>
              <a:defRPr/>
            </a:pPr>
            <a:r>
              <a:rPr lang="en-US" sz="2400" kern="0">
                <a:solidFill>
                  <a:schemeClr val="bg1"/>
                </a:solidFill>
              </a:rPr>
              <a:t>Insert second hinge to represent second crack</a:t>
            </a:r>
          </a:p>
          <a:p>
            <a:pPr>
              <a:defRPr/>
            </a:pPr>
            <a:r>
              <a:rPr lang="en-US" sz="2400" kern="0">
                <a:solidFill>
                  <a:schemeClr val="bg1"/>
                </a:solidFill>
              </a:rPr>
              <a:t>Max moment = 3.49 in-k</a:t>
            </a:r>
          </a:p>
          <a:p>
            <a:pPr lvl="1">
              <a:defRPr/>
            </a:pPr>
            <a:r>
              <a:rPr lang="en-US" sz="2200" kern="0">
                <a:solidFill>
                  <a:schemeClr val="bg1"/>
                </a:solidFill>
              </a:rPr>
              <a:t>Exceeds cracking moment = 3.27 in-k</a:t>
            </a:r>
          </a:p>
          <a:p>
            <a:pPr lvl="1">
              <a:defRPr/>
            </a:pPr>
            <a:r>
              <a:rPr lang="en-US" sz="2200" kern="0">
                <a:solidFill>
                  <a:schemeClr val="bg1"/>
                </a:solidFill>
              </a:rPr>
              <a:t>Crack expected at (3.27/3.49) 45 psf = 42.2 psf</a:t>
            </a:r>
          </a:p>
          <a:p>
            <a:pPr>
              <a:defRPr/>
            </a:pPr>
            <a:endParaRPr lang="en-US" sz="2400" kern="0">
              <a:solidFill>
                <a:schemeClr val="bg1"/>
              </a:solidFill>
            </a:endParaRPr>
          </a:p>
          <a:p>
            <a:pPr>
              <a:defRPr/>
            </a:pPr>
            <a:endParaRPr lang="en-US" sz="2400" kern="0">
              <a:solidFill>
                <a:schemeClr val="bg1"/>
              </a:solidFill>
            </a:endParaRPr>
          </a:p>
        </p:txBody>
      </p:sp>
      <p:sp>
        <p:nvSpPr>
          <p:cNvPr id="111621" name="Oval 4"/>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1622" name="Oval 7"/>
          <p:cNvSpPr/>
          <p:nvPr>
            <p:custDataLst>
              <p:tags r:id="rId6"/>
            </p:custDataLst>
          </p:nvPr>
        </p:nvSpPr>
        <p:spPr>
          <a:xfrm>
            <a:off x="9301162" y="48720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1623" name="Picture 6"/>
          <p:cNvPicPr>
            <a:picLocks noChangeAspect="1"/>
          </p:cNvPicPr>
          <p:nvPr>
            <p:custDataLst>
              <p:tags r:id="rId7"/>
            </p:custDataLst>
          </p:nvPr>
        </p:nvPicPr>
        <p:blipFill>
          <a:blip r:embed="rId11"/>
          <a:stretch>
            <a:fillRect/>
          </a:stretch>
        </p:blipFill>
        <p:spPr>
          <a:xfrm>
            <a:off x="8645525" y="1562101"/>
            <a:ext cx="514350" cy="4722813"/>
          </a:xfrm>
          <a:prstGeom prst="rect">
            <a:avLst/>
          </a:prstGeom>
          <a:noFill/>
          <a:ln>
            <a:noFill/>
            <a:miter lim="800000"/>
          </a:ln>
        </p:spPr>
      </p:pic>
      <p:sp>
        <p:nvSpPr>
          <p:cNvPr id="111624" name="Oval 9"/>
          <p:cNvSpPr/>
          <p:nvPr>
            <p:custDataLst>
              <p:tags r:id="rId8"/>
            </p:custDataLst>
          </p:nvPr>
        </p:nvSpPr>
        <p:spPr>
          <a:xfrm>
            <a:off x="8710612" y="2667000"/>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121</a:t>
            </a:fld>
            <a:endParaRPr lang="en-US">
              <a:solidFill>
                <a:schemeClr val="bg1"/>
              </a:solidFill>
            </a:endParaRPr>
          </a:p>
        </p:txBody>
      </p:sp>
    </p:spTree>
    <p:custDataLst>
      <p:tags r:id="rId1"/>
    </p:custDataLst>
    <p:extLst>
      <p:ext uri="{BB962C8B-B14F-4D97-AF65-F5344CB8AC3E}">
        <p14:creationId xmlns:p14="http://schemas.microsoft.com/office/powerpoint/2010/main" val="63004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p:cNvPicPr>
            <a:picLocks noChangeAspect="1"/>
          </p:cNvPicPr>
          <p:nvPr>
            <p:custDataLst>
              <p:tags r:id="rId2"/>
            </p:custDataLst>
          </p:nvPr>
        </p:nvPicPr>
        <p:blipFill>
          <a:blip r:embed="rId10"/>
          <a:stretch>
            <a:fillRect/>
          </a:stretch>
        </p:blipFill>
        <p:spPr>
          <a:xfrm>
            <a:off x="9215437" y="1427163"/>
            <a:ext cx="446088" cy="4864100"/>
          </a:xfrm>
          <a:prstGeom prst="rect">
            <a:avLst/>
          </a:prstGeom>
          <a:noFill/>
          <a:ln>
            <a:noFill/>
            <a:miter lim="800000"/>
          </a:ln>
        </p:spPr>
      </p:pic>
      <p:sp>
        <p:nvSpPr>
          <p:cNvPr id="112643"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2644" name="Content Placeholder 2"/>
          <p:cNvSpPr txBox="1"/>
          <p:nvPr>
            <p:custDataLst>
              <p:tags r:id="rId4"/>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a:solidFill>
                  <a:schemeClr val="bg1"/>
                </a:solidFill>
              </a:rPr>
              <a:t>Model Analysis</a:t>
            </a:r>
          </a:p>
          <a:p>
            <a:pPr>
              <a:defRPr/>
            </a:pPr>
            <a:r>
              <a:rPr lang="en-US" sz="2400" kern="0">
                <a:solidFill>
                  <a:schemeClr val="bg1"/>
                </a:solidFill>
              </a:rPr>
              <a:t>Insert third hinge to represent third crack</a:t>
            </a:r>
          </a:p>
          <a:p>
            <a:pPr>
              <a:defRPr/>
            </a:pPr>
            <a:r>
              <a:rPr lang="en-US" sz="2400" kern="0">
                <a:solidFill>
                  <a:schemeClr val="bg1"/>
                </a:solidFill>
              </a:rPr>
              <a:t>Max moment = 1.59 in-k</a:t>
            </a:r>
          </a:p>
          <a:p>
            <a:pPr lvl="1">
              <a:defRPr/>
            </a:pPr>
            <a:r>
              <a:rPr lang="en-US" sz="2200" kern="0">
                <a:solidFill>
                  <a:schemeClr val="bg1"/>
                </a:solidFill>
              </a:rPr>
              <a:t>Less than cracking moment = 3.27 in-k</a:t>
            </a:r>
          </a:p>
          <a:p>
            <a:pPr lvl="1">
              <a:defRPr/>
            </a:pPr>
            <a:r>
              <a:rPr lang="en-US" sz="2200" kern="0">
                <a:solidFill>
                  <a:schemeClr val="bg1"/>
                </a:solidFill>
              </a:rPr>
              <a:t>Condition at ultimate load has been determined</a:t>
            </a:r>
            <a:endParaRPr lang="en-US" sz="2400" kern="0">
              <a:solidFill>
                <a:schemeClr val="bg1"/>
              </a:solidFill>
            </a:endParaRPr>
          </a:p>
          <a:p>
            <a:pPr>
              <a:defRPr/>
            </a:pPr>
            <a:endParaRPr lang="en-US" sz="2400" kern="0">
              <a:solidFill>
                <a:schemeClr val="bg1"/>
              </a:solidFill>
            </a:endParaRPr>
          </a:p>
          <a:p>
            <a:pPr>
              <a:defRPr/>
            </a:pPr>
            <a:endParaRPr lang="en-US" sz="2400" kern="0">
              <a:solidFill>
                <a:schemeClr val="bg1"/>
              </a:solidFill>
            </a:endParaRPr>
          </a:p>
        </p:txBody>
      </p:sp>
      <p:sp>
        <p:nvSpPr>
          <p:cNvPr id="112645" name="Oval 4"/>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2646" name="Oval 7"/>
          <p:cNvSpPr/>
          <p:nvPr>
            <p:custDataLst>
              <p:tags r:id="rId6"/>
            </p:custDataLst>
          </p:nvPr>
        </p:nvSpPr>
        <p:spPr>
          <a:xfrm>
            <a:off x="9301162" y="48720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2647" name="Oval 9"/>
          <p:cNvSpPr/>
          <p:nvPr>
            <p:custDataLst>
              <p:tags r:id="rId7"/>
            </p:custDataLst>
          </p:nvPr>
        </p:nvSpPr>
        <p:spPr>
          <a:xfrm>
            <a:off x="9304337" y="27384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2648" name="Picture 5"/>
          <p:cNvPicPr>
            <a:picLocks noChangeAspect="1"/>
          </p:cNvPicPr>
          <p:nvPr>
            <p:custDataLst>
              <p:tags r:id="rId8"/>
            </p:custDataLst>
          </p:nvPr>
        </p:nvPicPr>
        <p:blipFill>
          <a:blip r:embed="rId11"/>
          <a:stretch>
            <a:fillRect/>
          </a:stretch>
        </p:blipFill>
        <p:spPr>
          <a:xfrm>
            <a:off x="8718551" y="1563689"/>
            <a:ext cx="496887" cy="4727575"/>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122</a:t>
            </a:fld>
            <a:endParaRPr lang="en-US">
              <a:solidFill>
                <a:schemeClr val="bg1"/>
              </a:solidFill>
            </a:endParaRPr>
          </a:p>
        </p:txBody>
      </p:sp>
    </p:spTree>
    <p:custDataLst>
      <p:tags r:id="rId1"/>
    </p:custDataLst>
    <p:extLst>
      <p:ext uri="{BB962C8B-B14F-4D97-AF65-F5344CB8AC3E}">
        <p14:creationId xmlns:p14="http://schemas.microsoft.com/office/powerpoint/2010/main" val="18467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p:cNvPicPr>
            <a:picLocks noChangeAspect="1"/>
          </p:cNvPicPr>
          <p:nvPr>
            <p:custDataLst>
              <p:tags r:id="rId2"/>
            </p:custDataLst>
          </p:nvPr>
        </p:nvPicPr>
        <p:blipFill>
          <a:blip r:embed="rId14"/>
          <a:stretch>
            <a:fillRect/>
          </a:stretch>
        </p:blipFill>
        <p:spPr>
          <a:xfrm>
            <a:off x="9215437" y="1427163"/>
            <a:ext cx="446088" cy="4864100"/>
          </a:xfrm>
          <a:prstGeom prst="rect">
            <a:avLst/>
          </a:prstGeom>
          <a:noFill/>
          <a:ln>
            <a:noFill/>
            <a:miter lim="800000"/>
          </a:ln>
        </p:spPr>
      </p:pic>
      <p:sp>
        <p:nvSpPr>
          <p:cNvPr id="113667"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3668" name="Content Placeholder 2"/>
          <p:cNvSpPr txBox="1"/>
          <p:nvPr>
            <p:custDataLst>
              <p:tags r:id="rId4"/>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a:solidFill>
                  <a:schemeClr val="bg1"/>
                </a:solidFill>
              </a:rPr>
              <a:t>Model Analysis</a:t>
            </a:r>
          </a:p>
          <a:p>
            <a:pPr>
              <a:defRPr/>
            </a:pPr>
            <a:r>
              <a:rPr lang="en-US" sz="2400" kern="0">
                <a:solidFill>
                  <a:schemeClr val="bg1"/>
                </a:solidFill>
              </a:rPr>
              <a:t>Extract anchor forces</a:t>
            </a:r>
          </a:p>
          <a:p>
            <a:pPr>
              <a:defRPr/>
            </a:pPr>
            <a:r>
              <a:rPr lang="en-US" sz="2400" kern="0">
                <a:solidFill>
                  <a:schemeClr val="bg1"/>
                </a:solidFill>
              </a:rPr>
              <a:t>Max anchor force 208 lbs &lt; 330 anchor capacity </a:t>
            </a:r>
            <a:r>
              <a:rPr lang="en-US" sz="2400" b="1" u="sng" kern="0">
                <a:solidFill>
                  <a:schemeClr val="bg1"/>
                </a:solidFill>
              </a:rPr>
              <a:t>OK</a:t>
            </a:r>
          </a:p>
          <a:p>
            <a:pPr>
              <a:defRPr/>
            </a:pPr>
            <a:r>
              <a:rPr lang="en-US" sz="2400" kern="0">
                <a:solidFill>
                  <a:schemeClr val="bg1"/>
                </a:solidFill>
              </a:rPr>
              <a:t>Max anchor has effective tributary area:</a:t>
            </a:r>
          </a:p>
          <a:p>
            <a:pPr lvl="1">
              <a:defRPr/>
            </a:pPr>
            <a:r>
              <a:rPr lang="en-US" sz="2200" kern="0">
                <a:solidFill>
                  <a:schemeClr val="bg1"/>
                </a:solidFill>
              </a:rPr>
              <a:t>208 lbs / 45 psf = 4.62 ft</a:t>
            </a:r>
            <a:r>
              <a:rPr lang="en-US" sz="2200" kern="0" baseline="30000">
                <a:solidFill>
                  <a:schemeClr val="bg1"/>
                </a:solidFill>
              </a:rPr>
              <a:t>2</a:t>
            </a:r>
          </a:p>
          <a:p>
            <a:pPr lvl="1">
              <a:defRPr/>
            </a:pPr>
            <a:r>
              <a:rPr lang="en-US" sz="2200" kern="0">
                <a:solidFill>
                  <a:schemeClr val="bg1"/>
                </a:solidFill>
              </a:rPr>
              <a:t>Physical area = 1.33 x 2.67 = 3.55 </a:t>
            </a:r>
          </a:p>
          <a:p>
            <a:pPr lvl="1">
              <a:defRPr/>
            </a:pPr>
            <a:r>
              <a:rPr lang="en-US" sz="2200" kern="0">
                <a:solidFill>
                  <a:schemeClr val="bg1"/>
                </a:solidFill>
              </a:rPr>
              <a:t>Effective tributary area = 4.62 / 3.55 = 1.3 physical tributary area</a:t>
            </a:r>
            <a:endParaRPr lang="en-US" sz="2200" kern="0" baseline="30000">
              <a:solidFill>
                <a:schemeClr val="bg1"/>
              </a:solidFill>
            </a:endParaRPr>
          </a:p>
          <a:p>
            <a:pPr lvl="1">
              <a:defRPr/>
            </a:pPr>
            <a:endParaRPr lang="en-US" sz="2200" kern="0">
              <a:solidFill>
                <a:schemeClr val="bg1"/>
              </a:solidFill>
            </a:endParaRPr>
          </a:p>
          <a:p>
            <a:pPr>
              <a:defRPr/>
            </a:pPr>
            <a:endParaRPr lang="en-US" sz="2400" kern="0">
              <a:solidFill>
                <a:schemeClr val="bg1"/>
              </a:solidFill>
            </a:endParaRPr>
          </a:p>
          <a:p>
            <a:pPr>
              <a:defRPr/>
            </a:pPr>
            <a:endParaRPr lang="en-US" sz="2400" kern="0">
              <a:solidFill>
                <a:schemeClr val="bg1"/>
              </a:solidFill>
            </a:endParaRPr>
          </a:p>
        </p:txBody>
      </p:sp>
      <p:sp>
        <p:nvSpPr>
          <p:cNvPr id="113669" name="Oval 4"/>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3670" name="Oval 7"/>
          <p:cNvSpPr/>
          <p:nvPr>
            <p:custDataLst>
              <p:tags r:id="rId6"/>
            </p:custDataLst>
          </p:nvPr>
        </p:nvSpPr>
        <p:spPr>
          <a:xfrm>
            <a:off x="9301162" y="48720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3671" name="Oval 9"/>
          <p:cNvSpPr/>
          <p:nvPr>
            <p:custDataLst>
              <p:tags r:id="rId7"/>
            </p:custDataLst>
          </p:nvPr>
        </p:nvSpPr>
        <p:spPr>
          <a:xfrm>
            <a:off x="9304337" y="27384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3672" name="TextBox 8"/>
          <p:cNvSpPr/>
          <p:nvPr>
            <p:custDataLst>
              <p:tags r:id="rId8"/>
            </p:custDataLst>
          </p:nvPr>
        </p:nvSpPr>
        <p:spPr>
          <a:xfrm>
            <a:off x="7915275" y="5713414"/>
            <a:ext cx="1524000" cy="369887"/>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a:solidFill>
                  <a:schemeClr val="bg1"/>
                </a:solidFill>
              </a:rPr>
              <a:t>130 lbs</a:t>
            </a:r>
          </a:p>
        </p:txBody>
      </p:sp>
      <p:sp>
        <p:nvSpPr>
          <p:cNvPr id="113673" name="TextBox 10"/>
          <p:cNvSpPr/>
          <p:nvPr>
            <p:custDataLst>
              <p:tags r:id="rId9"/>
            </p:custDataLst>
          </p:nvPr>
        </p:nvSpPr>
        <p:spPr>
          <a:xfrm>
            <a:off x="7915275" y="4725988"/>
            <a:ext cx="1524000" cy="368300"/>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a:solidFill>
                  <a:schemeClr val="bg1"/>
                </a:solidFill>
              </a:rPr>
              <a:t>191 lbs</a:t>
            </a:r>
          </a:p>
        </p:txBody>
      </p:sp>
      <p:sp>
        <p:nvSpPr>
          <p:cNvPr id="113674" name="TextBox 11"/>
          <p:cNvSpPr/>
          <p:nvPr>
            <p:custDataLst>
              <p:tags r:id="rId10"/>
            </p:custDataLst>
          </p:nvPr>
        </p:nvSpPr>
        <p:spPr>
          <a:xfrm>
            <a:off x="7915275" y="3713164"/>
            <a:ext cx="1524000" cy="369887"/>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a:solidFill>
                  <a:schemeClr val="bg1"/>
                </a:solidFill>
              </a:rPr>
              <a:t>175 lbs</a:t>
            </a:r>
          </a:p>
        </p:txBody>
      </p:sp>
      <p:sp>
        <p:nvSpPr>
          <p:cNvPr id="113675" name="TextBox 12"/>
          <p:cNvSpPr/>
          <p:nvPr>
            <p:custDataLst>
              <p:tags r:id="rId11"/>
            </p:custDataLst>
          </p:nvPr>
        </p:nvSpPr>
        <p:spPr>
          <a:xfrm>
            <a:off x="7915275" y="2660650"/>
            <a:ext cx="1524000" cy="368300"/>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a:solidFill>
                  <a:schemeClr val="bg1"/>
                </a:solidFill>
              </a:rPr>
              <a:t>208 lbs</a:t>
            </a:r>
          </a:p>
        </p:txBody>
      </p:sp>
      <p:sp>
        <p:nvSpPr>
          <p:cNvPr id="113676" name="TextBox 14"/>
          <p:cNvSpPr/>
          <p:nvPr>
            <p:custDataLst>
              <p:tags r:id="rId12"/>
            </p:custDataLst>
          </p:nvPr>
        </p:nvSpPr>
        <p:spPr>
          <a:xfrm>
            <a:off x="7915275" y="1697038"/>
            <a:ext cx="1524000" cy="368300"/>
          </a:xfrm>
          <a:prstGeom prst="rect">
            <a:avLst/>
          </a:prstGeom>
          <a:no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dirty="0">
                <a:solidFill>
                  <a:schemeClr val="bg1"/>
                </a:solidFill>
              </a:rPr>
              <a:t>81 </a:t>
            </a:r>
            <a:r>
              <a:rPr dirty="0" err="1">
                <a:solidFill>
                  <a:schemeClr val="bg1"/>
                </a:solidFill>
              </a:rPr>
              <a:t>lbs</a:t>
            </a:r>
            <a:endParaRPr dirty="0">
              <a:solidFill>
                <a:schemeClr val="bg1"/>
              </a:solidFill>
            </a:endParaRPr>
          </a:p>
        </p:txBody>
      </p:sp>
      <p:sp>
        <p:nvSpPr>
          <p:cNvPr id="13"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4"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5"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123</a:t>
            </a:fld>
            <a:endParaRPr lang="en-US">
              <a:solidFill>
                <a:schemeClr val="bg1"/>
              </a:solidFill>
            </a:endParaRPr>
          </a:p>
        </p:txBody>
      </p:sp>
    </p:spTree>
    <p:custDataLst>
      <p:tags r:id="rId1"/>
    </p:custDataLst>
    <p:extLst>
      <p:ext uri="{BB962C8B-B14F-4D97-AF65-F5344CB8AC3E}">
        <p14:creationId xmlns:p14="http://schemas.microsoft.com/office/powerpoint/2010/main" val="11037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p:cNvPicPr>
          <p:nvPr>
            <p:custDataLst>
              <p:tags r:id="rId2"/>
            </p:custDataLst>
          </p:nvPr>
        </p:nvPicPr>
        <p:blipFill>
          <a:blip r:embed="rId10"/>
          <a:stretch>
            <a:fillRect/>
          </a:stretch>
        </p:blipFill>
        <p:spPr>
          <a:xfrm>
            <a:off x="9215437" y="1427163"/>
            <a:ext cx="446088" cy="4864100"/>
          </a:xfrm>
          <a:prstGeom prst="rect">
            <a:avLst/>
          </a:prstGeom>
          <a:noFill/>
          <a:ln>
            <a:noFill/>
            <a:miter lim="800000"/>
          </a:ln>
        </p:spPr>
      </p:pic>
      <p:sp>
        <p:nvSpPr>
          <p:cNvPr id="114691"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4692" name="Content Placeholder 2"/>
          <p:cNvSpPr txBox="1"/>
          <p:nvPr>
            <p:custDataLst>
              <p:tags r:id="rId4"/>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Point of Curiosity #1</a:t>
            </a:r>
          </a:p>
          <a:p>
            <a:pPr>
              <a:defRPr/>
            </a:pPr>
            <a:r>
              <a:rPr lang="en-US" sz="2400" kern="0" dirty="0">
                <a:solidFill>
                  <a:schemeClr val="bg1"/>
                </a:solidFill>
              </a:rPr>
              <a:t>Veneer: </a:t>
            </a:r>
            <a:r>
              <a:rPr lang="en-US" sz="2400" dirty="0">
                <a:solidFill>
                  <a:srgbClr val="C00000"/>
                </a:solidFill>
              </a:rPr>
              <a:t>not considered to add strength or stiffness</a:t>
            </a:r>
            <a:r>
              <a:rPr lang="en-US" sz="2400" dirty="0">
                <a:solidFill>
                  <a:schemeClr val="bg1"/>
                </a:solidFill>
              </a:rPr>
              <a:t> to the wall system</a:t>
            </a:r>
            <a:endParaRPr lang="en-US" sz="2400" kern="0" dirty="0">
              <a:solidFill>
                <a:schemeClr val="bg1"/>
              </a:solidFill>
            </a:endParaRPr>
          </a:p>
          <a:p>
            <a:pPr>
              <a:defRPr/>
            </a:pPr>
            <a:r>
              <a:rPr lang="en-US" sz="2400" kern="0" dirty="0">
                <a:solidFill>
                  <a:schemeClr val="bg1"/>
                </a:solidFill>
              </a:rPr>
              <a:t>Ultimate loads</a:t>
            </a:r>
          </a:p>
          <a:p>
            <a:pPr lvl="1">
              <a:defRPr/>
            </a:pPr>
            <a:r>
              <a:rPr lang="en-US" sz="2200" kern="0" dirty="0">
                <a:solidFill>
                  <a:schemeClr val="bg1"/>
                </a:solidFill>
              </a:rPr>
              <a:t>Max moment in backing</a:t>
            </a:r>
          </a:p>
          <a:p>
            <a:pPr lvl="2">
              <a:defRPr/>
            </a:pPr>
            <a:r>
              <a:rPr lang="en-US" sz="1600" kern="0" dirty="0">
                <a:solidFill>
                  <a:schemeClr val="bg1"/>
                </a:solidFill>
              </a:rPr>
              <a:t>Without veneer = 13.0 k-in</a:t>
            </a:r>
          </a:p>
          <a:p>
            <a:pPr lvl="2">
              <a:defRPr/>
            </a:pPr>
            <a:r>
              <a:rPr lang="en-US" sz="1600" kern="0" dirty="0">
                <a:solidFill>
                  <a:schemeClr val="bg1"/>
                </a:solidFill>
              </a:rPr>
              <a:t>With veneer = 13.4 k-in </a:t>
            </a:r>
          </a:p>
          <a:p>
            <a:pPr lvl="1">
              <a:defRPr/>
            </a:pPr>
            <a:r>
              <a:rPr lang="en-US" sz="2200" kern="0" dirty="0">
                <a:solidFill>
                  <a:schemeClr val="bg1"/>
                </a:solidFill>
              </a:rPr>
              <a:t>Max deflection of backing</a:t>
            </a:r>
          </a:p>
          <a:p>
            <a:pPr lvl="2">
              <a:defRPr/>
            </a:pPr>
            <a:r>
              <a:rPr lang="en-US" sz="1600" kern="0" dirty="0">
                <a:solidFill>
                  <a:schemeClr val="bg1"/>
                </a:solidFill>
              </a:rPr>
              <a:t>Without veneer = 0.47 in</a:t>
            </a:r>
          </a:p>
          <a:p>
            <a:pPr lvl="2">
              <a:defRPr/>
            </a:pPr>
            <a:r>
              <a:rPr lang="en-US" sz="1600" kern="0" dirty="0">
                <a:solidFill>
                  <a:schemeClr val="bg1"/>
                </a:solidFill>
              </a:rPr>
              <a:t>With veneer = 0.51 in </a:t>
            </a:r>
          </a:p>
          <a:p>
            <a:pPr>
              <a:defRPr/>
            </a:pPr>
            <a:endParaRPr lang="en-US" sz="2400" kern="0" dirty="0">
              <a:solidFill>
                <a:schemeClr val="bg1"/>
              </a:solidFill>
            </a:endParaRPr>
          </a:p>
          <a:p>
            <a:pPr>
              <a:defRPr/>
            </a:pPr>
            <a:endParaRPr lang="en-US" sz="2400" kern="0" dirty="0">
              <a:solidFill>
                <a:schemeClr val="bg1"/>
              </a:solidFill>
            </a:endParaRPr>
          </a:p>
        </p:txBody>
      </p:sp>
      <p:sp>
        <p:nvSpPr>
          <p:cNvPr id="114693" name="Oval 4"/>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4694" name="Oval 7"/>
          <p:cNvSpPr/>
          <p:nvPr>
            <p:custDataLst>
              <p:tags r:id="rId6"/>
            </p:custDataLst>
          </p:nvPr>
        </p:nvSpPr>
        <p:spPr>
          <a:xfrm>
            <a:off x="9301162" y="48720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4695" name="Oval 9"/>
          <p:cNvSpPr/>
          <p:nvPr>
            <p:custDataLst>
              <p:tags r:id="rId7"/>
            </p:custDataLst>
          </p:nvPr>
        </p:nvSpPr>
        <p:spPr>
          <a:xfrm>
            <a:off x="9304337" y="27384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4696" name="Picture 5"/>
          <p:cNvPicPr>
            <a:picLocks noChangeAspect="1"/>
          </p:cNvPicPr>
          <p:nvPr>
            <p:custDataLst>
              <p:tags r:id="rId8"/>
            </p:custDataLst>
          </p:nvPr>
        </p:nvPicPr>
        <p:blipFill>
          <a:blip r:embed="rId11"/>
          <a:stretch>
            <a:fillRect/>
          </a:stretch>
        </p:blipFill>
        <p:spPr>
          <a:xfrm>
            <a:off x="8718551" y="1563689"/>
            <a:ext cx="496887" cy="4727575"/>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124</a:t>
            </a:fld>
            <a:endParaRPr lang="en-US">
              <a:solidFill>
                <a:schemeClr val="bg1"/>
              </a:solidFill>
            </a:endParaRPr>
          </a:p>
        </p:txBody>
      </p:sp>
    </p:spTree>
    <p:custDataLst>
      <p:tags r:id="rId1"/>
    </p:custDataLst>
    <p:extLst>
      <p:ext uri="{BB962C8B-B14F-4D97-AF65-F5344CB8AC3E}">
        <p14:creationId xmlns:p14="http://schemas.microsoft.com/office/powerpoint/2010/main" val="36706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5715" name="Content Placeholder 2"/>
          <p:cNvSpPr txBox="1"/>
          <p:nvPr>
            <p:custDataLst>
              <p:tags r:id="rId3"/>
            </p:custDataLst>
          </p:nvPr>
        </p:nvSpPr>
        <p:spPr bwMode="auto">
          <a:xfrm>
            <a:off x="1598612" y="1447800"/>
            <a:ext cx="70104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Point of Curiosity #2</a:t>
            </a:r>
          </a:p>
          <a:p>
            <a:pPr>
              <a:defRPr/>
            </a:pPr>
            <a:r>
              <a:rPr lang="en-US" sz="2400" kern="0" dirty="0">
                <a:solidFill>
                  <a:schemeClr val="bg1"/>
                </a:solidFill>
              </a:rPr>
              <a:t>Veneer: </a:t>
            </a:r>
            <a:r>
              <a:rPr lang="en-US" sz="2400" dirty="0">
                <a:solidFill>
                  <a:srgbClr val="C00000"/>
                </a:solidFill>
              </a:rPr>
              <a:t>not considered to add strength or stiffness </a:t>
            </a:r>
            <a:r>
              <a:rPr lang="en-US" sz="2400" dirty="0">
                <a:solidFill>
                  <a:schemeClr val="bg1"/>
                </a:solidFill>
              </a:rPr>
              <a:t>to the wall system</a:t>
            </a:r>
            <a:endParaRPr lang="en-US" sz="2400" kern="0" dirty="0">
              <a:solidFill>
                <a:schemeClr val="bg1"/>
              </a:solidFill>
            </a:endParaRPr>
          </a:p>
          <a:p>
            <a:pPr>
              <a:defRPr/>
            </a:pPr>
            <a:r>
              <a:rPr lang="en-US" sz="2400" kern="0" dirty="0">
                <a:solidFill>
                  <a:schemeClr val="bg1"/>
                </a:solidFill>
              </a:rPr>
              <a:t>ASD loads</a:t>
            </a:r>
          </a:p>
          <a:p>
            <a:pPr lvl="1">
              <a:defRPr/>
            </a:pPr>
            <a:r>
              <a:rPr lang="en-US" sz="2200" kern="0" dirty="0">
                <a:solidFill>
                  <a:schemeClr val="bg1"/>
                </a:solidFill>
              </a:rPr>
              <a:t>Max moment in backing</a:t>
            </a:r>
          </a:p>
          <a:p>
            <a:pPr lvl="2">
              <a:defRPr/>
            </a:pPr>
            <a:r>
              <a:rPr lang="en-US" sz="1600" kern="0" dirty="0">
                <a:solidFill>
                  <a:schemeClr val="bg1"/>
                </a:solidFill>
              </a:rPr>
              <a:t>Without veneer = 7.78 k-in</a:t>
            </a:r>
          </a:p>
          <a:p>
            <a:pPr lvl="2">
              <a:defRPr/>
            </a:pPr>
            <a:r>
              <a:rPr lang="en-US" sz="1600" kern="0" dirty="0">
                <a:solidFill>
                  <a:schemeClr val="bg1"/>
                </a:solidFill>
              </a:rPr>
              <a:t>With veneer = 8.84 k-in </a:t>
            </a:r>
          </a:p>
          <a:p>
            <a:pPr lvl="1">
              <a:defRPr/>
            </a:pPr>
            <a:r>
              <a:rPr lang="en-US" sz="2200" kern="0" dirty="0">
                <a:solidFill>
                  <a:schemeClr val="bg1"/>
                </a:solidFill>
              </a:rPr>
              <a:t>Max deflection of backing</a:t>
            </a:r>
          </a:p>
          <a:p>
            <a:pPr lvl="2">
              <a:defRPr/>
            </a:pPr>
            <a:r>
              <a:rPr lang="en-US" sz="1600" kern="0" dirty="0">
                <a:solidFill>
                  <a:schemeClr val="bg1"/>
                </a:solidFill>
              </a:rPr>
              <a:t>Without veneer = 0.28 in</a:t>
            </a:r>
          </a:p>
          <a:p>
            <a:pPr lvl="2">
              <a:defRPr/>
            </a:pPr>
            <a:r>
              <a:rPr lang="en-US" sz="1600" kern="0" dirty="0">
                <a:solidFill>
                  <a:schemeClr val="bg1"/>
                </a:solidFill>
              </a:rPr>
              <a:t>With veneer = 0.26 in </a:t>
            </a:r>
          </a:p>
          <a:p>
            <a:pPr>
              <a:defRPr/>
            </a:pPr>
            <a:r>
              <a:rPr lang="en-US" sz="2400" kern="0" dirty="0">
                <a:solidFill>
                  <a:schemeClr val="bg1"/>
                </a:solidFill>
              </a:rPr>
              <a:t>Assumes no previous load causing third crack</a:t>
            </a:r>
          </a:p>
          <a:p>
            <a:pPr>
              <a:defRPr/>
            </a:pPr>
            <a:endParaRPr lang="en-US" sz="2400" kern="0" dirty="0">
              <a:solidFill>
                <a:schemeClr val="bg1"/>
              </a:solidFill>
            </a:endParaRPr>
          </a:p>
          <a:p>
            <a:pPr>
              <a:defRPr/>
            </a:pPr>
            <a:endParaRPr lang="en-US" sz="2400" kern="0" dirty="0">
              <a:solidFill>
                <a:schemeClr val="bg1"/>
              </a:solidFill>
            </a:endParaRPr>
          </a:p>
        </p:txBody>
      </p:sp>
      <p:pic>
        <p:nvPicPr>
          <p:cNvPr id="115716" name="Picture 8"/>
          <p:cNvPicPr>
            <a:picLocks noChangeAspect="1"/>
          </p:cNvPicPr>
          <p:nvPr>
            <p:custDataLst>
              <p:tags r:id="rId4"/>
            </p:custDataLst>
          </p:nvPr>
        </p:nvPicPr>
        <p:blipFill>
          <a:blip r:embed="rId11"/>
          <a:stretch>
            <a:fillRect/>
          </a:stretch>
        </p:blipFill>
        <p:spPr>
          <a:xfrm>
            <a:off x="9217025" y="1385889"/>
            <a:ext cx="474662" cy="4899025"/>
          </a:xfrm>
          <a:prstGeom prst="rect">
            <a:avLst/>
          </a:prstGeom>
          <a:noFill/>
          <a:ln>
            <a:noFill/>
            <a:miter lim="800000"/>
          </a:ln>
        </p:spPr>
      </p:pic>
      <p:sp>
        <p:nvSpPr>
          <p:cNvPr id="115717" name="Oval 10"/>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15718" name="Oval 11"/>
          <p:cNvSpPr/>
          <p:nvPr>
            <p:custDataLst>
              <p:tags r:id="rId6"/>
            </p:custDataLst>
          </p:nvPr>
        </p:nvSpPr>
        <p:spPr>
          <a:xfrm>
            <a:off x="9301162" y="4872038"/>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5719" name="Picture 12"/>
          <p:cNvPicPr>
            <a:picLocks noChangeAspect="1"/>
          </p:cNvPicPr>
          <p:nvPr>
            <p:custDataLst>
              <p:tags r:id="rId7"/>
            </p:custDataLst>
          </p:nvPr>
        </p:nvPicPr>
        <p:blipFill>
          <a:blip r:embed="rId12"/>
          <a:stretch>
            <a:fillRect/>
          </a:stretch>
        </p:blipFill>
        <p:spPr>
          <a:xfrm>
            <a:off x="8645525" y="1562101"/>
            <a:ext cx="514350" cy="4722813"/>
          </a:xfrm>
          <a:prstGeom prst="rect">
            <a:avLst/>
          </a:prstGeom>
          <a:noFill/>
          <a:ln>
            <a:noFill/>
            <a:miter lim="800000"/>
          </a:ln>
        </p:spPr>
      </p:pic>
      <p:sp>
        <p:nvSpPr>
          <p:cNvPr id="115720" name="Oval 14"/>
          <p:cNvSpPr/>
          <p:nvPr>
            <p:custDataLst>
              <p:tags r:id="rId8"/>
            </p:custDataLst>
          </p:nvPr>
        </p:nvSpPr>
        <p:spPr>
          <a:xfrm>
            <a:off x="8710612" y="2667000"/>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125</a:t>
            </a:fld>
            <a:endParaRPr lang="en-US">
              <a:solidFill>
                <a:schemeClr val="bg1"/>
              </a:solidFill>
            </a:endParaRPr>
          </a:p>
        </p:txBody>
      </p:sp>
    </p:spTree>
    <p:custDataLst>
      <p:tags r:id="rId1"/>
    </p:custDataLst>
    <p:extLst>
      <p:ext uri="{BB962C8B-B14F-4D97-AF65-F5344CB8AC3E}">
        <p14:creationId xmlns:p14="http://schemas.microsoft.com/office/powerpoint/2010/main" val="169994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117763" name="Content Placeholder 2"/>
          <p:cNvSpPr txBox="1"/>
          <p:nvPr>
            <p:custDataLst>
              <p:tags r:id="rId3"/>
            </p:custDataLst>
          </p:nvPr>
        </p:nvSpPr>
        <p:spPr bwMode="auto">
          <a:xfrm>
            <a:off x="1598612" y="1447800"/>
            <a:ext cx="7188991"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Point of Curiosity #3</a:t>
            </a:r>
          </a:p>
          <a:p>
            <a:pPr>
              <a:defRPr/>
            </a:pPr>
            <a:r>
              <a:rPr lang="en-US" sz="2400" kern="0" dirty="0">
                <a:solidFill>
                  <a:schemeClr val="bg1"/>
                </a:solidFill>
              </a:rPr>
              <a:t>Veneer: </a:t>
            </a:r>
            <a:r>
              <a:rPr lang="en-US" sz="2400" dirty="0">
                <a:solidFill>
                  <a:schemeClr val="bg1"/>
                </a:solidFill>
              </a:rPr>
              <a:t>not considered to add strength or stiffness to the wall system</a:t>
            </a:r>
            <a:endParaRPr lang="en-US" sz="2400" kern="0" dirty="0">
              <a:solidFill>
                <a:schemeClr val="bg1"/>
              </a:solidFill>
            </a:endParaRPr>
          </a:p>
          <a:p>
            <a:pPr>
              <a:defRPr/>
            </a:pPr>
            <a:r>
              <a:rPr lang="en-US" sz="2400" kern="0" dirty="0">
                <a:solidFill>
                  <a:schemeClr val="bg1"/>
                </a:solidFill>
              </a:rPr>
              <a:t>10 Year load</a:t>
            </a:r>
          </a:p>
          <a:p>
            <a:pPr lvl="1">
              <a:defRPr/>
            </a:pPr>
            <a:r>
              <a:rPr lang="en-US" sz="2200" kern="0" dirty="0">
                <a:solidFill>
                  <a:schemeClr val="bg1"/>
                </a:solidFill>
              </a:rPr>
              <a:t>Max moment in backing</a:t>
            </a:r>
          </a:p>
          <a:p>
            <a:pPr lvl="2">
              <a:defRPr/>
            </a:pPr>
            <a:r>
              <a:rPr lang="en-US" sz="1600" kern="0" dirty="0">
                <a:solidFill>
                  <a:schemeClr val="bg1"/>
                </a:solidFill>
              </a:rPr>
              <a:t>Without veneer = 5.44 k-in</a:t>
            </a:r>
          </a:p>
          <a:p>
            <a:pPr lvl="2">
              <a:defRPr/>
            </a:pPr>
            <a:r>
              <a:rPr lang="en-US" sz="1600" kern="0" dirty="0">
                <a:solidFill>
                  <a:schemeClr val="bg1"/>
                </a:solidFill>
              </a:rPr>
              <a:t>With veneer = 6.15 k-in </a:t>
            </a:r>
          </a:p>
          <a:p>
            <a:pPr lvl="1">
              <a:defRPr/>
            </a:pPr>
            <a:r>
              <a:rPr lang="en-US" sz="2200" kern="0" dirty="0">
                <a:solidFill>
                  <a:schemeClr val="bg1"/>
                </a:solidFill>
              </a:rPr>
              <a:t>Max deflection of backing</a:t>
            </a:r>
          </a:p>
          <a:p>
            <a:pPr lvl="2">
              <a:defRPr/>
            </a:pPr>
            <a:r>
              <a:rPr lang="en-US" sz="1600" kern="0" dirty="0">
                <a:solidFill>
                  <a:schemeClr val="bg1"/>
                </a:solidFill>
              </a:rPr>
              <a:t>Without veneer = 0.20 in</a:t>
            </a:r>
          </a:p>
          <a:p>
            <a:pPr lvl="2">
              <a:defRPr/>
            </a:pPr>
            <a:r>
              <a:rPr lang="en-US" sz="1600" kern="0" dirty="0">
                <a:solidFill>
                  <a:schemeClr val="bg1"/>
                </a:solidFill>
              </a:rPr>
              <a:t>With veneer = 0.15 in </a:t>
            </a:r>
          </a:p>
          <a:p>
            <a:pPr>
              <a:defRPr/>
            </a:pPr>
            <a:r>
              <a:rPr lang="en-US" sz="2400" kern="0" dirty="0">
                <a:solidFill>
                  <a:schemeClr val="bg1"/>
                </a:solidFill>
              </a:rPr>
              <a:t>Assumes no previous load causing second crack</a:t>
            </a:r>
          </a:p>
          <a:p>
            <a:pPr>
              <a:defRPr/>
            </a:pPr>
            <a:endParaRPr lang="en-US" sz="2400" kern="0" dirty="0">
              <a:solidFill>
                <a:schemeClr val="bg1"/>
              </a:solidFill>
            </a:endParaRPr>
          </a:p>
          <a:p>
            <a:pPr>
              <a:defRPr/>
            </a:pPr>
            <a:endParaRPr lang="en-US" sz="2400" kern="0" dirty="0">
              <a:solidFill>
                <a:schemeClr val="bg1"/>
              </a:solidFill>
            </a:endParaRPr>
          </a:p>
        </p:txBody>
      </p:sp>
      <p:pic>
        <p:nvPicPr>
          <p:cNvPr id="117764" name="Picture 9"/>
          <p:cNvPicPr>
            <a:picLocks noChangeAspect="1"/>
          </p:cNvPicPr>
          <p:nvPr>
            <p:custDataLst>
              <p:tags r:id="rId4"/>
            </p:custDataLst>
          </p:nvPr>
        </p:nvPicPr>
        <p:blipFill>
          <a:blip r:embed="rId10"/>
          <a:stretch>
            <a:fillRect/>
          </a:stretch>
        </p:blipFill>
        <p:spPr>
          <a:xfrm>
            <a:off x="9245601" y="1295400"/>
            <a:ext cx="498475" cy="4873625"/>
          </a:xfrm>
          <a:prstGeom prst="rect">
            <a:avLst/>
          </a:prstGeom>
          <a:noFill/>
          <a:ln>
            <a:noFill/>
            <a:miter lim="800000"/>
          </a:ln>
        </p:spPr>
      </p:pic>
      <p:sp>
        <p:nvSpPr>
          <p:cNvPr id="117765" name="Oval 15"/>
          <p:cNvSpPr/>
          <p:nvPr>
            <p:custDataLst>
              <p:tags r:id="rId5"/>
            </p:custDataLst>
          </p:nvPr>
        </p:nvSpPr>
        <p:spPr>
          <a:xfrm>
            <a:off x="9301162" y="3624263"/>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17766" name="Picture 16"/>
          <p:cNvPicPr>
            <a:picLocks noChangeAspect="1"/>
          </p:cNvPicPr>
          <p:nvPr>
            <p:custDataLst>
              <p:tags r:id="rId6"/>
            </p:custDataLst>
          </p:nvPr>
        </p:nvPicPr>
        <p:blipFill>
          <a:blip r:embed="rId11"/>
          <a:stretch>
            <a:fillRect/>
          </a:stretch>
        </p:blipFill>
        <p:spPr>
          <a:xfrm>
            <a:off x="8628063" y="1349374"/>
            <a:ext cx="587375" cy="4838700"/>
          </a:xfrm>
          <a:prstGeom prst="rect">
            <a:avLst/>
          </a:prstGeom>
          <a:noFill/>
          <a:ln>
            <a:noFill/>
            <a:miter lim="800000"/>
          </a:ln>
        </p:spPr>
      </p:pic>
      <p:sp>
        <p:nvSpPr>
          <p:cNvPr id="117767" name="Oval 17"/>
          <p:cNvSpPr/>
          <p:nvPr>
            <p:custDataLst>
              <p:tags r:id="rId7"/>
            </p:custDataLst>
          </p:nvPr>
        </p:nvSpPr>
        <p:spPr>
          <a:xfrm>
            <a:off x="8737600" y="4860925"/>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126</a:t>
            </a:fld>
            <a:endParaRPr lang="en-US">
              <a:solidFill>
                <a:schemeClr val="bg1"/>
              </a:solidFill>
            </a:endParaRPr>
          </a:p>
        </p:txBody>
      </p:sp>
    </p:spTree>
    <p:custDataLst>
      <p:tags r:id="rId1"/>
    </p:custDataLst>
    <p:extLst>
      <p:ext uri="{BB962C8B-B14F-4D97-AF65-F5344CB8AC3E}">
        <p14:creationId xmlns:p14="http://schemas.microsoft.com/office/powerpoint/2010/main" val="23103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Tributary Area Method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00050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a:solidFill>
                  <a:schemeClr val="bg1"/>
                </a:solidFill>
              </a:rPr>
              <a:t>Full Engineered Method is a lot  of work</a:t>
            </a:r>
          </a:p>
          <a:p>
            <a:pPr lvl="0"/>
            <a:r>
              <a:rPr>
                <a:solidFill>
                  <a:schemeClr val="bg1"/>
                </a:solidFill>
              </a:rPr>
              <a:t>Is there an easier way?</a:t>
            </a:r>
          </a:p>
          <a:p>
            <a:pPr lvl="0"/>
            <a:r>
              <a:rPr>
                <a:solidFill>
                  <a:schemeClr val="bg1"/>
                </a:solidFill>
              </a:rPr>
              <a:t>Could we develop an equivalent tributary area?</a:t>
            </a:r>
          </a:p>
        </p:txBody>
      </p:sp>
      <p:sp>
        <p:nvSpPr>
          <p:cNvPr id="1208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128</a:t>
            </a:fld>
            <a:endParaRPr lang="en-US">
              <a:solidFill>
                <a:schemeClr val="bg1"/>
              </a:solidFill>
            </a:endParaRPr>
          </a:p>
        </p:txBody>
      </p:sp>
    </p:spTree>
    <p:custDataLst>
      <p:tags r:id="rId1"/>
    </p:custDataLst>
    <p:extLst>
      <p:ext uri="{BB962C8B-B14F-4D97-AF65-F5344CB8AC3E}">
        <p14:creationId xmlns:p14="http://schemas.microsoft.com/office/powerpoint/2010/main" val="21767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a:t>Scenario 1:</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Flexible anchors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Single crack at midheight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Center anchor takes maximum load:</a:t>
            </a:r>
          </a:p>
          <a:p>
            <a:pPr marL="688975" lvl="1" indent="-231775" eaLnBrk="0" fontAlgn="base" hangingPunct="0">
              <a:lnSpc>
                <a:spcPct val="110000"/>
              </a:lnSpc>
              <a:spcBef>
                <a:spcPct val="0"/>
              </a:spcBef>
              <a:spcAft>
                <a:spcPct val="35000"/>
              </a:spcAft>
              <a:buFontTx/>
              <a:buChar char="•"/>
              <a:defRPr/>
            </a:pPr>
            <a:r>
              <a:rPr lang="en-US" sz="2600" kern="0" err="1"/>
              <a:t>F</a:t>
            </a:r>
            <a:r>
              <a:rPr lang="en-US" sz="2600" kern="0" baseline="-25000" err="1"/>
              <a:t>p</a:t>
            </a:r>
            <a:r>
              <a:rPr lang="en-US" sz="2600" kern="0"/>
              <a:t> = 0.5(A</a:t>
            </a:r>
            <a:r>
              <a:rPr lang="en-US" sz="2600" kern="0" baseline="-25000" err="1"/>
              <a:t>stud</a:t>
            </a:r>
            <a:r>
              <a:rPr lang="en-US" sz="2600" kern="0"/>
              <a:t>)(pressure)</a:t>
            </a:r>
          </a:p>
          <a:p>
            <a:pPr marL="688975" lvl="1" indent="-231775" eaLnBrk="0" fontAlgn="base" hangingPunct="0">
              <a:lnSpc>
                <a:spcPct val="110000"/>
              </a:lnSpc>
              <a:spcBef>
                <a:spcPct val="0"/>
              </a:spcBef>
              <a:spcAft>
                <a:spcPct val="35000"/>
              </a:spcAft>
              <a:buFontTx/>
              <a:buChar char="•"/>
              <a:defRPr/>
            </a:pPr>
            <a:r>
              <a:rPr lang="en-US" sz="2600" kern="0"/>
              <a:t>Or, as illustrated</a:t>
            </a:r>
          </a:p>
          <a:p>
            <a:pPr marL="685800" lvl="1" indent="0" eaLnBrk="0" fontAlgn="base" hangingPunct="0">
              <a:lnSpc>
                <a:spcPct val="110000"/>
              </a:lnSpc>
              <a:spcBef>
                <a:spcPct val="0"/>
              </a:spcBef>
              <a:spcAft>
                <a:spcPct val="35000"/>
              </a:spcAft>
              <a:buNone/>
              <a:defRPr/>
            </a:pPr>
            <a:r>
              <a:rPr lang="en-US" sz="2600" kern="0" err="1"/>
              <a:t>F</a:t>
            </a:r>
            <a:r>
              <a:rPr lang="en-US" sz="2600" kern="0" baseline="-25000" err="1"/>
              <a:t>p</a:t>
            </a:r>
            <a:r>
              <a:rPr lang="en-US" sz="2600" kern="0"/>
              <a:t> = 3(A</a:t>
            </a:r>
            <a:r>
              <a:rPr lang="en-US" sz="2600" kern="0" baseline="-25000" err="1"/>
              <a:t>trib</a:t>
            </a:r>
            <a:r>
              <a:rPr lang="en-US" sz="2600" kern="0"/>
              <a:t>)(pressure)</a:t>
            </a:r>
          </a:p>
          <a:p>
            <a:pPr marL="685800" lvl="1" indent="0" eaLnBrk="0" fontAlgn="base" hangingPunct="0">
              <a:lnSpc>
                <a:spcPct val="110000"/>
              </a:lnSpc>
              <a:spcBef>
                <a:spcPct val="0"/>
              </a:spcBef>
              <a:spcAft>
                <a:spcPct val="35000"/>
              </a:spcAft>
              <a:buNone/>
              <a:defRPr/>
            </a:pPr>
            <a:endParaRPr lang="en-US" sz="2600" kern="0"/>
          </a:p>
          <a:p>
            <a:pPr marL="0" indent="0" eaLnBrk="0" fontAlgn="base" hangingPunct="0">
              <a:lnSpc>
                <a:spcPct val="110000"/>
              </a:lnSpc>
              <a:spcBef>
                <a:spcPct val="0"/>
              </a:spcBef>
              <a:spcAft>
                <a:spcPct val="35000"/>
              </a:spcAft>
              <a:buClr>
                <a:srgbClr val="6B6B6B"/>
              </a:buClr>
              <a:buSzPct val="75000"/>
              <a:buNone/>
              <a:defRPr/>
            </a:pPr>
            <a:endParaRPr lang="en-US" sz="2800" kern="0"/>
          </a:p>
        </p:txBody>
      </p:sp>
      <p:sp>
        <p:nvSpPr>
          <p:cNvPr id="12185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pic>
        <p:nvPicPr>
          <p:cNvPr id="121860" name="Picture 3"/>
          <p:cNvPicPr>
            <a:picLocks noChangeAspect="1"/>
          </p:cNvPicPr>
          <p:nvPr>
            <p:custDataLst>
              <p:tags r:id="rId4"/>
            </p:custDataLst>
          </p:nvPr>
        </p:nvPicPr>
        <p:blipFill>
          <a:blip r:embed="rId6"/>
          <a:stretch>
            <a:fillRect/>
          </a:stretch>
        </p:blipFill>
        <p:spPr>
          <a:xfrm>
            <a:off x="6346826" y="1406525"/>
            <a:ext cx="3481387" cy="4959350"/>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129</a:t>
            </a:fld>
            <a:endParaRPr lang="en-US">
              <a:solidFill>
                <a:schemeClr val="bg1"/>
              </a:solidFill>
            </a:endParaRPr>
          </a:p>
        </p:txBody>
      </p:sp>
    </p:spTree>
    <p:custDataLst>
      <p:tags r:id="rId1"/>
    </p:custDataLst>
    <p:extLst>
      <p:ext uri="{BB962C8B-B14F-4D97-AF65-F5344CB8AC3E}">
        <p14:creationId xmlns:p14="http://schemas.microsoft.com/office/powerpoint/2010/main" val="11633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Anchored Veneer</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2875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a:t>Scenario 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Masonry cracked at each anchor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Load on anchor is just based on the physical tributary area of the anchor:</a:t>
            </a:r>
          </a:p>
          <a:p>
            <a:pPr marL="688975" lvl="1" indent="-231775" eaLnBrk="0" fontAlgn="base" hangingPunct="0">
              <a:lnSpc>
                <a:spcPct val="110000"/>
              </a:lnSpc>
              <a:spcBef>
                <a:spcPct val="0"/>
              </a:spcBef>
              <a:spcAft>
                <a:spcPct val="35000"/>
              </a:spcAft>
              <a:buFontTx/>
              <a:buChar char="•"/>
              <a:defRPr/>
            </a:pPr>
            <a:r>
              <a:rPr lang="en-US" sz="2600" kern="0" err="1"/>
              <a:t>F</a:t>
            </a:r>
            <a:r>
              <a:rPr lang="en-US" sz="2600" kern="0" baseline="-25000" err="1"/>
              <a:t>p</a:t>
            </a:r>
            <a:r>
              <a:rPr lang="en-US" sz="2600" kern="0"/>
              <a:t> = (A</a:t>
            </a:r>
            <a:r>
              <a:rPr lang="en-US" sz="2600" kern="0" baseline="-25000" err="1"/>
              <a:t>trib</a:t>
            </a:r>
            <a:r>
              <a:rPr lang="en-US" sz="2600" kern="0"/>
              <a:t>)(pressure)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p:txBody>
      </p:sp>
      <p:sp>
        <p:nvSpPr>
          <p:cNvPr id="12288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pic>
        <p:nvPicPr>
          <p:cNvPr id="122884" name="Picture 5"/>
          <p:cNvPicPr>
            <a:picLocks noChangeAspect="1"/>
          </p:cNvPicPr>
          <p:nvPr>
            <p:custDataLst>
              <p:tags r:id="rId4"/>
            </p:custDataLst>
          </p:nvPr>
        </p:nvPicPr>
        <p:blipFill>
          <a:blip r:embed="rId6"/>
          <a:stretch>
            <a:fillRect/>
          </a:stretch>
        </p:blipFill>
        <p:spPr>
          <a:xfrm>
            <a:off x="6704013" y="1524001"/>
            <a:ext cx="3040063" cy="4829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130</a:t>
            </a:fld>
            <a:endParaRPr lang="en-US">
              <a:solidFill>
                <a:schemeClr val="bg1"/>
              </a:solidFill>
            </a:endParaRPr>
          </a:p>
        </p:txBody>
      </p:sp>
    </p:spTree>
    <p:custDataLst>
      <p:tags r:id="rId1"/>
    </p:custDataLst>
    <p:extLst>
      <p:ext uri="{BB962C8B-B14F-4D97-AF65-F5344CB8AC3E}">
        <p14:creationId xmlns:p14="http://schemas.microsoft.com/office/powerpoint/2010/main" val="251899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248699-1CC7-4CB2-BA2F-B02ECB2697FA}"/>
              </a:ext>
            </a:extLst>
          </p:cNvPr>
          <p:cNvSpPr>
            <a:spLocks noGrp="1"/>
          </p:cNvSpPr>
          <p:nvPr>
            <p:ph idx="1"/>
          </p:nvPr>
        </p:nvSpPr>
        <p:spPr/>
        <p:txBody>
          <a:bodyPr/>
          <a:lstStyle/>
          <a:p>
            <a:endParaRPr lang="en-US"/>
          </a:p>
        </p:txBody>
      </p:sp>
      <p:sp>
        <p:nvSpPr>
          <p:cNvPr id="12390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graphicFrame>
        <p:nvGraphicFramePr>
          <p:cNvPr id="123907" name="Table 3"/>
          <p:cNvGraphicFramePr>
            <a:graphicFrameLocks noGrp="1"/>
          </p:cNvGraphicFramePr>
          <p:nvPr>
            <p:custDataLst>
              <p:tags r:id="rId3"/>
            </p:custDataLst>
          </p:nvPr>
        </p:nvGraphicFramePr>
        <p:xfrm>
          <a:off x="2179637" y="1349376"/>
          <a:ext cx="7315200" cy="3986213"/>
        </p:xfrm>
        <a:graphic>
          <a:graphicData uri="http://schemas.openxmlformats.org/drawingml/2006/table">
            <a:tbl>
              <a:tblPr/>
              <a:tblGrid>
                <a:gridCol w="2009775">
                  <a:extLst>
                    <a:ext uri="{9D8B030D-6E8A-4147-A177-3AD203B41FA5}">
                      <a16:colId xmlns:a16="http://schemas.microsoft.com/office/drawing/2014/main" val="20000"/>
                    </a:ext>
                  </a:extLst>
                </a:gridCol>
                <a:gridCol w="5305425">
                  <a:extLst>
                    <a:ext uri="{9D8B030D-6E8A-4147-A177-3AD203B41FA5}">
                      <a16:colId xmlns:a16="http://schemas.microsoft.com/office/drawing/2014/main" val="20001"/>
                    </a:ext>
                  </a:extLst>
                </a:gridCol>
              </a:tblGrid>
              <a:tr h="21272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15000"/>
                        </a:lnSpc>
                      </a:pPr>
                      <a:r>
                        <a:rPr sz="1100" b="1">
                          <a:solidFill>
                            <a:srgbClr val="FFFFFF"/>
                          </a:solidFill>
                        </a:rPr>
                        <a:t>Source</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15000"/>
                        </a:lnSpc>
                      </a:pPr>
                      <a:r>
                        <a:rPr sz="1100" b="1">
                          <a:solidFill>
                            <a:srgbClr val="FFFFFF"/>
                          </a:solidFill>
                        </a:rPr>
                        <a:t>Required Anchor Strength</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595959"/>
                    </a:solidFill>
                  </a:tcPr>
                </a:tc>
                <a:extLst>
                  <a:ext uri="{0D108BD9-81ED-4DB2-BD59-A6C34878D82A}">
                    <a16:rowId xmlns:a16="http://schemas.microsoft.com/office/drawing/2014/main" val="10000"/>
                  </a:ext>
                </a:extLst>
              </a:tr>
              <a:tr h="439738">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UBC (1997)</a:t>
                      </a:r>
                    </a:p>
                    <a:p>
                      <a:pPr marL="0" lvl="0" indent="0" algn="just">
                        <a:lnSpc>
                          <a:spcPct val="115000"/>
                        </a:lnSpc>
                      </a:pPr>
                      <a:r>
                        <a:rPr sz="1100" b="1">
                          <a:solidFill>
                            <a:srgbClr val="FFFFFF"/>
                          </a:solidFill>
                        </a:rPr>
                        <a:t>Section  1403.4.3 </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a:solidFill>
                            <a:srgbClr val="000000"/>
                          </a:solidFill>
                        </a:rPr>
                        <a:t>Twice veneer weight of A</a:t>
                      </a:r>
                      <a:r>
                        <a:rPr sz="1100" baseline="-25000">
                          <a:solidFill>
                            <a:srgbClr val="000000"/>
                          </a:solidFill>
                        </a:rPr>
                        <a:t>t</a:t>
                      </a:r>
                      <a:endParaRPr sz="110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9D9D9"/>
                    </a:solidFill>
                  </a:tcPr>
                </a:tc>
                <a:extLst>
                  <a:ext uri="{0D108BD9-81ED-4DB2-BD59-A6C34878D82A}">
                    <a16:rowId xmlns:a16="http://schemas.microsoft.com/office/drawing/2014/main" val="10001"/>
                  </a:ext>
                </a:extLst>
              </a:tr>
              <a:tr h="89376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WSCPA (2004)</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a:solidFill>
                            <a:srgbClr val="000000"/>
                          </a:solidFill>
                        </a:rPr>
                        <a:t>Anchor Force: T</a:t>
                      </a:r>
                      <a:r>
                        <a:rPr sz="1100" baseline="-25000">
                          <a:solidFill>
                            <a:srgbClr val="000000"/>
                          </a:solidFill>
                        </a:rPr>
                        <a:t>a</a:t>
                      </a:r>
                      <a:r>
                        <a:rPr sz="1100">
                          <a:solidFill>
                            <a:srgbClr val="000000"/>
                          </a:solidFill>
                        </a:rPr>
                        <a:t> = 0.25pA</a:t>
                      </a:r>
                      <a:r>
                        <a:rPr sz="1100" baseline="-25000">
                          <a:solidFill>
                            <a:srgbClr val="000000"/>
                          </a:solidFill>
                        </a:rPr>
                        <a:t>stud</a:t>
                      </a:r>
                      <a:endParaRPr sz="1100">
                        <a:solidFill>
                          <a:srgbClr val="000000"/>
                        </a:solidFill>
                      </a:endParaRPr>
                    </a:p>
                    <a:p>
                      <a:pPr marL="0" lvl="0" indent="0" algn="just">
                        <a:lnSpc>
                          <a:spcPct val="115000"/>
                        </a:lnSpc>
                      </a:pPr>
                      <a:r>
                        <a:rPr sz="1100">
                          <a:solidFill>
                            <a:srgbClr val="000000"/>
                          </a:solidFill>
                        </a:rPr>
                        <a:t>Ultimate capacity: </a:t>
                      </a:r>
                    </a:p>
                    <a:p>
                      <a:pPr marL="0" lvl="0" indent="0" algn="just">
                        <a:lnSpc>
                          <a:spcPct val="115000"/>
                        </a:lnSpc>
                      </a:pPr>
                      <a:r>
                        <a:rPr sz="1100">
                          <a:solidFill>
                            <a:srgbClr val="000000"/>
                          </a:solidFill>
                        </a:rPr>
                        <a:t>1.25T</a:t>
                      </a:r>
                      <a:r>
                        <a:rPr sz="1100" baseline="-25000">
                          <a:solidFill>
                            <a:srgbClr val="000000"/>
                          </a:solidFill>
                        </a:rPr>
                        <a:t>a</a:t>
                      </a:r>
                      <a:r>
                        <a:rPr sz="1100">
                          <a:solidFill>
                            <a:srgbClr val="000000"/>
                          </a:solidFill>
                        </a:rPr>
                        <a:t> if k ≤ 2000 lb/in. (350 N/mm)</a:t>
                      </a:r>
                    </a:p>
                    <a:p>
                      <a:pPr marL="0" lvl="0" indent="0" algn="just">
                        <a:lnSpc>
                          <a:spcPct val="115000"/>
                        </a:lnSpc>
                      </a:pPr>
                      <a:r>
                        <a:rPr sz="1100">
                          <a:solidFill>
                            <a:srgbClr val="000000"/>
                          </a:solidFill>
                        </a:rPr>
                        <a:t>2.0T</a:t>
                      </a:r>
                      <a:r>
                        <a:rPr sz="1100" baseline="-25000">
                          <a:solidFill>
                            <a:srgbClr val="000000"/>
                          </a:solidFill>
                        </a:rPr>
                        <a:t>a</a:t>
                      </a:r>
                      <a:r>
                        <a:rPr sz="1100">
                          <a:solidFill>
                            <a:srgbClr val="000000"/>
                          </a:solidFill>
                        </a:rPr>
                        <a:t> if k &gt; 2000 lb/in. (350 N/mm)</a:t>
                      </a:r>
                      <a:endParaRPr sz="110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F2F2F2"/>
                    </a:solidFill>
                  </a:tcPr>
                </a:tc>
                <a:extLst>
                  <a:ext uri="{0D108BD9-81ED-4DB2-BD59-A6C34878D82A}">
                    <a16:rowId xmlns:a16="http://schemas.microsoft.com/office/drawing/2014/main" val="10002"/>
                  </a:ext>
                </a:extLst>
              </a:tr>
              <a:tr h="439738">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AISI (2014), </a:t>
                      </a:r>
                    </a:p>
                    <a:p>
                      <a:pPr marL="0" lvl="0" indent="0" algn="just">
                        <a:lnSpc>
                          <a:spcPct val="115000"/>
                        </a:lnSpc>
                      </a:pPr>
                      <a:r>
                        <a:rPr sz="1100" b="1">
                          <a:solidFill>
                            <a:srgbClr val="FFFFFF"/>
                          </a:solidFill>
                        </a:rPr>
                        <a:t>CSSBI (2008)</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a:solidFill>
                            <a:srgbClr val="000000"/>
                          </a:solidFill>
                        </a:rPr>
                        <a:t>0.4pA</a:t>
                      </a:r>
                      <a:r>
                        <a:rPr sz="1100" baseline="-25000">
                          <a:solidFill>
                            <a:srgbClr val="000000"/>
                          </a:solidFill>
                        </a:rPr>
                        <a:t>stud</a:t>
                      </a:r>
                      <a:r>
                        <a:rPr sz="1100">
                          <a:solidFill>
                            <a:srgbClr val="000000"/>
                          </a:solidFill>
                        </a:rPr>
                        <a:t>, but not less than 2pA</a:t>
                      </a:r>
                      <a:r>
                        <a:rPr sz="1100" baseline="-25000">
                          <a:solidFill>
                            <a:srgbClr val="000000"/>
                          </a:solidFill>
                        </a:rPr>
                        <a:t>t</a:t>
                      </a:r>
                      <a:endParaRPr sz="110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extLst>
                  <a:ext uri="{0D108BD9-81ED-4DB2-BD59-A6C34878D82A}">
                    <a16:rowId xmlns:a16="http://schemas.microsoft.com/office/drawing/2014/main" val="10003"/>
                  </a:ext>
                </a:extLst>
              </a:tr>
              <a:tr h="439738">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McGinley (2010)</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a:solidFill>
                            <a:srgbClr val="000000"/>
                          </a:solidFill>
                        </a:rPr>
                        <a:t>Stud backed system with stiff anchors: 0.25pA</a:t>
                      </a:r>
                      <a:r>
                        <a:rPr sz="1100" baseline="-25000">
                          <a:solidFill>
                            <a:srgbClr val="000000"/>
                          </a:solidFill>
                        </a:rPr>
                        <a:t>stud</a:t>
                      </a:r>
                      <a:endParaRPr sz="1100">
                        <a:solidFill>
                          <a:srgbClr val="000000"/>
                        </a:solidFill>
                      </a:endParaRPr>
                    </a:p>
                    <a:p>
                      <a:pPr marL="0" lvl="0" indent="0" algn="just">
                        <a:lnSpc>
                          <a:spcPct val="115000"/>
                        </a:lnSpc>
                      </a:pPr>
                      <a:r>
                        <a:rPr sz="1100">
                          <a:solidFill>
                            <a:srgbClr val="000000"/>
                          </a:solidFill>
                        </a:rPr>
                        <a:t>Flexible/ductile anchor systems with stiff backing: pA</a:t>
                      </a:r>
                      <a:r>
                        <a:rPr sz="1100" baseline="-25000">
                          <a:solidFill>
                            <a:srgbClr val="000000"/>
                          </a:solidFill>
                        </a:rPr>
                        <a:t>t</a:t>
                      </a:r>
                      <a:endParaRPr sz="110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F2F2F2"/>
                    </a:solidFill>
                  </a:tcPr>
                </a:tc>
                <a:extLst>
                  <a:ext uri="{0D108BD9-81ED-4DB2-BD59-A6C34878D82A}">
                    <a16:rowId xmlns:a16="http://schemas.microsoft.com/office/drawing/2014/main" val="10004"/>
                  </a:ext>
                </a:extLst>
              </a:tr>
              <a:tr h="66675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CSA S304.1 (2014)</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212725" lvl="0" indent="-212725" algn="just">
                        <a:lnSpc>
                          <a:spcPct val="115000"/>
                        </a:lnSpc>
                      </a:pPr>
                      <a:r>
                        <a:rPr sz="1100" dirty="0">
                          <a:solidFill>
                            <a:srgbClr val="000000"/>
                          </a:solidFill>
                        </a:rPr>
                        <a:t>Flexible backing (stiffness ≤ 2.5 </a:t>
                      </a:r>
                      <a:r>
                        <a:rPr sz="1100" dirty="0" err="1">
                          <a:solidFill>
                            <a:srgbClr val="000000"/>
                          </a:solidFill>
                        </a:rPr>
                        <a:t>uncracked</a:t>
                      </a:r>
                      <a:r>
                        <a:rPr sz="1100" dirty="0">
                          <a:solidFill>
                            <a:srgbClr val="000000"/>
                          </a:solidFill>
                        </a:rPr>
                        <a:t> veneer stiffness): 0.4pA</a:t>
                      </a:r>
                      <a:r>
                        <a:rPr sz="1100" baseline="-25000" dirty="0">
                          <a:solidFill>
                            <a:srgbClr val="000000"/>
                          </a:solidFill>
                        </a:rPr>
                        <a:t>stud</a:t>
                      </a:r>
                      <a:r>
                        <a:rPr sz="1100" dirty="0">
                          <a:solidFill>
                            <a:srgbClr val="000000"/>
                          </a:solidFill>
                        </a:rPr>
                        <a:t>, but not less than 2pA</a:t>
                      </a:r>
                      <a:r>
                        <a:rPr sz="1100" baseline="-25000" dirty="0">
                          <a:solidFill>
                            <a:srgbClr val="000000"/>
                          </a:solidFill>
                        </a:rPr>
                        <a:t>t</a:t>
                      </a:r>
                      <a:endParaRPr sz="1100" dirty="0">
                        <a:solidFill>
                          <a:srgbClr val="000000"/>
                        </a:solidFill>
                      </a:endParaRPr>
                    </a:p>
                    <a:p>
                      <a:pPr marL="212725" lvl="0" indent="-212725" algn="just">
                        <a:lnSpc>
                          <a:spcPct val="115000"/>
                        </a:lnSpc>
                      </a:pPr>
                      <a:r>
                        <a:rPr sz="1100" dirty="0">
                          <a:solidFill>
                            <a:srgbClr val="000000"/>
                          </a:solidFill>
                        </a:rPr>
                        <a:t>Stiff backing: </a:t>
                      </a:r>
                      <a:r>
                        <a:rPr sz="1100" dirty="0" err="1">
                          <a:solidFill>
                            <a:srgbClr val="000000"/>
                          </a:solidFill>
                        </a:rPr>
                        <a:t>pA</a:t>
                      </a:r>
                      <a:r>
                        <a:rPr sz="1100" baseline="-25000" dirty="0" err="1">
                          <a:solidFill>
                            <a:srgbClr val="000000"/>
                          </a:solidFill>
                        </a:rPr>
                        <a:t>t</a:t>
                      </a:r>
                      <a:endParaRPr sz="1100" dirty="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extLst>
                  <a:ext uri="{0D108BD9-81ED-4DB2-BD59-A6C34878D82A}">
                    <a16:rowId xmlns:a16="http://schemas.microsoft.com/office/drawing/2014/main" val="10005"/>
                  </a:ext>
                </a:extLst>
              </a:tr>
              <a:tr h="89376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just">
                        <a:lnSpc>
                          <a:spcPct val="115000"/>
                        </a:lnSpc>
                      </a:pPr>
                      <a:r>
                        <a:rPr sz="1100" b="1">
                          <a:solidFill>
                            <a:srgbClr val="FFFFFF"/>
                          </a:solidFill>
                        </a:rPr>
                        <a:t>AS 3700 (2011)</a:t>
                      </a:r>
                      <a:endParaRPr sz="1100" b="1">
                        <a:solidFill>
                          <a:srgbClr val="FFFFFF"/>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595959"/>
                    </a:solid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212725" lvl="0" indent="-212725" algn="just">
                        <a:lnSpc>
                          <a:spcPct val="115000"/>
                        </a:lnSpc>
                      </a:pPr>
                      <a:r>
                        <a:rPr sz="1100" dirty="0">
                          <a:solidFill>
                            <a:srgbClr val="000000"/>
                          </a:solidFill>
                        </a:rPr>
                        <a:t>Flexible backing (stiffness ≤ 0.5 </a:t>
                      </a:r>
                      <a:r>
                        <a:rPr sz="1100" dirty="0" err="1">
                          <a:solidFill>
                            <a:srgbClr val="000000"/>
                          </a:solidFill>
                        </a:rPr>
                        <a:t>uncracked</a:t>
                      </a:r>
                      <a:r>
                        <a:rPr sz="1100" dirty="0">
                          <a:solidFill>
                            <a:srgbClr val="000000"/>
                          </a:solidFill>
                        </a:rPr>
                        <a:t> veneer stiffness): 0.2pA</a:t>
                      </a:r>
                      <a:r>
                        <a:rPr sz="1100" baseline="-25000" dirty="0">
                          <a:solidFill>
                            <a:srgbClr val="000000"/>
                          </a:solidFill>
                        </a:rPr>
                        <a:t>stud</a:t>
                      </a:r>
                      <a:r>
                        <a:rPr sz="1100" dirty="0">
                          <a:solidFill>
                            <a:srgbClr val="000000"/>
                          </a:solidFill>
                        </a:rPr>
                        <a:t>;    0.4pA</a:t>
                      </a:r>
                      <a:r>
                        <a:rPr sz="1100" baseline="-25000" dirty="0">
                          <a:solidFill>
                            <a:srgbClr val="000000"/>
                          </a:solidFill>
                        </a:rPr>
                        <a:t>stud</a:t>
                      </a:r>
                      <a:r>
                        <a:rPr sz="1100" dirty="0">
                          <a:solidFill>
                            <a:srgbClr val="000000"/>
                          </a:solidFill>
                        </a:rPr>
                        <a:t> top row (can use stronger anchor, or double number of anchors)</a:t>
                      </a:r>
                    </a:p>
                    <a:p>
                      <a:pPr marL="212725" lvl="0" indent="-212725" algn="just">
                        <a:lnSpc>
                          <a:spcPct val="115000"/>
                        </a:lnSpc>
                      </a:pPr>
                      <a:r>
                        <a:rPr sz="1100" dirty="0">
                          <a:solidFill>
                            <a:srgbClr val="000000"/>
                          </a:solidFill>
                        </a:rPr>
                        <a:t>Stiff backing: 1.3pA</a:t>
                      </a:r>
                      <a:r>
                        <a:rPr sz="1100" baseline="-25000" dirty="0">
                          <a:solidFill>
                            <a:srgbClr val="000000"/>
                          </a:solidFill>
                        </a:rPr>
                        <a:t>t</a:t>
                      </a:r>
                      <a:endParaRPr sz="1100" dirty="0">
                        <a:solidFill>
                          <a:srgbClr val="000000"/>
                        </a:solidFill>
                        <a:latin typeface="Times New Roman" pitchFamily="18" charset="0"/>
                        <a:ea typeface="Calibri" pitchFamily="34" charset="0"/>
                      </a:endParaRPr>
                    </a:p>
                  </a:txBody>
                  <a:tcPr marL="68580" marR="68580" marT="0" marB="0" anchor="ctr">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F2F2F2"/>
                    </a:solidFill>
                  </a:tcPr>
                </a:tc>
                <a:extLst>
                  <a:ext uri="{0D108BD9-81ED-4DB2-BD59-A6C34878D82A}">
                    <a16:rowId xmlns:a16="http://schemas.microsoft.com/office/drawing/2014/main" val="10006"/>
                  </a:ext>
                </a:extLst>
              </a:tr>
            </a:tbl>
          </a:graphicData>
        </a:graphic>
      </p:graphicFrame>
      <p:sp>
        <p:nvSpPr>
          <p:cNvPr id="123933" name="Rectangle 1"/>
          <p:cNvSpPr/>
          <p:nvPr>
            <p:custDataLst>
              <p:tags r:id="rId4"/>
            </p:custDataLst>
          </p:nvPr>
        </p:nvSpPr>
        <p:spPr>
          <a:xfrm>
            <a:off x="2001837" y="5253038"/>
            <a:ext cx="7315200" cy="431800"/>
          </a:xfrm>
          <a:prstGeom prst="rect">
            <a:avLst/>
          </a:prstGeom>
          <a:noFill/>
          <a:ln>
            <a:noFill/>
            <a:miter lim="800000"/>
          </a:ln>
          <a:effectLst/>
        </p:spPr>
        <p:txBody>
          <a:bodyPr anchor="ctr" anchorCtr="0">
            <a:sp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lgn="just" eaLnBrk="1" hangingPunct="1">
              <a:lnSpc>
                <a:spcPct val="100000"/>
              </a:lnSpc>
              <a:spcAft>
                <a:spcPct val="0"/>
              </a:spcAft>
              <a:buClrTx/>
              <a:buSzTx/>
              <a:buNone/>
            </a:pPr>
            <a:r>
              <a:rPr lang="en-US" altLang="en-US" sz="1100">
                <a:solidFill>
                  <a:schemeClr val="bg1"/>
                </a:solidFill>
                <a:latin typeface="Times New Roman" pitchFamily="18" charset="0"/>
                <a:ea typeface="Calibri" pitchFamily="34" charset="0"/>
              </a:rPr>
              <a:t>Note: </a:t>
            </a:r>
            <a:r>
              <a:rPr lang="en-US" altLang="en-US" sz="1100" i="1">
                <a:solidFill>
                  <a:schemeClr val="bg1"/>
                </a:solidFill>
                <a:latin typeface="Times New Roman" pitchFamily="18" charset="0"/>
                <a:ea typeface="Calibri" pitchFamily="34" charset="0"/>
              </a:rPr>
              <a:t>T</a:t>
            </a:r>
            <a:r>
              <a:rPr lang="en-US" altLang="en-US" sz="1100" i="1" baseline="-30000">
                <a:solidFill>
                  <a:schemeClr val="bg1"/>
                </a:solidFill>
                <a:latin typeface="Times New Roman" pitchFamily="18" charset="0"/>
                <a:ea typeface="Calibri" pitchFamily="34" charset="0"/>
              </a:rPr>
              <a:t>a</a:t>
            </a:r>
            <a:r>
              <a:rPr lang="en-US" altLang="en-US" sz="1100">
                <a:solidFill>
                  <a:schemeClr val="bg1"/>
                </a:solidFill>
                <a:latin typeface="Times New Roman" pitchFamily="18" charset="0"/>
                <a:ea typeface="Calibri" pitchFamily="34" charset="0"/>
              </a:rPr>
              <a:t> = anchor force; </a:t>
            </a:r>
            <a:r>
              <a:rPr lang="en-US" altLang="en-US" sz="1100" i="1">
                <a:solidFill>
                  <a:schemeClr val="bg1"/>
                </a:solidFill>
                <a:latin typeface="Times New Roman" pitchFamily="18" charset="0"/>
                <a:ea typeface="Calibri" pitchFamily="34" charset="0"/>
              </a:rPr>
              <a:t>p</a:t>
            </a:r>
            <a:r>
              <a:rPr lang="en-US" altLang="en-US" sz="1100">
                <a:solidFill>
                  <a:schemeClr val="bg1"/>
                </a:solidFill>
                <a:latin typeface="Times New Roman" pitchFamily="18" charset="0"/>
                <a:ea typeface="Calibri" pitchFamily="34" charset="0"/>
              </a:rPr>
              <a:t> = design pressure (either wind or earthquake); </a:t>
            </a:r>
            <a:r>
              <a:rPr lang="en-US" altLang="en-US" sz="1100" i="1">
                <a:solidFill>
                  <a:schemeClr val="bg1"/>
                </a:solidFill>
                <a:latin typeface="Times New Roman" pitchFamily="18" charset="0"/>
                <a:ea typeface="Calibri" pitchFamily="34" charset="0"/>
              </a:rPr>
              <a:t>A</a:t>
            </a:r>
            <a:r>
              <a:rPr lang="en-US" altLang="en-US" sz="1100" i="1" baseline="-30000">
                <a:solidFill>
                  <a:schemeClr val="bg1"/>
                </a:solidFill>
                <a:latin typeface="Times New Roman" pitchFamily="18" charset="0"/>
                <a:ea typeface="Calibri" pitchFamily="34" charset="0"/>
              </a:rPr>
              <a:t>t</a:t>
            </a:r>
            <a:r>
              <a:rPr lang="en-US" altLang="en-US" sz="1100">
                <a:solidFill>
                  <a:schemeClr val="bg1"/>
                </a:solidFill>
                <a:latin typeface="Times New Roman" pitchFamily="18" charset="0"/>
                <a:ea typeface="Calibri" pitchFamily="34" charset="0"/>
              </a:rPr>
              <a:t> = tributary area; </a:t>
            </a:r>
            <a:r>
              <a:rPr lang="en-US" altLang="en-US" sz="1100" i="1">
                <a:solidFill>
                  <a:schemeClr val="bg1"/>
                </a:solidFill>
                <a:latin typeface="Times New Roman" pitchFamily="18" charset="0"/>
                <a:ea typeface="Calibri" pitchFamily="34" charset="0"/>
              </a:rPr>
              <a:t>A</a:t>
            </a:r>
            <a:r>
              <a:rPr lang="en-US" altLang="en-US" sz="1100" i="1" baseline="-30000">
                <a:solidFill>
                  <a:schemeClr val="bg1"/>
                </a:solidFill>
                <a:latin typeface="Times New Roman" pitchFamily="18" charset="0"/>
                <a:ea typeface="Calibri" pitchFamily="34" charset="0"/>
              </a:rPr>
              <a:t>stud</a:t>
            </a:r>
            <a:r>
              <a:rPr lang="en-US" altLang="en-US" sz="1100">
                <a:solidFill>
                  <a:schemeClr val="bg1"/>
                </a:solidFill>
                <a:latin typeface="Times New Roman" pitchFamily="18" charset="0"/>
                <a:ea typeface="Calibri" pitchFamily="34" charset="0"/>
              </a:rPr>
              <a:t> = tributary area of stud (stud spacing × stud height); </a:t>
            </a:r>
            <a:r>
              <a:rPr lang="en-US" altLang="en-US" sz="1100" i="1">
                <a:solidFill>
                  <a:schemeClr val="bg1"/>
                </a:solidFill>
                <a:latin typeface="Times New Roman" pitchFamily="18" charset="0"/>
                <a:ea typeface="Calibri" pitchFamily="34" charset="0"/>
              </a:rPr>
              <a:t>k</a:t>
            </a:r>
            <a:r>
              <a:rPr lang="en-US" altLang="en-US" sz="1100">
                <a:solidFill>
                  <a:schemeClr val="bg1"/>
                </a:solidFill>
                <a:latin typeface="Times New Roman" pitchFamily="18" charset="0"/>
                <a:ea typeface="Calibri" pitchFamily="34" charset="0"/>
              </a:rPr>
              <a:t> = stiffness of anchor</a:t>
            </a:r>
            <a:endParaRPr lang="en-US" altLang="en-US" sz="1800">
              <a:solidFill>
                <a:schemeClr val="bg1"/>
              </a:solidFill>
              <a:ea typeface="Arial"/>
            </a:endParaRPr>
          </a:p>
        </p:txBody>
      </p:sp>
      <p:sp>
        <p:nvSpPr>
          <p:cNvPr id="123934" name="TextBox 5"/>
          <p:cNvSpPr/>
          <p:nvPr>
            <p:custDataLst>
              <p:tags r:id="rId5"/>
            </p:custDataLst>
          </p:nvPr>
        </p:nvSpPr>
        <p:spPr>
          <a:xfrm>
            <a:off x="1979612" y="5676901"/>
            <a:ext cx="8915402" cy="646331"/>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dirty="0">
                <a:solidFill>
                  <a:schemeClr val="bg1"/>
                </a:solidFill>
              </a:rPr>
              <a:t>“Proposed Changes to the TMS 402 Anchored Veneer Provisions”, Hochwalt, Bennett, et al, Proceedings of the 13</a:t>
            </a:r>
            <a:r>
              <a:rPr baseline="30000" dirty="0">
                <a:solidFill>
                  <a:schemeClr val="bg1"/>
                </a:solidFill>
              </a:rPr>
              <a:t>th</a:t>
            </a:r>
            <a:r>
              <a:rPr dirty="0">
                <a:solidFill>
                  <a:schemeClr val="bg1"/>
                </a:solidFill>
              </a:rPr>
              <a:t> North American Masonry Conference, 2019.</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131</a:t>
            </a:fld>
            <a:endParaRPr lang="en-US">
              <a:solidFill>
                <a:schemeClr val="bg1"/>
              </a:solidFill>
            </a:endParaRPr>
          </a:p>
        </p:txBody>
      </p:sp>
    </p:spTree>
    <p:custDataLst>
      <p:tags r:id="rId1"/>
    </p:custDataLst>
    <p:extLst>
      <p:ext uri="{BB962C8B-B14F-4D97-AF65-F5344CB8AC3E}">
        <p14:creationId xmlns:p14="http://schemas.microsoft.com/office/powerpoint/2010/main" val="18535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Parametric Study: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144 Pseudo non-linear analyses (Bennett)</a:t>
            </a:r>
          </a:p>
          <a:p>
            <a:pPr marL="688975" lvl="1" indent="-231775" eaLnBrk="0" fontAlgn="base" hangingPunct="0">
              <a:lnSpc>
                <a:spcPct val="110000"/>
              </a:lnSpc>
              <a:spcBef>
                <a:spcPct val="0"/>
              </a:spcBef>
              <a:spcAft>
                <a:spcPct val="35000"/>
              </a:spcAft>
              <a:buFontTx/>
              <a:buChar char="•"/>
              <a:defRPr/>
            </a:pPr>
            <a:r>
              <a:rPr lang="en-US" sz="2600" kern="0"/>
              <a:t>Looked at varying:</a:t>
            </a:r>
          </a:p>
          <a:p>
            <a:pPr marL="688975" lvl="1" indent="-231775" eaLnBrk="0" fontAlgn="base" hangingPunct="0">
              <a:lnSpc>
                <a:spcPct val="110000"/>
              </a:lnSpc>
              <a:spcBef>
                <a:spcPct val="0"/>
              </a:spcBef>
              <a:spcAft>
                <a:spcPct val="35000"/>
              </a:spcAft>
              <a:buFontTx/>
              <a:buChar char="•"/>
              <a:defRPr/>
            </a:pPr>
            <a:r>
              <a:rPr lang="en-US" sz="2600" kern="0"/>
              <a:t>Masonry stiffness and strength</a:t>
            </a:r>
          </a:p>
          <a:p>
            <a:pPr marL="688975" lvl="1" indent="-231775" eaLnBrk="0" fontAlgn="base" hangingPunct="0">
              <a:lnSpc>
                <a:spcPct val="110000"/>
              </a:lnSpc>
              <a:spcBef>
                <a:spcPct val="0"/>
              </a:spcBef>
              <a:spcAft>
                <a:spcPct val="35000"/>
              </a:spcAft>
              <a:buFontTx/>
              <a:buChar char="•"/>
              <a:defRPr/>
            </a:pPr>
            <a:r>
              <a:rPr lang="en-US" sz="2600" kern="0"/>
              <a:t>Tie stiffness</a:t>
            </a:r>
          </a:p>
          <a:p>
            <a:pPr marL="688975" lvl="1" indent="-231775" eaLnBrk="0" fontAlgn="base" hangingPunct="0">
              <a:lnSpc>
                <a:spcPct val="110000"/>
              </a:lnSpc>
              <a:spcBef>
                <a:spcPct val="0"/>
              </a:spcBef>
              <a:spcAft>
                <a:spcPct val="35000"/>
              </a:spcAft>
              <a:buFontTx/>
              <a:buChar char="•"/>
              <a:defRPr/>
            </a:pPr>
            <a:r>
              <a:rPr lang="en-US" sz="2600" kern="0"/>
              <a:t>Backing stiffness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Tie stiffness was most critical factor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p:txBody>
      </p:sp>
      <p:sp>
        <p:nvSpPr>
          <p:cNvPr id="12493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pic>
        <p:nvPicPr>
          <p:cNvPr id="124932" name="Picture 3"/>
          <p:cNvPicPr>
            <a:picLocks noChangeAspect="1"/>
          </p:cNvPicPr>
          <p:nvPr>
            <p:custDataLst>
              <p:tags r:id="rId4"/>
            </p:custDataLst>
          </p:nvPr>
        </p:nvPicPr>
        <p:blipFill>
          <a:blip r:embed="rId10"/>
          <a:stretch>
            <a:fillRect/>
          </a:stretch>
        </p:blipFill>
        <p:spPr>
          <a:xfrm>
            <a:off x="9272587" y="1382714"/>
            <a:ext cx="444500" cy="4865687"/>
          </a:xfrm>
          <a:prstGeom prst="rect">
            <a:avLst/>
          </a:prstGeom>
          <a:noFill/>
          <a:ln>
            <a:noFill/>
            <a:miter lim="800000"/>
          </a:ln>
        </p:spPr>
      </p:pic>
      <p:sp>
        <p:nvSpPr>
          <p:cNvPr id="124933" name="Oval 4"/>
          <p:cNvSpPr/>
          <p:nvPr>
            <p:custDataLst>
              <p:tags r:id="rId5"/>
            </p:custDataLst>
          </p:nvPr>
        </p:nvSpPr>
        <p:spPr>
          <a:xfrm>
            <a:off x="9358312" y="3581400"/>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24934" name="Oval 5"/>
          <p:cNvSpPr/>
          <p:nvPr>
            <p:custDataLst>
              <p:tags r:id="rId6"/>
            </p:custDataLst>
          </p:nvPr>
        </p:nvSpPr>
        <p:spPr>
          <a:xfrm>
            <a:off x="9358312" y="4829175"/>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sp>
        <p:nvSpPr>
          <p:cNvPr id="124935" name="Oval 6"/>
          <p:cNvSpPr/>
          <p:nvPr>
            <p:custDataLst>
              <p:tags r:id="rId7"/>
            </p:custDataLst>
          </p:nvPr>
        </p:nvSpPr>
        <p:spPr>
          <a:xfrm>
            <a:off x="9359900" y="2695575"/>
            <a:ext cx="76200" cy="76200"/>
          </a:xfrm>
          <a:prstGeom prst="ellipse">
            <a:avLst/>
          </a:prstGeom>
          <a:noFill/>
          <a:ln w="22225">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pic>
        <p:nvPicPr>
          <p:cNvPr id="124936" name="Picture 7"/>
          <p:cNvPicPr>
            <a:picLocks noChangeAspect="1"/>
          </p:cNvPicPr>
          <p:nvPr>
            <p:custDataLst>
              <p:tags r:id="rId8"/>
            </p:custDataLst>
          </p:nvPr>
        </p:nvPicPr>
        <p:blipFill>
          <a:blip r:embed="rId11"/>
          <a:stretch>
            <a:fillRect/>
          </a:stretch>
        </p:blipFill>
        <p:spPr>
          <a:xfrm>
            <a:off x="8774113" y="1520826"/>
            <a:ext cx="498475" cy="4727575"/>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132</a:t>
            </a:fld>
            <a:endParaRPr lang="en-US">
              <a:solidFill>
                <a:schemeClr val="bg1"/>
              </a:solidFill>
            </a:endParaRPr>
          </a:p>
        </p:txBody>
      </p:sp>
    </p:spTree>
    <p:custDataLst>
      <p:tags r:id="rId1"/>
    </p:custDataLst>
    <p:extLst>
      <p:ext uri="{BB962C8B-B14F-4D97-AF65-F5344CB8AC3E}">
        <p14:creationId xmlns:p14="http://schemas.microsoft.com/office/powerpoint/2010/main" val="16377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62EDD0-A7E1-4CF6-9398-C023AAC302D3}"/>
              </a:ext>
            </a:extLst>
          </p:cNvPr>
          <p:cNvSpPr>
            <a:spLocks noGrp="1"/>
          </p:cNvSpPr>
          <p:nvPr>
            <p:ph idx="1"/>
          </p:nvPr>
        </p:nvSpPr>
        <p:spPr/>
        <p:txBody>
          <a:bodyPr/>
          <a:lstStyle/>
          <a:p>
            <a:endParaRPr lang="en-US"/>
          </a:p>
        </p:txBody>
      </p:sp>
      <p:sp>
        <p:nvSpPr>
          <p:cNvPr id="125954"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pic>
        <p:nvPicPr>
          <p:cNvPr id="125955" name="Picture 9"/>
          <p:cNvPicPr>
            <a:picLocks noChangeAspect="1"/>
          </p:cNvPicPr>
          <p:nvPr>
            <p:custDataLst>
              <p:tags r:id="rId3"/>
            </p:custDataLst>
          </p:nvPr>
        </p:nvPicPr>
        <p:blipFill>
          <a:blip r:embed="rId5"/>
          <a:stretch>
            <a:fillRect/>
          </a:stretch>
        </p:blipFill>
        <p:spPr>
          <a:xfrm>
            <a:off x="2208212" y="1228725"/>
            <a:ext cx="7653338" cy="4906963"/>
          </a:xfrm>
          <a:prstGeom prst="rect">
            <a:avLst/>
          </a:prstGeom>
          <a:noFill/>
          <a:ln>
            <a:noFill/>
            <a:miter lim="800000"/>
          </a:ln>
        </p:spPr>
      </p:pic>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133</a:t>
            </a:fld>
            <a:endParaRPr lang="en-US">
              <a:solidFill>
                <a:schemeClr val="bg1"/>
              </a:solidFill>
            </a:endParaRPr>
          </a:p>
        </p:txBody>
      </p:sp>
    </p:spTree>
    <p:custDataLst>
      <p:tags r:id="rId1"/>
    </p:custDataLst>
    <p:extLst>
      <p:ext uri="{BB962C8B-B14F-4D97-AF65-F5344CB8AC3E}">
        <p14:creationId xmlns:p14="http://schemas.microsoft.com/office/powerpoint/2010/main" val="424912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a:solidFill>
                  <a:schemeClr val="bg1"/>
                </a:solidFill>
              </a:rPr>
              <a:t>Suggested Values</a:t>
            </a:r>
          </a:p>
        </p:txBody>
      </p:sp>
      <p:sp>
        <p:nvSpPr>
          <p:cNvPr id="126979"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graphicFrame>
        <p:nvGraphicFramePr>
          <p:cNvPr id="126980" name="Table 3"/>
          <p:cNvGraphicFramePr>
            <a:graphicFrameLocks noGrp="1"/>
          </p:cNvGraphicFramePr>
          <p:nvPr>
            <p:custDataLst>
              <p:tags r:id="rId4"/>
            </p:custDataLst>
            <p:extLst>
              <p:ext uri="{D42A27DB-BD31-4B8C-83A1-F6EECF244321}">
                <p14:modId xmlns:p14="http://schemas.microsoft.com/office/powerpoint/2010/main" val="663058831"/>
              </p:ext>
            </p:extLst>
          </p:nvPr>
        </p:nvGraphicFramePr>
        <p:xfrm>
          <a:off x="2513012" y="2590800"/>
          <a:ext cx="7086600" cy="2286000"/>
        </p:xfrm>
        <a:graphic>
          <a:graphicData uri="http://schemas.openxmlformats.org/drawingml/2006/table">
            <a:tbl>
              <a:tblPr>
                <a:tableStyleId>{8799B23B-EC83-4686-B30A-512413B5E67A}</a:tableStyleId>
              </a:tblPr>
              <a:tblGrid>
                <a:gridCol w="4908550">
                  <a:extLst>
                    <a:ext uri="{9D8B030D-6E8A-4147-A177-3AD203B41FA5}">
                      <a16:colId xmlns:a16="http://schemas.microsoft.com/office/drawing/2014/main" val="20000"/>
                    </a:ext>
                  </a:extLst>
                </a:gridCol>
                <a:gridCol w="2178050">
                  <a:extLst>
                    <a:ext uri="{9D8B030D-6E8A-4147-A177-3AD203B41FA5}">
                      <a16:colId xmlns:a16="http://schemas.microsoft.com/office/drawing/2014/main" val="20001"/>
                    </a:ext>
                  </a:extLst>
                </a:gridCol>
              </a:tblGrid>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Tie Stiffness</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Tie Force</a:t>
                      </a:r>
                    </a:p>
                  </a:txBody>
                  <a:tcPr anchor="ctr"/>
                </a:tc>
                <a:extLst>
                  <a:ext uri="{0D108BD9-81ED-4DB2-BD59-A6C34878D82A}">
                    <a16:rowId xmlns:a16="http://schemas.microsoft.com/office/drawing/2014/main" val="10000"/>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k</a:t>
                      </a:r>
                      <a:r>
                        <a:rPr sz="2400" baseline="-25000">
                          <a:solidFill>
                            <a:schemeClr val="bg1"/>
                          </a:solidFill>
                        </a:rPr>
                        <a:t>tie</a:t>
                      </a:r>
                      <a:r>
                        <a:rPr sz="2400">
                          <a:solidFill>
                            <a:schemeClr val="bg1"/>
                          </a:solidFill>
                        </a:rPr>
                        <a:t> ≤ 2500 lb/in.</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2.0p</a:t>
                      </a:r>
                      <a:r>
                        <a:rPr sz="2400" baseline="-25000">
                          <a:solidFill>
                            <a:schemeClr val="bg1"/>
                          </a:solidFill>
                        </a:rPr>
                        <a:t>u</a:t>
                      </a:r>
                      <a:r>
                        <a:rPr sz="2400">
                          <a:solidFill>
                            <a:schemeClr val="bg1"/>
                          </a:solidFill>
                        </a:rPr>
                        <a:t>A</a:t>
                      </a:r>
                      <a:r>
                        <a:rPr sz="2400" baseline="-25000">
                          <a:solidFill>
                            <a:schemeClr val="bg1"/>
                          </a:solidFill>
                        </a:rPr>
                        <a:t>t</a:t>
                      </a:r>
                      <a:endParaRPr sz="2400">
                        <a:solidFill>
                          <a:schemeClr val="bg1"/>
                        </a:solidFill>
                      </a:endParaRPr>
                    </a:p>
                  </a:txBody>
                  <a:tcPr anchor="ctr"/>
                </a:tc>
                <a:extLst>
                  <a:ext uri="{0D108BD9-81ED-4DB2-BD59-A6C34878D82A}">
                    <a16:rowId xmlns:a16="http://schemas.microsoft.com/office/drawing/2014/main" val="10001"/>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2500 lb/in. &lt; k</a:t>
                      </a:r>
                      <a:r>
                        <a:rPr sz="2400" baseline="-25000">
                          <a:solidFill>
                            <a:schemeClr val="bg1"/>
                          </a:solidFill>
                        </a:rPr>
                        <a:t>tie</a:t>
                      </a:r>
                      <a:r>
                        <a:rPr sz="2400">
                          <a:solidFill>
                            <a:schemeClr val="bg1"/>
                          </a:solidFill>
                        </a:rPr>
                        <a:t> ≤ 5000 lb/in. </a:t>
                      </a:r>
                      <a:endParaRPr sz="2400">
                        <a:solidFill>
                          <a:schemeClr val="bg1"/>
                        </a:solidFill>
                        <a:ea typeface="Calibri" pitchFamily="34" charset="0"/>
                      </a:endParaRP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2.5p</a:t>
                      </a:r>
                      <a:r>
                        <a:rPr sz="2400" baseline="-25000">
                          <a:solidFill>
                            <a:schemeClr val="bg1"/>
                          </a:solidFill>
                        </a:rPr>
                        <a:t>u</a:t>
                      </a:r>
                      <a:r>
                        <a:rPr sz="2400">
                          <a:solidFill>
                            <a:schemeClr val="bg1"/>
                          </a:solidFill>
                        </a:rPr>
                        <a:t>A</a:t>
                      </a:r>
                      <a:r>
                        <a:rPr sz="2400" baseline="-25000">
                          <a:solidFill>
                            <a:schemeClr val="bg1"/>
                          </a:solidFill>
                        </a:rPr>
                        <a:t>t</a:t>
                      </a:r>
                      <a:endParaRPr sz="2400">
                        <a:solidFill>
                          <a:schemeClr val="bg1"/>
                        </a:solidFill>
                      </a:endParaRPr>
                    </a:p>
                  </a:txBody>
                  <a:tcPr anchor="ctr"/>
                </a:tc>
                <a:extLst>
                  <a:ext uri="{0D108BD9-81ED-4DB2-BD59-A6C34878D82A}">
                    <a16:rowId xmlns:a16="http://schemas.microsoft.com/office/drawing/2014/main" val="10002"/>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5000 lb/in.  &lt; k</a:t>
                      </a:r>
                      <a:r>
                        <a:rPr sz="2400" baseline="-25000">
                          <a:solidFill>
                            <a:schemeClr val="bg1"/>
                          </a:solidFill>
                        </a:rPr>
                        <a:t>tie</a:t>
                      </a:r>
                      <a:r>
                        <a:rPr sz="2400">
                          <a:solidFill>
                            <a:schemeClr val="bg1"/>
                          </a:solidFill>
                        </a:rPr>
                        <a:t> ≤ 8000 lb/in. </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3.0p</a:t>
                      </a:r>
                      <a:r>
                        <a:rPr sz="2400" baseline="-25000">
                          <a:solidFill>
                            <a:schemeClr val="bg1"/>
                          </a:solidFill>
                        </a:rPr>
                        <a:t>u</a:t>
                      </a:r>
                      <a:r>
                        <a:rPr sz="2400">
                          <a:solidFill>
                            <a:schemeClr val="bg1"/>
                          </a:solidFill>
                        </a:rPr>
                        <a:t>A</a:t>
                      </a:r>
                      <a:r>
                        <a:rPr sz="2400" baseline="-25000">
                          <a:solidFill>
                            <a:schemeClr val="bg1"/>
                          </a:solidFill>
                        </a:rPr>
                        <a:t>t</a:t>
                      </a:r>
                      <a:endParaRPr sz="2400">
                        <a:solidFill>
                          <a:schemeClr val="bg1"/>
                        </a:solidFill>
                      </a:endParaRPr>
                    </a:p>
                  </a:txBody>
                  <a:tcPr anchor="ctr"/>
                </a:tc>
                <a:extLst>
                  <a:ext uri="{0D108BD9-81ED-4DB2-BD59-A6C34878D82A}">
                    <a16:rowId xmlns:a16="http://schemas.microsoft.com/office/drawing/2014/main" val="10003"/>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k</a:t>
                      </a:r>
                      <a:r>
                        <a:rPr sz="2400" baseline="-25000">
                          <a:solidFill>
                            <a:schemeClr val="bg1"/>
                          </a:solidFill>
                        </a:rPr>
                        <a:t>tie</a:t>
                      </a:r>
                      <a:r>
                        <a:rPr sz="2400">
                          <a:solidFill>
                            <a:schemeClr val="bg1"/>
                          </a:solidFill>
                        </a:rPr>
                        <a:t> &gt; 8000 lb/in. </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chemeClr val="bg1"/>
                          </a:solidFill>
                        </a:rPr>
                        <a:t>4.0p</a:t>
                      </a:r>
                      <a:r>
                        <a:rPr sz="2400" baseline="-25000" dirty="0">
                          <a:solidFill>
                            <a:schemeClr val="bg1"/>
                          </a:solidFill>
                        </a:rPr>
                        <a:t>u</a:t>
                      </a:r>
                      <a:r>
                        <a:rPr sz="2400" dirty="0">
                          <a:solidFill>
                            <a:schemeClr val="bg1"/>
                          </a:solidFill>
                        </a:rPr>
                        <a:t>A</a:t>
                      </a:r>
                      <a:r>
                        <a:rPr sz="2400" baseline="-25000" dirty="0">
                          <a:solidFill>
                            <a:schemeClr val="bg1"/>
                          </a:solidFill>
                        </a:rPr>
                        <a:t>t</a:t>
                      </a:r>
                      <a:endParaRPr sz="2400" dirty="0">
                        <a:solidFill>
                          <a:schemeClr val="bg1"/>
                        </a:solidFill>
                      </a:endParaRPr>
                    </a:p>
                  </a:txBody>
                  <a:tcPr anchor="ctr"/>
                </a:tc>
                <a:extLst>
                  <a:ext uri="{0D108BD9-81ED-4DB2-BD59-A6C34878D82A}">
                    <a16:rowId xmlns:a16="http://schemas.microsoft.com/office/drawing/2014/main" val="10004"/>
                  </a:ext>
                </a:extLst>
              </a:tr>
            </a:tbl>
          </a:graphicData>
        </a:graphic>
      </p:graphicFrame>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134</a:t>
            </a:fld>
            <a:endParaRPr lang="en-US">
              <a:solidFill>
                <a:schemeClr val="bg1"/>
              </a:solidFill>
            </a:endParaRPr>
          </a:p>
        </p:txBody>
      </p:sp>
    </p:spTree>
    <p:custDataLst>
      <p:tags r:id="rId1"/>
    </p:custDataLst>
    <p:extLst>
      <p:ext uri="{BB962C8B-B14F-4D97-AF65-F5344CB8AC3E}">
        <p14:creationId xmlns:p14="http://schemas.microsoft.com/office/powerpoint/2010/main" val="179131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a:t>Givens: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60’-0” building height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12’-0” story height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err="1"/>
              <a:t>q</a:t>
            </a:r>
            <a:r>
              <a:rPr lang="en-US" sz="2800" kern="0" baseline="-25000" err="1"/>
              <a:t>z</a:t>
            </a:r>
            <a:r>
              <a:rPr lang="en-US" sz="2800" kern="0"/>
              <a:t> = 28 psf</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Component and Cladding Pressure = 45 psf</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Seismic Design Category = D</a:t>
            </a:r>
          </a:p>
          <a:p>
            <a:pPr marL="688975" lvl="1" indent="-231775" eaLnBrk="0" fontAlgn="base" hangingPunct="0">
              <a:lnSpc>
                <a:spcPct val="110000"/>
              </a:lnSpc>
              <a:spcBef>
                <a:spcPct val="0"/>
              </a:spcBef>
              <a:spcAft>
                <a:spcPct val="35000"/>
              </a:spcAft>
              <a:buFontTx/>
              <a:buChar char="•"/>
              <a:defRPr/>
            </a:pPr>
            <a:r>
              <a:rPr lang="en-US" sz="2600" kern="0"/>
              <a:t>Veneer, Connection Body = 11 psf</a:t>
            </a:r>
          </a:p>
          <a:p>
            <a:pPr marL="688975" lvl="1" indent="-231775" eaLnBrk="0" fontAlgn="base" hangingPunct="0">
              <a:lnSpc>
                <a:spcPct val="110000"/>
              </a:lnSpc>
              <a:spcBef>
                <a:spcPct val="0"/>
              </a:spcBef>
              <a:spcAft>
                <a:spcPct val="35000"/>
              </a:spcAft>
              <a:buFontTx/>
              <a:buChar char="•"/>
              <a:defRPr/>
            </a:pPr>
            <a:r>
              <a:rPr lang="en-US" sz="2600" kern="0"/>
              <a:t>Fasteners = 35 psf</a:t>
            </a:r>
          </a:p>
        </p:txBody>
      </p:sp>
      <p:sp>
        <p:nvSpPr>
          <p:cNvPr id="12800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135</a:t>
            </a:fld>
            <a:endParaRPr lang="en-US">
              <a:solidFill>
                <a:schemeClr val="bg1"/>
              </a:solidFill>
            </a:endParaRPr>
          </a:p>
        </p:txBody>
      </p:sp>
    </p:spTree>
    <p:custDataLst>
      <p:tags r:id="rId1"/>
    </p:custDataLst>
    <p:extLst>
      <p:ext uri="{BB962C8B-B14F-4D97-AF65-F5344CB8AC3E}">
        <p14:creationId xmlns:p14="http://schemas.microsoft.com/office/powerpoint/2010/main" val="191794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Content Placeholder 2"/>
          <p:cNvSpPr>
            <a:spLocks noGrp="1"/>
          </p:cNvSpPr>
          <p:nvPr>
            <p:ph idx="1"/>
            <p:custDataLst>
              <p:tags r:id="rId2"/>
            </p:custDataLst>
          </p:nvPr>
        </p:nvSpPr>
        <p:spPr>
          <a:xfrm>
            <a:off x="1293812" y="1514475"/>
            <a:ext cx="9601200" cy="4343400"/>
          </a:xfrm>
          <a:prstGeom prst="rect">
            <a:avLst/>
          </a:prstGeom>
        </p:spPr>
        <p:txBody>
          <a:bodyPr vert="horz" wrap="square" lIns="91440" tIns="45720" rIns="91440" bIns="45720" numCol="1" rtlCol="0" anchor="t" anchorCtr="0" compatLnSpc="1">
            <a:prstTxWarp prst="textNoShape">
              <a:avLst/>
            </a:prstTxWarp>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Givens:</a:t>
            </a:r>
          </a:p>
          <a:p>
            <a:r>
              <a:rPr dirty="0">
                <a:solidFill>
                  <a:schemeClr val="bg1"/>
                </a:solidFill>
              </a:rPr>
              <a:t>3 ½” clay units</a:t>
            </a:r>
          </a:p>
          <a:p>
            <a:r>
              <a:rPr dirty="0">
                <a:solidFill>
                  <a:schemeClr val="bg1"/>
                </a:solidFill>
              </a:rPr>
              <a:t>Type N mortar cement Mortar</a:t>
            </a:r>
          </a:p>
          <a:p>
            <a:r>
              <a:rPr dirty="0">
                <a:solidFill>
                  <a:schemeClr val="bg1"/>
                </a:solidFill>
              </a:rPr>
              <a:t>6” steel studs at 16” on center</a:t>
            </a:r>
          </a:p>
          <a:p>
            <a:pPr marL="0" indent="0">
              <a:buNone/>
            </a:pPr>
            <a:endParaRPr b="1" dirty="0">
              <a:solidFill>
                <a:schemeClr val="bg1"/>
              </a:solidFill>
            </a:endParaRPr>
          </a:p>
          <a:p>
            <a:pPr marL="0" indent="0">
              <a:buNone/>
            </a:pPr>
            <a:r>
              <a:rPr b="1" dirty="0">
                <a:solidFill>
                  <a:schemeClr val="bg1"/>
                </a:solidFill>
              </a:rPr>
              <a:t>Goal:</a:t>
            </a:r>
          </a:p>
          <a:p>
            <a:r>
              <a:rPr dirty="0">
                <a:solidFill>
                  <a:schemeClr val="bg1"/>
                </a:solidFill>
              </a:rPr>
              <a:t>Maximize energy performance by maximizing anchor spacing</a:t>
            </a:r>
          </a:p>
        </p:txBody>
      </p:sp>
      <p:sp>
        <p:nvSpPr>
          <p:cNvPr id="12902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136</a:t>
            </a:fld>
            <a:endParaRPr lang="en-US">
              <a:solidFill>
                <a:schemeClr val="bg1"/>
              </a:solidFill>
            </a:endParaRPr>
          </a:p>
        </p:txBody>
      </p:sp>
    </p:spTree>
    <p:custDataLst>
      <p:tags r:id="rId1"/>
    </p:custDataLst>
    <p:extLst>
      <p:ext uri="{BB962C8B-B14F-4D97-AF65-F5344CB8AC3E}">
        <p14:creationId xmlns:p14="http://schemas.microsoft.com/office/powerpoint/2010/main" val="127029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 – Same as Full Engineered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 – Same as Full Engineered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 – Same as Full Engineered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Determine Anchor Spacing</a:t>
            </a:r>
          </a:p>
        </p:txBody>
      </p:sp>
      <p:sp>
        <p:nvSpPr>
          <p:cNvPr id="13005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137</a:t>
            </a:fld>
            <a:endParaRPr lang="en-US">
              <a:solidFill>
                <a:schemeClr val="bg1"/>
              </a:solidFill>
            </a:endParaRPr>
          </a:p>
        </p:txBody>
      </p:sp>
    </p:spTree>
    <p:custDataLst>
      <p:tags r:id="rId1"/>
    </p:custDataLst>
    <p:extLst>
      <p:ext uri="{BB962C8B-B14F-4D97-AF65-F5344CB8AC3E}">
        <p14:creationId xmlns:p14="http://schemas.microsoft.com/office/powerpoint/2010/main" val="2772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35"/>
          <p:cNvGrpSpPr/>
          <p:nvPr>
            <p:custDataLst>
              <p:tags r:id="rId2"/>
            </p:custDataLst>
          </p:nvPr>
        </p:nvGrpSpPr>
        <p:grpSpPr>
          <a:xfrm>
            <a:off x="1836737" y="2125663"/>
            <a:ext cx="2662238" cy="2284412"/>
            <a:chOff x="295702" y="1083858"/>
            <a:chExt cx="2662803" cy="2283727"/>
          </a:xfrm>
        </p:grpSpPr>
        <p:pic>
          <p:nvPicPr>
            <p:cNvPr id="131079" name="Picture 12" descr="Plate Type with Triangle"/>
            <p:cNvPicPr>
              <a:picLocks noChangeAspect="1"/>
            </p:cNvPicPr>
            <p:nvPr/>
          </p:nvPicPr>
          <p:blipFill>
            <a:blip r:embed="rId9"/>
            <a:srcRect l="24758" r="9656"/>
            <a:stretch>
              <a:fillRect/>
            </a:stretch>
          </p:blipFill>
          <p:spPr>
            <a:xfrm>
              <a:off x="295702" y="1083858"/>
              <a:ext cx="2662803" cy="2283727"/>
            </a:xfrm>
            <a:prstGeom prst="rect">
              <a:avLst/>
            </a:prstGeom>
            <a:noFill/>
            <a:ln>
              <a:noFill/>
              <a:miter lim="800000"/>
            </a:ln>
          </p:spPr>
        </p:pic>
        <p:sp>
          <p:nvSpPr>
            <p:cNvPr id="131080" name="TextBox 37"/>
            <p:cNvSpPr/>
            <p:nvPr>
              <p:custDataLst>
                <p:tags r:id="rId7"/>
              </p:custDataLst>
            </p:nvPr>
          </p:nvSpPr>
          <p:spPr>
            <a:xfrm>
              <a:off x="309342" y="2932710"/>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sp>
        <p:nvSpPr>
          <p:cNvPr id="131076" name="Content Placeholder 2"/>
          <p:cNvSpPr>
            <a:spLocks noGrp="1"/>
          </p:cNvSpPr>
          <p:nvPr>
            <p:ph idx="1"/>
            <p:custDataLst>
              <p:tags r:id="rId3"/>
            </p:custDataLst>
          </p:nvPr>
        </p:nvSpPr>
        <p:spPr>
          <a:xfrm>
            <a:off x="1293812" y="154305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Select Anchor Type</a:t>
            </a:r>
          </a:p>
        </p:txBody>
      </p:sp>
      <p:sp>
        <p:nvSpPr>
          <p:cNvPr id="131075"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131077" name="Rectangle 24"/>
          <p:cNvSpPr/>
          <p:nvPr>
            <p:custDataLst>
              <p:tags r:id="rId5"/>
            </p:custDataLst>
          </p:nvPr>
        </p:nvSpPr>
        <p:spPr>
          <a:xfrm>
            <a:off x="1804858" y="4461809"/>
            <a:ext cx="2886205" cy="1938992"/>
          </a:xfrm>
          <a:prstGeom prst="rect">
            <a:avLst/>
          </a:prstGeom>
        </p:spPr>
        <p:txBody>
          <a:bodyPr wrap="square">
            <a:spAutoFit/>
          </a:bodyPr>
          <a:lstStyle/>
          <a:p>
            <a:pPr marL="0" lvl="1">
              <a:spcBef>
                <a:spcPct val="0"/>
              </a:spcBef>
              <a:spcAft>
                <a:spcPct val="0"/>
              </a:spcAft>
              <a:defRPr/>
            </a:pPr>
            <a:r>
              <a:rPr lang="en-US" sz="2000" b="1" kern="0" dirty="0">
                <a:solidFill>
                  <a:schemeClr val="bg1"/>
                </a:solidFill>
              </a:rPr>
              <a:t>Design Strength: </a:t>
            </a:r>
          </a:p>
          <a:p>
            <a:pPr marL="0" lvl="1">
              <a:spcBef>
                <a:spcPct val="0"/>
              </a:spcBef>
              <a:spcAft>
                <a:spcPct val="0"/>
              </a:spcAft>
              <a:defRPr/>
            </a:pPr>
            <a:r>
              <a:rPr lang="en-US" sz="2000" kern="0" dirty="0">
                <a:solidFill>
                  <a:schemeClr val="bg1"/>
                </a:solidFill>
              </a:rPr>
              <a:t>330  </a:t>
            </a:r>
            <a:r>
              <a:rPr lang="en-US" sz="2000" kern="0" dirty="0" err="1">
                <a:solidFill>
                  <a:schemeClr val="bg1"/>
                </a:solidFill>
              </a:rPr>
              <a:t>lbs</a:t>
            </a:r>
            <a:endParaRPr lang="en-US" sz="2000" kern="0" dirty="0">
              <a:solidFill>
                <a:schemeClr val="bg1"/>
              </a:solidFill>
            </a:endParaRPr>
          </a:p>
          <a:p>
            <a:pPr marL="0" lvl="1">
              <a:spcBef>
                <a:spcPct val="0"/>
              </a:spcBef>
              <a:spcAft>
                <a:spcPct val="0"/>
              </a:spcAft>
              <a:defRPr/>
            </a:pPr>
            <a:r>
              <a:rPr lang="en-US" sz="2000" b="1" kern="0" dirty="0">
                <a:solidFill>
                  <a:schemeClr val="bg1"/>
                </a:solidFill>
              </a:rPr>
              <a:t>Allowable Load: </a:t>
            </a:r>
          </a:p>
          <a:p>
            <a:pPr marL="0" lvl="1">
              <a:spcBef>
                <a:spcPct val="0"/>
              </a:spcBef>
              <a:spcAft>
                <a:spcPct val="0"/>
              </a:spcAft>
              <a:defRPr/>
            </a:pPr>
            <a:r>
              <a:rPr lang="en-US" sz="2000" kern="0" dirty="0">
                <a:solidFill>
                  <a:schemeClr val="bg1"/>
                </a:solidFill>
              </a:rPr>
              <a:t>200 </a:t>
            </a:r>
            <a:r>
              <a:rPr lang="en-US" sz="2000" kern="0" dirty="0" err="1">
                <a:solidFill>
                  <a:schemeClr val="bg1"/>
                </a:solidFill>
              </a:rPr>
              <a:t>lbs</a:t>
            </a:r>
            <a:endParaRPr lang="en-US" sz="2000" kern="0" dirty="0">
              <a:solidFill>
                <a:schemeClr val="bg1"/>
              </a:solidFill>
            </a:endParaRPr>
          </a:p>
          <a:p>
            <a:pPr marL="0" lvl="1">
              <a:spcBef>
                <a:spcPct val="0"/>
              </a:spcBef>
              <a:spcAft>
                <a:spcPct val="0"/>
              </a:spcAft>
              <a:defRPr/>
            </a:pPr>
            <a:r>
              <a:rPr lang="en-US" sz="2000" b="1" kern="0" dirty="0">
                <a:solidFill>
                  <a:schemeClr val="bg1"/>
                </a:solidFill>
              </a:rPr>
              <a:t>Stiffness:         </a:t>
            </a:r>
          </a:p>
          <a:p>
            <a:pPr marL="0" lvl="1">
              <a:spcBef>
                <a:spcPct val="0"/>
              </a:spcBef>
              <a:spcAft>
                <a:spcPct val="0"/>
              </a:spcAft>
              <a:defRPr/>
            </a:pPr>
            <a:r>
              <a:rPr lang="en-US" sz="2000" kern="0" dirty="0">
                <a:solidFill>
                  <a:schemeClr val="bg1"/>
                </a:solidFill>
              </a:rPr>
              <a:t>3,000 </a:t>
            </a:r>
            <a:r>
              <a:rPr lang="en-US" sz="2000" kern="0" dirty="0" err="1">
                <a:solidFill>
                  <a:schemeClr val="bg1"/>
                </a:solidFill>
              </a:rPr>
              <a:t>lb</a:t>
            </a:r>
            <a:r>
              <a:rPr lang="en-US" sz="2000" kern="0" dirty="0">
                <a:solidFill>
                  <a:schemeClr val="bg1"/>
                </a:solidFill>
              </a:rPr>
              <a:t>/in</a:t>
            </a:r>
          </a:p>
        </p:txBody>
      </p:sp>
      <p:sp>
        <p:nvSpPr>
          <p:cNvPr id="131078" name="Content Placeholder 2"/>
          <p:cNvSpPr txBox="1"/>
          <p:nvPr>
            <p:custDataLst>
              <p:tags r:id="rId6"/>
            </p:custDataLst>
          </p:nvPr>
        </p:nvSpPr>
        <p:spPr bwMode="auto">
          <a:xfrm>
            <a:off x="4691063" y="2057400"/>
            <a:ext cx="5281547" cy="4052962"/>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b="1" kern="0" dirty="0">
                <a:solidFill>
                  <a:schemeClr val="bg1"/>
                </a:solidFill>
              </a:rPr>
              <a:t>Slotted Anchors</a:t>
            </a:r>
          </a:p>
          <a:p>
            <a:pPr>
              <a:defRPr/>
            </a:pPr>
            <a:r>
              <a:rPr lang="en-US" kern="0" dirty="0">
                <a:solidFill>
                  <a:schemeClr val="bg1"/>
                </a:solidFill>
              </a:rPr>
              <a:t>Want adjustable anchor to accommodate expansion of brick.</a:t>
            </a:r>
          </a:p>
          <a:p>
            <a:pPr>
              <a:defRPr/>
            </a:pPr>
            <a:r>
              <a:rPr lang="en-US" kern="0" dirty="0">
                <a:solidFill>
                  <a:schemeClr val="bg1"/>
                </a:solidFill>
              </a:rPr>
              <a:t>Slotted anchor has higher capacity than 2-Leg anchors</a:t>
            </a:r>
          </a:p>
          <a:p>
            <a:pPr marL="0" indent="0">
              <a:buNone/>
              <a:defRPr/>
            </a:pPr>
            <a:endParaRPr lang="en-US" b="1" kern="0" dirty="0">
              <a:solidFill>
                <a:schemeClr val="bg1"/>
              </a:solidFill>
            </a:endParaRP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138</a:t>
            </a:fld>
            <a:endParaRPr lang="en-US">
              <a:solidFill>
                <a:schemeClr val="bg1"/>
              </a:solidFill>
            </a:endParaRPr>
          </a:p>
        </p:txBody>
      </p:sp>
    </p:spTree>
    <p:custDataLst>
      <p:tags r:id="rId1"/>
    </p:custDataLst>
    <p:extLst>
      <p:ext uri="{BB962C8B-B14F-4D97-AF65-F5344CB8AC3E}">
        <p14:creationId xmlns:p14="http://schemas.microsoft.com/office/powerpoint/2010/main" val="19831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Content Placeholder 2"/>
          <p:cNvSpPr>
            <a:spLocks noGrp="1"/>
          </p:cNvSpPr>
          <p:nvPr>
            <p:ph idx="1"/>
            <p:custDataLst>
              <p:tags r:id="rId2"/>
            </p:custDataLst>
          </p:nvPr>
        </p:nvSpPr>
        <p:spPr>
          <a:xfrm>
            <a:off x="1335086" y="154305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a:solidFill>
                  <a:schemeClr val="bg1"/>
                </a:solidFill>
              </a:rPr>
              <a:t>Determine Anchor Spacing</a:t>
            </a:r>
          </a:p>
        </p:txBody>
      </p:sp>
      <p:sp>
        <p:nvSpPr>
          <p:cNvPr id="13209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graphicFrame>
        <p:nvGraphicFramePr>
          <p:cNvPr id="132100" name="Table 3"/>
          <p:cNvGraphicFramePr>
            <a:graphicFrameLocks noGrp="1"/>
          </p:cNvGraphicFramePr>
          <p:nvPr>
            <p:custDataLst>
              <p:tags r:id="rId4"/>
            </p:custDataLst>
            <p:extLst>
              <p:ext uri="{D42A27DB-BD31-4B8C-83A1-F6EECF244321}">
                <p14:modId xmlns:p14="http://schemas.microsoft.com/office/powerpoint/2010/main" val="652895699"/>
              </p:ext>
            </p:extLst>
          </p:nvPr>
        </p:nvGraphicFramePr>
        <p:xfrm>
          <a:off x="2065337" y="2133600"/>
          <a:ext cx="7086600" cy="2286000"/>
        </p:xfrm>
        <a:graphic>
          <a:graphicData uri="http://schemas.openxmlformats.org/drawingml/2006/table">
            <a:tbl>
              <a:tblPr>
                <a:tableStyleId>{8799B23B-EC83-4686-B30A-512413B5E67A}</a:tableStyleId>
              </a:tblPr>
              <a:tblGrid>
                <a:gridCol w="4908550">
                  <a:extLst>
                    <a:ext uri="{9D8B030D-6E8A-4147-A177-3AD203B41FA5}">
                      <a16:colId xmlns:a16="http://schemas.microsoft.com/office/drawing/2014/main" val="20000"/>
                    </a:ext>
                  </a:extLst>
                </a:gridCol>
                <a:gridCol w="2178050">
                  <a:extLst>
                    <a:ext uri="{9D8B030D-6E8A-4147-A177-3AD203B41FA5}">
                      <a16:colId xmlns:a16="http://schemas.microsoft.com/office/drawing/2014/main" val="20001"/>
                    </a:ext>
                  </a:extLst>
                </a:gridCol>
              </a:tblGrid>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chemeClr val="bg1"/>
                          </a:solidFill>
                        </a:rPr>
                        <a:t>Tie Stiffness</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Tie Force</a:t>
                      </a:r>
                    </a:p>
                  </a:txBody>
                  <a:tcPr anchor="ctr"/>
                </a:tc>
                <a:extLst>
                  <a:ext uri="{0D108BD9-81ED-4DB2-BD59-A6C34878D82A}">
                    <a16:rowId xmlns:a16="http://schemas.microsoft.com/office/drawing/2014/main" val="10000"/>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k</a:t>
                      </a:r>
                      <a:r>
                        <a:rPr sz="2400" baseline="-25000">
                          <a:solidFill>
                            <a:schemeClr val="bg1"/>
                          </a:solidFill>
                        </a:rPr>
                        <a:t>tie</a:t>
                      </a:r>
                      <a:r>
                        <a:rPr sz="2400">
                          <a:solidFill>
                            <a:schemeClr val="bg1"/>
                          </a:solidFill>
                        </a:rPr>
                        <a:t> ≤ 2500 lb/in.</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chemeClr val="bg1"/>
                          </a:solidFill>
                        </a:rPr>
                        <a:t>2.0p</a:t>
                      </a:r>
                      <a:r>
                        <a:rPr sz="2400" baseline="-25000" dirty="0">
                          <a:solidFill>
                            <a:schemeClr val="bg1"/>
                          </a:solidFill>
                        </a:rPr>
                        <a:t>u</a:t>
                      </a:r>
                      <a:r>
                        <a:rPr sz="2400" dirty="0">
                          <a:solidFill>
                            <a:schemeClr val="bg1"/>
                          </a:solidFill>
                        </a:rPr>
                        <a:t>A</a:t>
                      </a:r>
                      <a:r>
                        <a:rPr sz="2400" baseline="-25000" dirty="0">
                          <a:solidFill>
                            <a:schemeClr val="bg1"/>
                          </a:solidFill>
                        </a:rPr>
                        <a:t>t</a:t>
                      </a:r>
                      <a:endParaRPr sz="2400" dirty="0">
                        <a:solidFill>
                          <a:schemeClr val="bg1"/>
                        </a:solidFill>
                      </a:endParaRPr>
                    </a:p>
                  </a:txBody>
                  <a:tcPr anchor="ctr"/>
                </a:tc>
                <a:extLst>
                  <a:ext uri="{0D108BD9-81ED-4DB2-BD59-A6C34878D82A}">
                    <a16:rowId xmlns:a16="http://schemas.microsoft.com/office/drawing/2014/main" val="10001"/>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rgbClr val="C00000"/>
                          </a:solidFill>
                        </a:rPr>
                        <a:t>2500 </a:t>
                      </a:r>
                      <a:r>
                        <a:rPr sz="2400" dirty="0" err="1">
                          <a:solidFill>
                            <a:srgbClr val="C00000"/>
                          </a:solidFill>
                        </a:rPr>
                        <a:t>lb</a:t>
                      </a:r>
                      <a:r>
                        <a:rPr sz="2400" dirty="0">
                          <a:solidFill>
                            <a:srgbClr val="C00000"/>
                          </a:solidFill>
                        </a:rPr>
                        <a:t>/in. &lt; </a:t>
                      </a:r>
                      <a:r>
                        <a:rPr sz="2400" dirty="0" err="1">
                          <a:solidFill>
                            <a:srgbClr val="C00000"/>
                          </a:solidFill>
                        </a:rPr>
                        <a:t>k</a:t>
                      </a:r>
                      <a:r>
                        <a:rPr sz="2400" baseline="-25000" dirty="0" err="1">
                          <a:solidFill>
                            <a:srgbClr val="C00000"/>
                          </a:solidFill>
                        </a:rPr>
                        <a:t>tie</a:t>
                      </a:r>
                      <a:r>
                        <a:rPr sz="2400" dirty="0">
                          <a:solidFill>
                            <a:srgbClr val="C00000"/>
                          </a:solidFill>
                        </a:rPr>
                        <a:t> ≤ 5000 </a:t>
                      </a:r>
                      <a:r>
                        <a:rPr sz="2400" dirty="0" err="1">
                          <a:solidFill>
                            <a:srgbClr val="C00000"/>
                          </a:solidFill>
                        </a:rPr>
                        <a:t>lb</a:t>
                      </a:r>
                      <a:r>
                        <a:rPr sz="2400" dirty="0">
                          <a:solidFill>
                            <a:srgbClr val="C00000"/>
                          </a:solidFill>
                        </a:rPr>
                        <a:t>/in. </a:t>
                      </a:r>
                      <a:endParaRPr sz="2400" dirty="0">
                        <a:solidFill>
                          <a:srgbClr val="C00000"/>
                        </a:solidFill>
                        <a:ea typeface="Calibri" pitchFamily="34" charset="0"/>
                      </a:endParaRP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rgbClr val="C00000"/>
                          </a:solidFill>
                        </a:rPr>
                        <a:t>2.5p</a:t>
                      </a:r>
                      <a:r>
                        <a:rPr sz="2400" baseline="-25000" dirty="0">
                          <a:solidFill>
                            <a:srgbClr val="C00000"/>
                          </a:solidFill>
                        </a:rPr>
                        <a:t>u</a:t>
                      </a:r>
                      <a:r>
                        <a:rPr sz="2400" dirty="0">
                          <a:solidFill>
                            <a:srgbClr val="C00000"/>
                          </a:solidFill>
                        </a:rPr>
                        <a:t>A</a:t>
                      </a:r>
                      <a:r>
                        <a:rPr sz="2400" baseline="-25000" dirty="0">
                          <a:solidFill>
                            <a:srgbClr val="C00000"/>
                          </a:solidFill>
                        </a:rPr>
                        <a:t>t</a:t>
                      </a:r>
                      <a:endParaRPr sz="2400" dirty="0">
                        <a:solidFill>
                          <a:srgbClr val="C00000"/>
                        </a:solidFill>
                      </a:endParaRPr>
                    </a:p>
                  </a:txBody>
                  <a:tcPr anchor="ctr"/>
                </a:tc>
                <a:extLst>
                  <a:ext uri="{0D108BD9-81ED-4DB2-BD59-A6C34878D82A}">
                    <a16:rowId xmlns:a16="http://schemas.microsoft.com/office/drawing/2014/main" val="10002"/>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chemeClr val="bg1"/>
                          </a:solidFill>
                        </a:rPr>
                        <a:t>5000 </a:t>
                      </a:r>
                      <a:r>
                        <a:rPr sz="2400" dirty="0" err="1">
                          <a:solidFill>
                            <a:schemeClr val="bg1"/>
                          </a:solidFill>
                        </a:rPr>
                        <a:t>lb</a:t>
                      </a:r>
                      <a:r>
                        <a:rPr sz="2400" dirty="0">
                          <a:solidFill>
                            <a:schemeClr val="bg1"/>
                          </a:solidFill>
                        </a:rPr>
                        <a:t>/in.  &lt; </a:t>
                      </a:r>
                      <a:r>
                        <a:rPr sz="2400" dirty="0" err="1">
                          <a:solidFill>
                            <a:schemeClr val="bg1"/>
                          </a:solidFill>
                        </a:rPr>
                        <a:t>k</a:t>
                      </a:r>
                      <a:r>
                        <a:rPr sz="2400" baseline="-25000" dirty="0" err="1">
                          <a:solidFill>
                            <a:schemeClr val="bg1"/>
                          </a:solidFill>
                        </a:rPr>
                        <a:t>tie</a:t>
                      </a:r>
                      <a:r>
                        <a:rPr sz="2400" dirty="0">
                          <a:solidFill>
                            <a:schemeClr val="bg1"/>
                          </a:solidFill>
                        </a:rPr>
                        <a:t> ≤ 8000 </a:t>
                      </a:r>
                      <a:r>
                        <a:rPr sz="2400" dirty="0" err="1">
                          <a:solidFill>
                            <a:schemeClr val="bg1"/>
                          </a:solidFill>
                        </a:rPr>
                        <a:t>lb</a:t>
                      </a:r>
                      <a:r>
                        <a:rPr sz="2400" dirty="0">
                          <a:solidFill>
                            <a:schemeClr val="bg1"/>
                          </a:solidFill>
                        </a:rPr>
                        <a:t>/in. </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3.0p</a:t>
                      </a:r>
                      <a:r>
                        <a:rPr sz="2400" baseline="-25000">
                          <a:solidFill>
                            <a:schemeClr val="bg1"/>
                          </a:solidFill>
                        </a:rPr>
                        <a:t>u</a:t>
                      </a:r>
                      <a:r>
                        <a:rPr sz="2400">
                          <a:solidFill>
                            <a:schemeClr val="bg1"/>
                          </a:solidFill>
                        </a:rPr>
                        <a:t>A</a:t>
                      </a:r>
                      <a:r>
                        <a:rPr sz="2400" baseline="-25000">
                          <a:solidFill>
                            <a:schemeClr val="bg1"/>
                          </a:solidFill>
                        </a:rPr>
                        <a:t>t</a:t>
                      </a:r>
                      <a:endParaRPr sz="2400">
                        <a:solidFill>
                          <a:schemeClr val="bg1"/>
                        </a:solidFill>
                      </a:endParaRPr>
                    </a:p>
                  </a:txBody>
                  <a:tcPr anchor="ctr"/>
                </a:tc>
                <a:extLst>
                  <a:ext uri="{0D108BD9-81ED-4DB2-BD59-A6C34878D82A}">
                    <a16:rowId xmlns:a16="http://schemas.microsoft.com/office/drawing/2014/main" val="10003"/>
                  </a:ext>
                </a:extLst>
              </a:tr>
              <a:tr h="371475">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a:solidFill>
                            <a:schemeClr val="bg1"/>
                          </a:solidFill>
                        </a:rPr>
                        <a:t>k</a:t>
                      </a:r>
                      <a:r>
                        <a:rPr sz="2400" baseline="-25000">
                          <a:solidFill>
                            <a:schemeClr val="bg1"/>
                          </a:solidFill>
                        </a:rPr>
                        <a:t>tie</a:t>
                      </a:r>
                      <a:r>
                        <a:rPr sz="2400">
                          <a:solidFill>
                            <a:schemeClr val="bg1"/>
                          </a:solidFill>
                        </a:rPr>
                        <a:t> &gt; 8000 lb/in. </a:t>
                      </a:r>
                    </a:p>
                  </a:txBody>
                  <a:tcPr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r>
                        <a:rPr sz="2400" dirty="0">
                          <a:solidFill>
                            <a:schemeClr val="bg1"/>
                          </a:solidFill>
                        </a:rPr>
                        <a:t>4.0p</a:t>
                      </a:r>
                      <a:r>
                        <a:rPr sz="2400" baseline="-25000" dirty="0">
                          <a:solidFill>
                            <a:schemeClr val="bg1"/>
                          </a:solidFill>
                        </a:rPr>
                        <a:t>u</a:t>
                      </a:r>
                      <a:r>
                        <a:rPr sz="2400" dirty="0">
                          <a:solidFill>
                            <a:schemeClr val="bg1"/>
                          </a:solidFill>
                        </a:rPr>
                        <a:t>A</a:t>
                      </a:r>
                      <a:r>
                        <a:rPr sz="2400" baseline="-25000" dirty="0">
                          <a:solidFill>
                            <a:schemeClr val="bg1"/>
                          </a:solidFill>
                        </a:rPr>
                        <a:t>t</a:t>
                      </a:r>
                      <a:endParaRPr sz="2400" dirty="0">
                        <a:solidFill>
                          <a:schemeClr val="bg1"/>
                        </a:solidFill>
                      </a:endParaRPr>
                    </a:p>
                  </a:txBody>
                  <a:tcPr anchor="ctr"/>
                </a:tc>
                <a:extLst>
                  <a:ext uri="{0D108BD9-81ED-4DB2-BD59-A6C34878D82A}">
                    <a16:rowId xmlns:a16="http://schemas.microsoft.com/office/drawing/2014/main" val="10004"/>
                  </a:ext>
                </a:extLst>
              </a:tr>
            </a:tbl>
          </a:graphicData>
        </a:graphic>
      </p:graphicFrame>
      <p:sp>
        <p:nvSpPr>
          <p:cNvPr id="132122" name="TextBox 6"/>
          <p:cNvSpPr txBox="1"/>
          <p:nvPr>
            <p:custDataLst>
              <p:tags r:id="rId5"/>
            </p:custDataLst>
          </p:nvPr>
        </p:nvSpPr>
        <p:spPr>
          <a:xfrm>
            <a:off x="6732587" y="5393427"/>
            <a:ext cx="2762250" cy="461665"/>
          </a:xfrm>
          <a:prstGeom prst="rect">
            <a:avLst/>
          </a:prstGeom>
          <a:noFill/>
        </p:spPr>
        <p:txBody>
          <a:bodyPr wrap="square" rtlCol="0">
            <a:spAutoFit/>
          </a:bodyPr>
          <a:lstStyle/>
          <a:p>
            <a:pPr>
              <a:spcBef>
                <a:spcPct val="0"/>
              </a:spcBef>
              <a:spcAft>
                <a:spcPct val="0"/>
              </a:spcAft>
              <a:defRPr/>
            </a:pPr>
            <a:r>
              <a:rPr lang="en-US" sz="2400">
                <a:solidFill>
                  <a:schemeClr val="bg1"/>
                </a:solidFill>
              </a:rPr>
              <a:t>16” x 24” Spacing</a:t>
            </a: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139</a:t>
            </a:fld>
            <a:endParaRPr lang="en-US">
              <a:solidFill>
                <a:schemeClr val="bg1"/>
              </a:solidFill>
            </a:endParaRPr>
          </a:p>
        </p:txBody>
      </p:sp>
      <mc:AlternateContent xmlns:mc="http://schemas.openxmlformats.org/markup-compatibility/2006">
        <mc:Choice xmlns:a14="http://schemas.microsoft.com/office/drawing/2010/main" Requires="a14">
          <p:sp>
            <p:nvSpPr>
              <p:cNvPr id="12" name="Content Placeholder 2"/>
              <p:cNvSpPr txBox="1"/>
              <p:nvPr>
                <p:custDataLst>
                  <p:tags r:id="rId6"/>
                </p:custDataLst>
              </p:nvPr>
            </p:nvSpPr>
            <p:spPr bwMode="auto">
              <a:xfrm>
                <a:off x="1917699" y="4686300"/>
                <a:ext cx="5076825" cy="1857375"/>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lvl="1" indent="0">
                  <a:buNone/>
                  <a:defRPr/>
                </a:pPr>
                <a14:m>
                  <m:oMathPara xmlns:m="http://schemas.openxmlformats.org/officeDocument/2006/math">
                    <m:oMathParaPr>
                      <m:jc m:val="left"/>
                    </m:oMathParaPr>
                    <m:oMath xmlns:m="http://schemas.openxmlformats.org/officeDocument/2006/math">
                      <m:sSub>
                        <m:sSubPr>
                          <m:ctrlPr>
                            <a:rPr lang="en-US" sz="2200" b="0" i="1" kern="0" smtClean="0">
                              <a:solidFill>
                                <a:schemeClr val="bg1"/>
                              </a:solidFill>
                              <a:latin typeface="Cambria Math" panose="02040503050406030204" pitchFamily="18" charset="0"/>
                              <a:ea typeface="Cambria Math" panose="02040503050406030204" pitchFamily="18" charset="0"/>
                            </a:rPr>
                          </m:ctrlPr>
                        </m:sSubPr>
                        <m:e>
                          <m:r>
                            <a:rPr lang="en-US" sz="2200" b="0" i="1" kern="0" smtClean="0">
                              <a:solidFill>
                                <a:schemeClr val="bg1"/>
                              </a:solidFill>
                              <a:latin typeface="Cambria Math" panose="02040503050406030204" pitchFamily="18" charset="0"/>
                              <a:ea typeface="Cambria Math" panose="02040503050406030204" pitchFamily="18" charset="0"/>
                            </a:rPr>
                            <m:t>𝐹</m:t>
                          </m:r>
                        </m:e>
                        <m:sub>
                          <m:r>
                            <a:rPr lang="en-US" sz="2200" b="0" i="1" kern="0" smtClean="0">
                              <a:solidFill>
                                <a:schemeClr val="bg1"/>
                              </a:solidFill>
                              <a:latin typeface="Cambria Math" panose="02040503050406030204" pitchFamily="18" charset="0"/>
                              <a:ea typeface="Cambria Math" panose="02040503050406030204" pitchFamily="18" charset="0"/>
                            </a:rPr>
                            <m:t>𝑐𝑎𝑝</m:t>
                          </m:r>
                        </m:sub>
                      </m:sSub>
                      <m:r>
                        <a:rPr lang="en-US" sz="2200" b="0" i="1" kern="0" smtClean="0">
                          <a:solidFill>
                            <a:schemeClr val="bg1"/>
                          </a:solidFill>
                          <a:latin typeface="Cambria Math" panose="02040503050406030204" pitchFamily="18" charset="0"/>
                          <a:ea typeface="Cambria Math" panose="02040503050406030204" pitchFamily="18" charset="0"/>
                        </a:rPr>
                        <m:t>=2.5</m:t>
                      </m:r>
                      <m:sSub>
                        <m:sSubPr>
                          <m:ctrlPr>
                            <a:rPr lang="en-US" sz="2200" b="0" i="1" kern="0" smtClean="0">
                              <a:solidFill>
                                <a:schemeClr val="bg1"/>
                              </a:solidFill>
                              <a:latin typeface="Cambria Math" panose="02040503050406030204" pitchFamily="18" charset="0"/>
                              <a:ea typeface="Cambria Math" panose="02040503050406030204" pitchFamily="18" charset="0"/>
                            </a:rPr>
                          </m:ctrlPr>
                        </m:sSubPr>
                        <m:e>
                          <m:r>
                            <a:rPr lang="en-US" sz="2200" b="0" i="1" kern="0" smtClean="0">
                              <a:solidFill>
                                <a:schemeClr val="bg1"/>
                              </a:solidFill>
                              <a:latin typeface="Cambria Math" panose="02040503050406030204" pitchFamily="18" charset="0"/>
                              <a:ea typeface="Cambria Math" panose="02040503050406030204" pitchFamily="18" charset="0"/>
                            </a:rPr>
                            <m:t>𝑝</m:t>
                          </m:r>
                        </m:e>
                        <m:sub>
                          <m:r>
                            <a:rPr lang="en-US" sz="2200" b="0" i="1" kern="0" smtClean="0">
                              <a:solidFill>
                                <a:schemeClr val="bg1"/>
                              </a:solidFill>
                              <a:latin typeface="Cambria Math" panose="02040503050406030204" pitchFamily="18" charset="0"/>
                              <a:ea typeface="Cambria Math" panose="02040503050406030204" pitchFamily="18" charset="0"/>
                            </a:rPr>
                            <m:t>𝑢</m:t>
                          </m:r>
                        </m:sub>
                      </m:sSub>
                      <m:sSub>
                        <m:sSubPr>
                          <m:ctrlPr>
                            <a:rPr lang="en-US" sz="2200" b="0" i="1" kern="0" smtClean="0">
                              <a:solidFill>
                                <a:schemeClr val="bg1"/>
                              </a:solidFill>
                              <a:latin typeface="Cambria Math" panose="02040503050406030204" pitchFamily="18" charset="0"/>
                              <a:ea typeface="Cambria Math" panose="02040503050406030204" pitchFamily="18" charset="0"/>
                            </a:rPr>
                          </m:ctrlPr>
                        </m:sSubPr>
                        <m:e>
                          <m:r>
                            <a:rPr lang="en-US" sz="2200" b="0" i="1" kern="0" smtClean="0">
                              <a:solidFill>
                                <a:schemeClr val="bg1"/>
                              </a:solidFill>
                              <a:latin typeface="Cambria Math" panose="02040503050406030204" pitchFamily="18" charset="0"/>
                              <a:ea typeface="Cambria Math" panose="02040503050406030204" pitchFamily="18" charset="0"/>
                            </a:rPr>
                            <m:t>𝐴</m:t>
                          </m:r>
                        </m:e>
                        <m:sub>
                          <m:r>
                            <a:rPr lang="en-US" sz="2200" b="0" i="1" kern="0" smtClean="0">
                              <a:solidFill>
                                <a:schemeClr val="bg1"/>
                              </a:solidFill>
                              <a:latin typeface="Cambria Math" panose="02040503050406030204" pitchFamily="18" charset="0"/>
                              <a:ea typeface="Cambria Math" panose="02040503050406030204" pitchFamily="18" charset="0"/>
                            </a:rPr>
                            <m:t>𝑡</m:t>
                          </m:r>
                        </m:sub>
                      </m:sSub>
                    </m:oMath>
                  </m:oMathPara>
                </a14:m>
                <a:endParaRPr lang="en-US" sz="2200" kern="0" dirty="0">
                  <a:solidFill>
                    <a:schemeClr val="bg1"/>
                  </a:solidFill>
                </a:endParaRPr>
              </a:p>
              <a:p>
                <a:pPr marL="0" lvl="1" indent="0">
                  <a:buNone/>
                  <a:defRPr/>
                </a:pPr>
                <a14:m>
                  <m:oMathPara xmlns:m="http://schemas.openxmlformats.org/officeDocument/2006/math">
                    <m:oMathParaPr>
                      <m:jc m:val="left"/>
                    </m:oMathParaPr>
                    <m:oMath xmlns:m="http://schemas.openxmlformats.org/officeDocument/2006/math">
                      <m:sSub>
                        <m:sSubPr>
                          <m:ctrlPr>
                            <a:rPr lang="en-US" sz="2200" b="0" i="1" kern="0" smtClean="0">
                              <a:solidFill>
                                <a:schemeClr val="bg1"/>
                              </a:solidFill>
                              <a:latin typeface="Cambria Math" panose="02040503050406030204" pitchFamily="18" charset="0"/>
                            </a:rPr>
                          </m:ctrlPr>
                        </m:sSubPr>
                        <m:e>
                          <m:r>
                            <a:rPr lang="en-US" sz="2200" b="0" i="1" kern="0" smtClean="0">
                              <a:solidFill>
                                <a:schemeClr val="bg1"/>
                              </a:solidFill>
                              <a:latin typeface="Cambria Math" panose="02040503050406030204" pitchFamily="18" charset="0"/>
                            </a:rPr>
                            <m:t>𝐴</m:t>
                          </m:r>
                        </m:e>
                        <m:sub>
                          <m:r>
                            <a:rPr lang="en-US" sz="2200" b="0" i="1" kern="0" smtClean="0">
                              <a:solidFill>
                                <a:schemeClr val="bg1"/>
                              </a:solidFill>
                              <a:latin typeface="Cambria Math" panose="02040503050406030204" pitchFamily="18" charset="0"/>
                            </a:rPr>
                            <m:t>𝑡</m:t>
                          </m:r>
                          <m:r>
                            <a:rPr lang="en-US" sz="2200" b="0" i="1" kern="0" smtClean="0">
                              <a:solidFill>
                                <a:schemeClr val="bg1"/>
                              </a:solidFill>
                              <a:latin typeface="Cambria Math" panose="02040503050406030204" pitchFamily="18" charset="0"/>
                            </a:rPr>
                            <m:t>,</m:t>
                          </m:r>
                          <m:r>
                            <a:rPr lang="en-US" sz="2200" b="0" i="1" kern="0" smtClean="0">
                              <a:solidFill>
                                <a:schemeClr val="bg1"/>
                              </a:solidFill>
                              <a:latin typeface="Cambria Math" panose="02040503050406030204" pitchFamily="18" charset="0"/>
                            </a:rPr>
                            <m:t>𝑚𝑎𝑥</m:t>
                          </m:r>
                        </m:sub>
                      </m:sSub>
                      <m:r>
                        <a:rPr lang="en-US" sz="2200" b="0" i="1" kern="0" smtClean="0">
                          <a:solidFill>
                            <a:schemeClr val="bg1"/>
                          </a:solidFill>
                          <a:latin typeface="Cambria Math" panose="02040503050406030204" pitchFamily="18" charset="0"/>
                        </a:rPr>
                        <m:t>=</m:t>
                      </m:r>
                      <m:f>
                        <m:fPr>
                          <m:ctrlPr>
                            <a:rPr lang="en-US" sz="2200" b="0" i="1" kern="0" smtClean="0">
                              <a:solidFill>
                                <a:schemeClr val="bg1"/>
                              </a:solidFill>
                              <a:latin typeface="Cambria Math" panose="02040503050406030204" pitchFamily="18" charset="0"/>
                            </a:rPr>
                          </m:ctrlPr>
                        </m:fPr>
                        <m:num>
                          <m:sSub>
                            <m:sSubPr>
                              <m:ctrlPr>
                                <a:rPr lang="en-US" sz="2200" b="0" i="1" kern="0" smtClean="0">
                                  <a:solidFill>
                                    <a:schemeClr val="bg1"/>
                                  </a:solidFill>
                                  <a:latin typeface="Cambria Math" panose="02040503050406030204" pitchFamily="18" charset="0"/>
                                </a:rPr>
                              </m:ctrlPr>
                            </m:sSubPr>
                            <m:e>
                              <m:r>
                                <a:rPr lang="en-US" sz="2200" b="0" i="1" kern="0" smtClean="0">
                                  <a:solidFill>
                                    <a:schemeClr val="bg1"/>
                                  </a:solidFill>
                                  <a:latin typeface="Cambria Math" panose="02040503050406030204" pitchFamily="18" charset="0"/>
                                </a:rPr>
                                <m:t>𝐹</m:t>
                              </m:r>
                            </m:e>
                            <m:sub>
                              <m:r>
                                <a:rPr lang="en-US" sz="2200" b="0" i="1" kern="0" smtClean="0">
                                  <a:solidFill>
                                    <a:schemeClr val="bg1"/>
                                  </a:solidFill>
                                  <a:latin typeface="Cambria Math" panose="02040503050406030204" pitchFamily="18" charset="0"/>
                                </a:rPr>
                                <m:t>𝑐𝑎𝑝</m:t>
                              </m:r>
                            </m:sub>
                          </m:sSub>
                        </m:num>
                        <m:den>
                          <m:r>
                            <a:rPr lang="en-US" sz="2200" b="0" i="1" kern="0" smtClean="0">
                              <a:solidFill>
                                <a:schemeClr val="bg1"/>
                              </a:solidFill>
                              <a:latin typeface="Cambria Math" panose="02040503050406030204" pitchFamily="18" charset="0"/>
                            </a:rPr>
                            <m:t>2.5</m:t>
                          </m:r>
                          <m:sSub>
                            <m:sSubPr>
                              <m:ctrlPr>
                                <a:rPr lang="en-US" sz="2200" b="0" i="1" kern="0" smtClean="0">
                                  <a:solidFill>
                                    <a:schemeClr val="bg1"/>
                                  </a:solidFill>
                                  <a:latin typeface="Cambria Math" panose="02040503050406030204" pitchFamily="18" charset="0"/>
                                </a:rPr>
                              </m:ctrlPr>
                            </m:sSubPr>
                            <m:e>
                              <m:r>
                                <a:rPr lang="en-US" sz="2200" b="0" i="1" kern="0" smtClean="0">
                                  <a:solidFill>
                                    <a:schemeClr val="bg1"/>
                                  </a:solidFill>
                                  <a:latin typeface="Cambria Math" panose="02040503050406030204" pitchFamily="18" charset="0"/>
                                </a:rPr>
                                <m:t>𝑝</m:t>
                              </m:r>
                            </m:e>
                            <m:sub>
                              <m:r>
                                <a:rPr lang="en-US" sz="2200" b="0" i="1" kern="0" smtClean="0">
                                  <a:solidFill>
                                    <a:schemeClr val="bg1"/>
                                  </a:solidFill>
                                  <a:latin typeface="Cambria Math" panose="02040503050406030204" pitchFamily="18" charset="0"/>
                                </a:rPr>
                                <m:t>𝑢</m:t>
                              </m:r>
                            </m:sub>
                          </m:sSub>
                        </m:den>
                      </m:f>
                      <m:r>
                        <a:rPr lang="en-US" sz="2200" b="0" i="1" kern="0" smtClean="0">
                          <a:solidFill>
                            <a:schemeClr val="bg1"/>
                          </a:solidFill>
                          <a:latin typeface="Cambria Math" panose="02040503050406030204" pitchFamily="18" charset="0"/>
                        </a:rPr>
                        <m:t>=</m:t>
                      </m:r>
                      <m:f>
                        <m:fPr>
                          <m:ctrlPr>
                            <a:rPr lang="en-US" sz="2200" i="1" kern="0">
                              <a:solidFill>
                                <a:schemeClr val="bg1"/>
                              </a:solidFill>
                              <a:latin typeface="Cambria Math" panose="02040503050406030204" pitchFamily="18" charset="0"/>
                            </a:rPr>
                          </m:ctrlPr>
                        </m:fPr>
                        <m:num>
                          <m:r>
                            <a:rPr lang="en-US" sz="2200" b="0" i="1" kern="0" smtClean="0">
                              <a:solidFill>
                                <a:schemeClr val="bg1"/>
                              </a:solidFill>
                              <a:latin typeface="Cambria Math" panose="02040503050406030204" pitchFamily="18" charset="0"/>
                            </a:rPr>
                            <m:t>330</m:t>
                          </m:r>
                        </m:num>
                        <m:den>
                          <m:r>
                            <a:rPr lang="en-US" sz="2200" i="1" kern="0">
                              <a:solidFill>
                                <a:schemeClr val="bg1"/>
                              </a:solidFill>
                              <a:latin typeface="Cambria Math" panose="02040503050406030204" pitchFamily="18" charset="0"/>
                            </a:rPr>
                            <m:t>2.5</m:t>
                          </m:r>
                          <m:r>
                            <a:rPr lang="en-US" sz="2200" b="0" i="1" kern="0" smtClean="0">
                              <a:solidFill>
                                <a:schemeClr val="bg1"/>
                              </a:solidFill>
                              <a:latin typeface="Cambria Math" panose="02040503050406030204" pitchFamily="18" charset="0"/>
                            </a:rPr>
                            <m:t>(45)</m:t>
                          </m:r>
                        </m:den>
                      </m:f>
                      <m:r>
                        <a:rPr lang="en-US" sz="2200" b="0" i="1" kern="0" smtClean="0">
                          <a:solidFill>
                            <a:schemeClr val="bg1"/>
                          </a:solidFill>
                          <a:latin typeface="Cambria Math" panose="02040503050406030204" pitchFamily="18" charset="0"/>
                        </a:rPr>
                        <m:t>=2.93 </m:t>
                      </m:r>
                      <m:sSup>
                        <m:sSupPr>
                          <m:ctrlPr>
                            <a:rPr lang="en-US" sz="2200" b="0" i="1" kern="0" smtClean="0">
                              <a:solidFill>
                                <a:schemeClr val="bg1"/>
                              </a:solidFill>
                              <a:latin typeface="Cambria Math" panose="02040503050406030204" pitchFamily="18" charset="0"/>
                            </a:rPr>
                          </m:ctrlPr>
                        </m:sSupPr>
                        <m:e>
                          <m:r>
                            <a:rPr lang="en-US" sz="2200" b="0" i="1" kern="0" smtClean="0">
                              <a:solidFill>
                                <a:schemeClr val="bg1"/>
                              </a:solidFill>
                              <a:latin typeface="Cambria Math" panose="02040503050406030204" pitchFamily="18" charset="0"/>
                            </a:rPr>
                            <m:t>𝑓𝑡</m:t>
                          </m:r>
                        </m:e>
                        <m:sup>
                          <m:r>
                            <a:rPr lang="en-US" sz="2200" b="0" i="1" kern="0" smtClean="0">
                              <a:solidFill>
                                <a:schemeClr val="bg1"/>
                              </a:solidFill>
                              <a:latin typeface="Cambria Math" panose="02040503050406030204" pitchFamily="18" charset="0"/>
                            </a:rPr>
                            <m:t>2</m:t>
                          </m:r>
                        </m:sup>
                      </m:sSup>
                    </m:oMath>
                  </m:oMathPara>
                </a14:m>
                <a:endParaRPr lang="en-US" sz="2200" kern="0" dirty="0">
                  <a:solidFill>
                    <a:schemeClr val="bg1"/>
                  </a:solidFill>
                </a:endParaRPr>
              </a:p>
              <a:p>
                <a:pPr marL="111125" indent="0">
                  <a:buNone/>
                  <a:defRPr/>
                </a:pPr>
                <a:endParaRPr lang="en-US" sz="2400" kern="0" dirty="0">
                  <a:solidFill>
                    <a:schemeClr val="bg1"/>
                  </a:solidFill>
                </a:endParaRPr>
              </a:p>
            </p:txBody>
          </p:sp>
        </mc:Choice>
        <mc:Fallback>
          <p:sp>
            <p:nvSpPr>
              <p:cNvPr id="12" name="Content Placeholder 2"/>
              <p:cNvSpPr txBox="1">
                <a:spLocks noRot="1" noChangeAspect="1" noMove="1" noResize="1" noEditPoints="1" noAdjustHandles="1" noChangeArrowheads="1" noChangeShapeType="1" noTextEdit="1"/>
              </p:cNvSpPr>
              <p:nvPr>
                <p:custDataLst>
                  <p:tags r:id="rId6"/>
                </p:custDataLst>
              </p:nvPr>
            </p:nvSpPr>
            <p:spPr bwMode="auto">
              <a:xfrm>
                <a:off x="1917699" y="4686300"/>
                <a:ext cx="5076825" cy="1857375"/>
              </a:xfrm>
              <a:prstGeom prst="rect">
                <a:avLst/>
              </a:prstGeom>
              <a:blipFill>
                <a:blip r:embed="rId8"/>
                <a:stretch>
                  <a:fillRect/>
                </a:stretch>
              </a:blipFill>
              <a:ln w="9525">
                <a:noFill/>
                <a:miter lim="800000"/>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75236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Tributary Area Method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45441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Comparison of Anchor Spacings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Prescriptive: 16” x 16”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Tributary Area Method: 16” x 24”</a:t>
            </a:r>
          </a:p>
          <a:p>
            <a:pPr marL="688975" lvl="1" indent="-231775" eaLnBrk="0" fontAlgn="base" hangingPunct="0">
              <a:lnSpc>
                <a:spcPct val="110000"/>
              </a:lnSpc>
              <a:spcBef>
                <a:spcPct val="0"/>
              </a:spcBef>
              <a:spcAft>
                <a:spcPct val="35000"/>
              </a:spcAft>
              <a:buFontTx/>
              <a:buChar char="•"/>
              <a:defRPr/>
            </a:pPr>
            <a:r>
              <a:rPr lang="en-US" sz="2600" kern="0"/>
              <a:t>1/3 reduction in anchors / thermal bridging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Full Engineered Method: 16” x 32”</a:t>
            </a:r>
          </a:p>
          <a:p>
            <a:pPr marL="688975" lvl="1" indent="-231775" eaLnBrk="0" fontAlgn="base" hangingPunct="0">
              <a:lnSpc>
                <a:spcPct val="110000"/>
              </a:lnSpc>
              <a:spcBef>
                <a:spcPct val="0"/>
              </a:spcBef>
              <a:spcAft>
                <a:spcPct val="35000"/>
              </a:spcAft>
              <a:buFontTx/>
              <a:buChar char="•"/>
              <a:defRPr/>
            </a:pPr>
            <a:r>
              <a:rPr lang="en-US" sz="2600" kern="0"/>
              <a:t>1/2 reduction in anchors / thermal bridging</a:t>
            </a:r>
          </a:p>
          <a:p>
            <a:pPr marL="688975" lvl="1" indent="-231775" eaLnBrk="0" fontAlgn="base" hangingPunct="0">
              <a:lnSpc>
                <a:spcPct val="110000"/>
              </a:lnSpc>
              <a:spcBef>
                <a:spcPct val="0"/>
              </a:spcBef>
              <a:spcAft>
                <a:spcPct val="35000"/>
              </a:spcAft>
              <a:buFontTx/>
              <a:buChar char="•"/>
              <a:defRPr/>
            </a:pPr>
            <a:endParaRPr lang="en-US" sz="2600" kern="0"/>
          </a:p>
        </p:txBody>
      </p:sp>
      <p:sp>
        <p:nvSpPr>
          <p:cNvPr id="13312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Tributary Area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140</a:t>
            </a:fld>
            <a:endParaRPr lang="en-US">
              <a:solidFill>
                <a:schemeClr val="bg1"/>
              </a:solidFill>
            </a:endParaRPr>
          </a:p>
        </p:txBody>
      </p:sp>
    </p:spTree>
    <p:custDataLst>
      <p:tags r:id="rId1"/>
    </p:custDataLst>
    <p:extLst>
      <p:ext uri="{BB962C8B-B14F-4D97-AF65-F5344CB8AC3E}">
        <p14:creationId xmlns:p14="http://schemas.microsoft.com/office/powerpoint/2010/main" val="124841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Content Placeholder 2"/>
          <p:cNvSpPr>
            <a:spLocks noGrp="1"/>
          </p:cNvSpPr>
          <p:nvPr>
            <p:ph idx="1"/>
            <p:custDataLst>
              <p:tags r:id="rId2"/>
            </p:custDataLst>
          </p:nvPr>
        </p:nvSpPr>
        <p:spPr>
          <a:xfrm>
            <a:off x="1293812" y="1676400"/>
            <a:ext cx="9601200" cy="4343400"/>
          </a:xfrm>
          <a:prstGeom prst="rect">
            <a:avLst/>
          </a:prstGeom>
        </p:spPr>
        <p:txBody>
          <a:bodyPr vert="horz" wrap="square" lIns="91440" tIns="45720" rIns="91440" bIns="45720" numCol="1" rtlCol="0" anchor="t" anchorCtr="0" compatLnSpc="1">
            <a:prstTxWarp prst="textNoShape">
              <a:avLst/>
            </a:prstTxWarp>
            <a:normAutofit fontScale="92500" lnSpcReduction="200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Special Inspection / Quality Assurance</a:t>
            </a:r>
          </a:p>
          <a:p>
            <a:pPr marL="0" indent="0" eaLnBrk="0" fontAlgn="base" hangingPunct="0">
              <a:lnSpc>
                <a:spcPct val="110000"/>
              </a:lnSpc>
              <a:spcBef>
                <a:spcPct val="0"/>
              </a:spcBef>
              <a:spcAft>
                <a:spcPct val="35000"/>
              </a:spcAft>
              <a:buClr>
                <a:srgbClr val="6B6B6B"/>
              </a:buClr>
              <a:buSzPct val="75000"/>
              <a:buNone/>
              <a:defRPr/>
            </a:pPr>
            <a:endParaRPr lang="en-US" sz="2800" kern="0" dirty="0"/>
          </a:p>
          <a:p>
            <a:pPr marL="0" indent="0" eaLnBrk="0" fontAlgn="base" hangingPunct="0">
              <a:lnSpc>
                <a:spcPct val="110000"/>
              </a:lnSpc>
              <a:spcBef>
                <a:spcPct val="0"/>
              </a:spcBef>
              <a:spcAft>
                <a:spcPct val="35000"/>
              </a:spcAft>
              <a:buClr>
                <a:srgbClr val="6B6B6B"/>
              </a:buClr>
              <a:buSzPct val="75000"/>
              <a:buNone/>
              <a:defRPr/>
            </a:pPr>
            <a:endParaRPr lang="en-US" sz="2800" kern="0" dirty="0"/>
          </a:p>
          <a:p>
            <a:pPr marL="0" indent="0" eaLnBrk="0" fontAlgn="base" hangingPunct="0">
              <a:lnSpc>
                <a:spcPct val="110000"/>
              </a:lnSpc>
              <a:spcBef>
                <a:spcPct val="0"/>
              </a:spcBef>
              <a:spcAft>
                <a:spcPct val="35000"/>
              </a:spcAft>
              <a:buClr>
                <a:srgbClr val="6B6B6B"/>
              </a:buClr>
              <a:buSzPct val="75000"/>
              <a:buNone/>
              <a:defRPr/>
            </a:pPr>
            <a:endParaRPr lang="en-US" sz="2800" kern="0" dirty="0"/>
          </a:p>
          <a:p>
            <a:pPr marL="0" indent="0" eaLnBrk="0" fontAlgn="base" hangingPunct="0">
              <a:lnSpc>
                <a:spcPct val="110000"/>
              </a:lnSpc>
              <a:spcBef>
                <a:spcPct val="0"/>
              </a:spcBef>
              <a:spcAft>
                <a:spcPct val="35000"/>
              </a:spcAft>
              <a:buClr>
                <a:srgbClr val="6B6B6B"/>
              </a:buClr>
              <a:buSzPct val="75000"/>
              <a:buNone/>
              <a:defRPr/>
            </a:pPr>
            <a:endParaRPr lang="en-US" sz="2800" kern="0" dirty="0"/>
          </a:p>
          <a:p>
            <a:pPr marL="0" indent="0" eaLnBrk="0" fontAlgn="base" hangingPunct="0">
              <a:lnSpc>
                <a:spcPct val="110000"/>
              </a:lnSpc>
              <a:spcBef>
                <a:spcPct val="0"/>
              </a:spcBef>
              <a:spcAft>
                <a:spcPct val="35000"/>
              </a:spcAft>
              <a:buClr>
                <a:srgbClr val="6B6B6B"/>
              </a:buClr>
              <a:buSzPct val="75000"/>
              <a:buNone/>
              <a:defRPr/>
            </a:pPr>
            <a:endParaRPr lang="en-US" sz="2800" kern="0" dirty="0"/>
          </a:p>
          <a:p>
            <a:pPr marL="688975" lvl="1" indent="-231775" eaLnBrk="0" fontAlgn="base" hangingPunct="0">
              <a:lnSpc>
                <a:spcPct val="110000"/>
              </a:lnSpc>
              <a:spcBef>
                <a:spcPct val="0"/>
              </a:spcBef>
              <a:spcAft>
                <a:spcPct val="35000"/>
              </a:spcAft>
              <a:buFontTx/>
              <a:buChar char="•"/>
              <a:defRPr/>
            </a:pPr>
            <a:r>
              <a:rPr lang="en-US" sz="2600" kern="0" dirty="0"/>
              <a:t>Chapter 12 (veneer) is in Part 4</a:t>
            </a:r>
          </a:p>
          <a:p>
            <a:pPr marL="688975" lvl="1" indent="-231775" eaLnBrk="0" fontAlgn="base" hangingPunct="0">
              <a:lnSpc>
                <a:spcPct val="110000"/>
              </a:lnSpc>
              <a:spcBef>
                <a:spcPct val="0"/>
              </a:spcBef>
              <a:spcAft>
                <a:spcPct val="35000"/>
              </a:spcAft>
              <a:buFontTx/>
              <a:buChar char="•"/>
              <a:defRPr/>
            </a:pPr>
            <a:r>
              <a:rPr lang="en-US" sz="2600" kern="0" dirty="0">
                <a:solidFill>
                  <a:srgbClr val="C00000"/>
                </a:solidFill>
              </a:rPr>
              <a:t>Recommend treating engineered veneers as if they were in Part 3.</a:t>
            </a:r>
          </a:p>
          <a:p>
            <a:pPr marL="1028700" lvl="2" indent="-225425" eaLnBrk="0" fontAlgn="base" hangingPunct="0">
              <a:lnSpc>
                <a:spcPct val="110000"/>
              </a:lnSpc>
              <a:spcBef>
                <a:spcPct val="0"/>
              </a:spcBef>
              <a:spcAft>
                <a:spcPct val="35000"/>
              </a:spcAft>
              <a:buSzPct val="75000"/>
              <a:buFont typeface="Wingdings" pitchFamily="2" charset="2"/>
              <a:buChar char="Ø"/>
              <a:defRPr/>
            </a:pPr>
            <a:endParaRPr lang="en-US" sz="2000" kern="0" dirty="0"/>
          </a:p>
        </p:txBody>
      </p:sp>
      <p:sp>
        <p:nvSpPr>
          <p:cNvPr id="1341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pic>
        <p:nvPicPr>
          <p:cNvPr id="134148" name="Picture 3"/>
          <p:cNvPicPr>
            <a:picLocks noChangeAspect="1"/>
          </p:cNvPicPr>
          <p:nvPr>
            <p:custDataLst>
              <p:tags r:id="rId4"/>
            </p:custDataLst>
          </p:nvPr>
        </p:nvPicPr>
        <p:blipFill>
          <a:blip r:embed="rId6"/>
          <a:stretch>
            <a:fillRect/>
          </a:stretch>
        </p:blipFill>
        <p:spPr>
          <a:xfrm>
            <a:off x="2360612" y="2057401"/>
            <a:ext cx="3581400" cy="2608263"/>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141</a:t>
            </a:fld>
            <a:endParaRPr lang="en-US">
              <a:solidFill>
                <a:schemeClr val="bg1"/>
              </a:solidFill>
            </a:endParaRPr>
          </a:p>
        </p:txBody>
      </p:sp>
    </p:spTree>
    <p:custDataLst>
      <p:tags r:id="rId1"/>
    </p:custDataLst>
    <p:extLst>
      <p:ext uri="{BB962C8B-B14F-4D97-AF65-F5344CB8AC3E}">
        <p14:creationId xmlns:p14="http://schemas.microsoft.com/office/powerpoint/2010/main" val="333016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1"/>
            <a:r>
              <a:rPr dirty="0">
                <a:solidFill>
                  <a:schemeClr val="bg1"/>
                </a:solidFill>
              </a:rPr>
              <a:t>Resources</a:t>
            </a:r>
          </a:p>
          <a:p>
            <a:pPr lvl="2"/>
            <a:r>
              <a:rPr dirty="0">
                <a:solidFill>
                  <a:schemeClr val="bg1"/>
                </a:solidFill>
              </a:rPr>
              <a:t>Anchors</a:t>
            </a:r>
          </a:p>
          <a:p>
            <a:pPr lvl="3"/>
            <a:r>
              <a:rPr dirty="0">
                <a:solidFill>
                  <a:schemeClr val="bg1"/>
                </a:solidFill>
              </a:rPr>
              <a:t>BIA Technical Note 44B</a:t>
            </a:r>
          </a:p>
          <a:p>
            <a:pPr lvl="3"/>
            <a:r>
              <a:rPr dirty="0">
                <a:solidFill>
                  <a:schemeClr val="bg1"/>
                </a:solidFill>
              </a:rPr>
              <a:t>NCMA TEK 12-01B</a:t>
            </a:r>
          </a:p>
          <a:p>
            <a:pPr lvl="3"/>
            <a:r>
              <a:rPr dirty="0">
                <a:solidFill>
                  <a:schemeClr val="bg1"/>
                </a:solidFill>
              </a:rPr>
              <a:t>“Proposed Changes to the TMS 402 Anchored Veneer Provisions”, Hochwalt, Bennett, et al, Proceedings of the 13th North American Masonry Conference, 2019</a:t>
            </a:r>
          </a:p>
          <a:p>
            <a:pPr lvl="2"/>
            <a:endParaRPr dirty="0">
              <a:solidFill>
                <a:schemeClr val="bg1"/>
              </a:solidFill>
            </a:endParaRPr>
          </a:p>
        </p:txBody>
      </p:sp>
      <p:sp>
        <p:nvSpPr>
          <p:cNvPr id="1351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142</a:t>
            </a:fld>
            <a:endParaRPr lang="en-US">
              <a:solidFill>
                <a:schemeClr val="bg1"/>
              </a:solidFill>
            </a:endParaRPr>
          </a:p>
        </p:txBody>
      </p:sp>
    </p:spTree>
    <p:custDataLst>
      <p:tags r:id="rId1"/>
    </p:custDataLst>
    <p:extLst>
      <p:ext uri="{BB962C8B-B14F-4D97-AF65-F5344CB8AC3E}">
        <p14:creationId xmlns:p14="http://schemas.microsoft.com/office/powerpoint/2010/main" val="55776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2"/>
            <a:r>
              <a:rPr>
                <a:solidFill>
                  <a:schemeClr val="bg1"/>
                </a:solidFill>
              </a:rPr>
              <a:t>Concrete Masonry Backing</a:t>
            </a:r>
          </a:p>
          <a:p>
            <a:pPr lvl="3"/>
            <a:r>
              <a:rPr>
                <a:solidFill>
                  <a:schemeClr val="bg1"/>
                </a:solidFill>
              </a:rPr>
              <a:t>BIA Technical Note 28</a:t>
            </a:r>
          </a:p>
          <a:p>
            <a:pPr lvl="2"/>
            <a:r>
              <a:rPr>
                <a:solidFill>
                  <a:schemeClr val="bg1"/>
                </a:solidFill>
              </a:rPr>
              <a:t>Concrete Masonry Veneers</a:t>
            </a:r>
          </a:p>
          <a:p>
            <a:pPr lvl="3"/>
            <a:r>
              <a:rPr>
                <a:solidFill>
                  <a:schemeClr val="bg1"/>
                </a:solidFill>
              </a:rPr>
              <a:t>NCMA TEK 03-06C</a:t>
            </a:r>
          </a:p>
          <a:p>
            <a:pPr lvl="3"/>
            <a:r>
              <a:rPr>
                <a:solidFill>
                  <a:schemeClr val="bg1"/>
                </a:solidFill>
              </a:rPr>
              <a:t>NCMA TEK 05-02A</a:t>
            </a:r>
          </a:p>
          <a:p>
            <a:pPr lvl="2"/>
            <a:r>
              <a:rPr>
                <a:solidFill>
                  <a:schemeClr val="bg1"/>
                </a:solidFill>
              </a:rPr>
              <a:t>Jointing of Veneers</a:t>
            </a:r>
          </a:p>
          <a:p>
            <a:pPr lvl="3"/>
            <a:r>
              <a:rPr>
                <a:solidFill>
                  <a:schemeClr val="bg1"/>
                </a:solidFill>
              </a:rPr>
              <a:t>BIA Technical Note 18A</a:t>
            </a:r>
          </a:p>
          <a:p>
            <a:pPr lvl="3"/>
            <a:r>
              <a:rPr>
                <a:solidFill>
                  <a:schemeClr val="bg1"/>
                </a:solidFill>
              </a:rPr>
              <a:t>NCMA TEK 10-04</a:t>
            </a:r>
          </a:p>
        </p:txBody>
      </p:sp>
      <p:sp>
        <p:nvSpPr>
          <p:cNvPr id="13619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143</a:t>
            </a:fld>
            <a:endParaRPr lang="en-US">
              <a:solidFill>
                <a:schemeClr val="bg1"/>
              </a:solidFill>
            </a:endParaRPr>
          </a:p>
        </p:txBody>
      </p:sp>
    </p:spTree>
    <p:custDataLst>
      <p:tags r:id="rId1"/>
    </p:custDataLst>
    <p:extLst>
      <p:ext uri="{BB962C8B-B14F-4D97-AF65-F5344CB8AC3E}">
        <p14:creationId xmlns:p14="http://schemas.microsoft.com/office/powerpoint/2010/main" val="21465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2"/>
            <a:r>
              <a:rPr dirty="0">
                <a:solidFill>
                  <a:schemeClr val="bg1"/>
                </a:solidFill>
              </a:rPr>
              <a:t>Lintels</a:t>
            </a:r>
          </a:p>
          <a:p>
            <a:pPr lvl="3"/>
            <a:r>
              <a:rPr dirty="0">
                <a:solidFill>
                  <a:schemeClr val="bg1"/>
                </a:solidFill>
              </a:rPr>
              <a:t>BIA Technical Note 31B</a:t>
            </a:r>
          </a:p>
          <a:p>
            <a:pPr lvl="3"/>
            <a:r>
              <a:rPr dirty="0">
                <a:solidFill>
                  <a:schemeClr val="bg1"/>
                </a:solidFill>
              </a:rPr>
              <a:t>Tide, R.H.R and N.V. </a:t>
            </a:r>
            <a:r>
              <a:rPr dirty="0" err="1">
                <a:solidFill>
                  <a:schemeClr val="bg1"/>
                </a:solidFill>
              </a:rPr>
              <a:t>Krogstad</a:t>
            </a:r>
            <a:r>
              <a:rPr dirty="0">
                <a:solidFill>
                  <a:schemeClr val="bg1"/>
                </a:solidFill>
              </a:rPr>
              <a:t>, 1993, “Economical Design of Shelf Angles,” Proceedings of the Symposium on Masonry: Design and Construction, Problems and Repair, STP 1180, American Society for Testing and Materials, Philadelphia, PA.</a:t>
            </a:r>
          </a:p>
          <a:p>
            <a:pPr lvl="2"/>
            <a:r>
              <a:rPr dirty="0">
                <a:solidFill>
                  <a:schemeClr val="bg1"/>
                </a:solidFill>
              </a:rPr>
              <a:t>Steel Stud Backing</a:t>
            </a:r>
          </a:p>
          <a:p>
            <a:pPr lvl="3"/>
            <a:r>
              <a:rPr dirty="0">
                <a:solidFill>
                  <a:schemeClr val="bg1"/>
                </a:solidFill>
              </a:rPr>
              <a:t>AISI Brick Veneer Cold-Formed Steel Framing Design Guide</a:t>
            </a:r>
          </a:p>
          <a:p>
            <a:pPr lvl="3"/>
            <a:r>
              <a:rPr dirty="0">
                <a:solidFill>
                  <a:schemeClr val="bg1"/>
                </a:solidFill>
              </a:rPr>
              <a:t>BIA Technical Note 28B</a:t>
            </a:r>
          </a:p>
          <a:p>
            <a:pPr lvl="3"/>
            <a:r>
              <a:rPr dirty="0">
                <a:solidFill>
                  <a:schemeClr val="bg1"/>
                </a:solidFill>
              </a:rPr>
              <a:t>WSCPA “Design Guide for Anchored Brick Veneer over Steel Studs” Available now at </a:t>
            </a:r>
            <a:r>
              <a:rPr lang="en-US" dirty="0">
                <a:solidFill>
                  <a:schemeClr val="bg1"/>
                </a:solidFill>
              </a:rPr>
              <a:t>www.brick-wscpa.org</a:t>
            </a:r>
            <a:endParaRPr dirty="0">
              <a:solidFill>
                <a:schemeClr val="bg1"/>
              </a:solidFill>
            </a:endParaRPr>
          </a:p>
        </p:txBody>
      </p:sp>
      <p:sp>
        <p:nvSpPr>
          <p:cNvPr id="13721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144</a:t>
            </a:fld>
            <a:endParaRPr lang="en-US">
              <a:solidFill>
                <a:schemeClr val="bg1"/>
              </a:solidFill>
            </a:endParaRPr>
          </a:p>
        </p:txBody>
      </p:sp>
    </p:spTree>
    <p:custDataLst>
      <p:tags r:id="rId1"/>
    </p:custDataLst>
    <p:extLst>
      <p:ext uri="{BB962C8B-B14F-4D97-AF65-F5344CB8AC3E}">
        <p14:creationId xmlns:p14="http://schemas.microsoft.com/office/powerpoint/2010/main" val="278811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85000" lnSpcReduction="10000"/>
          </a:bodyPr>
          <a:lstStyle/>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Steel Stud Backing (continued)</a:t>
            </a:r>
          </a:p>
          <a:p>
            <a:pPr marL="1371600" lvl="3" eaLnBrk="0" fontAlgn="base" hangingPunct="0">
              <a:lnSpc>
                <a:spcPct val="110000"/>
              </a:lnSpc>
              <a:spcBef>
                <a:spcPct val="0"/>
              </a:spcBef>
              <a:spcAft>
                <a:spcPct val="35000"/>
              </a:spcAft>
              <a:buFontTx/>
              <a:buChar char="–"/>
              <a:defRPr/>
            </a:pPr>
            <a:r>
              <a:rPr lang="en-US" sz="2000" kern="0"/>
              <a:t>“Addressing Maximum Design Deflection for Cold-Formed Steel Framing When Used as a Backing for Brick Veneer ”, Clark, Fried, Byra, Masonry 2018, ASTM STP1612, 2018.</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Structural Brick Veneer</a:t>
            </a:r>
          </a:p>
          <a:p>
            <a:pPr marL="1371600" lvl="3" eaLnBrk="0" fontAlgn="base" hangingPunct="0">
              <a:lnSpc>
                <a:spcPct val="110000"/>
              </a:lnSpc>
              <a:spcBef>
                <a:spcPct val="0"/>
              </a:spcBef>
              <a:spcAft>
                <a:spcPct val="35000"/>
              </a:spcAft>
              <a:buFontTx/>
              <a:buChar char="–"/>
              <a:defRPr/>
            </a:pPr>
            <a:r>
              <a:rPr lang="en-US" sz="2000" kern="0"/>
              <a:t>BIA Technical Note 41</a:t>
            </a:r>
          </a:p>
          <a:p>
            <a:pPr marL="1371600" lvl="3" eaLnBrk="0" fontAlgn="base" hangingPunct="0">
              <a:lnSpc>
                <a:spcPct val="110000"/>
              </a:lnSpc>
              <a:spcBef>
                <a:spcPct val="0"/>
              </a:spcBef>
              <a:spcAft>
                <a:spcPct val="35000"/>
              </a:spcAft>
              <a:buFontTx/>
              <a:buChar char="–"/>
              <a:defRPr/>
            </a:pPr>
            <a:r>
              <a:rPr lang="en-US" sz="2000" kern="0"/>
              <a:t>WSCPA “Design Guide for Structural Brick Veneer”</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a:t>Wood Stud Backing</a:t>
            </a:r>
          </a:p>
          <a:p>
            <a:pPr marL="1371600" lvl="3" eaLnBrk="0" fontAlgn="base" hangingPunct="0">
              <a:lnSpc>
                <a:spcPct val="110000"/>
              </a:lnSpc>
              <a:spcBef>
                <a:spcPct val="0"/>
              </a:spcBef>
              <a:spcAft>
                <a:spcPct val="35000"/>
              </a:spcAft>
              <a:buFontTx/>
              <a:buChar char="–"/>
              <a:defRPr/>
            </a:pPr>
            <a:r>
              <a:rPr lang="en-US" sz="2000" kern="0"/>
              <a:t>BIA Technical Note 28</a:t>
            </a:r>
          </a:p>
          <a:p>
            <a:pPr marL="1371600" lvl="3" eaLnBrk="0" fontAlgn="base" hangingPunct="0">
              <a:lnSpc>
                <a:spcPct val="110000"/>
              </a:lnSpc>
              <a:spcBef>
                <a:spcPct val="0"/>
              </a:spcBef>
              <a:spcAft>
                <a:spcPct val="35000"/>
              </a:spcAft>
              <a:buFontTx/>
              <a:buChar char="–"/>
              <a:defRPr/>
            </a:pPr>
            <a:r>
              <a:rPr lang="en-US" sz="2000" kern="0"/>
              <a:t>BIA, Brick Brief, “Designing Anchored Brick Veneer Above 30 Feet with a Backing of Wood Framing”, 2015.</a:t>
            </a:r>
          </a:p>
          <a:p>
            <a:pPr marL="1371600" lvl="3" eaLnBrk="0" fontAlgn="base" hangingPunct="0">
              <a:lnSpc>
                <a:spcPct val="110000"/>
              </a:lnSpc>
              <a:spcBef>
                <a:spcPct val="0"/>
              </a:spcBef>
              <a:spcAft>
                <a:spcPct val="35000"/>
              </a:spcAft>
              <a:buFontTx/>
              <a:buChar char="–"/>
              <a:defRPr/>
            </a:pPr>
            <a:r>
              <a:rPr lang="en-US" sz="2000" kern="0"/>
              <a:t>Wood Products Council, “Options for Brick Veneer on Mid-Rise Wood-Frame Buildings”, 2015.</a:t>
            </a:r>
          </a:p>
          <a:p>
            <a:pPr marL="1028700" lvl="2" indent="-225425" eaLnBrk="0" fontAlgn="base" hangingPunct="0">
              <a:lnSpc>
                <a:spcPct val="110000"/>
              </a:lnSpc>
              <a:spcBef>
                <a:spcPct val="0"/>
              </a:spcBef>
              <a:spcAft>
                <a:spcPct val="35000"/>
              </a:spcAft>
              <a:buSzPct val="75000"/>
              <a:buFont typeface="Wingdings" pitchFamily="2" charset="2"/>
              <a:buChar char="Ø"/>
              <a:defRPr/>
            </a:pPr>
            <a:endParaRPr lang="en-US" sz="2000" kern="0"/>
          </a:p>
          <a:p>
            <a:pPr marL="1028700" lvl="2" indent="-225425" eaLnBrk="0" fontAlgn="base" hangingPunct="0">
              <a:lnSpc>
                <a:spcPct val="110000"/>
              </a:lnSpc>
              <a:spcBef>
                <a:spcPct val="0"/>
              </a:spcBef>
              <a:spcAft>
                <a:spcPct val="35000"/>
              </a:spcAft>
              <a:buSzPct val="75000"/>
              <a:buFont typeface="Wingdings" pitchFamily="2" charset="2"/>
              <a:buChar char="Ø"/>
              <a:defRPr/>
            </a:pPr>
            <a:endParaRPr lang="en-US" sz="2000" kern="0"/>
          </a:p>
        </p:txBody>
      </p:sp>
      <p:sp>
        <p:nvSpPr>
          <p:cNvPr id="1382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Tributary Area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145</a:t>
            </a:fld>
            <a:endParaRPr lang="en-US">
              <a:solidFill>
                <a:schemeClr val="bg1"/>
              </a:solidFill>
            </a:endParaRPr>
          </a:p>
        </p:txBody>
      </p:sp>
    </p:spTree>
    <p:custDataLst>
      <p:tags r:id="rId1"/>
    </p:custDataLst>
    <p:extLst>
      <p:ext uri="{BB962C8B-B14F-4D97-AF65-F5344CB8AC3E}">
        <p14:creationId xmlns:p14="http://schemas.microsoft.com/office/powerpoint/2010/main" val="400984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Adhered Veneer</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08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DFC6368-F401-43C2-B433-D48D36E29F9C}"/>
              </a:ext>
            </a:extLst>
          </p:cNvPr>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Adhered Veneer Assembly</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pPr/>
              <a:t>4/12/2022</a:t>
            </a:fld>
            <a:endParaRPr lang="en-US" dirty="0"/>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Adhered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147</a:t>
            </a:fld>
            <a:endParaRPr lang="en-US"/>
          </a:p>
        </p:txBody>
      </p:sp>
      <p:pic>
        <p:nvPicPr>
          <p:cNvPr id="3" name="Picture 2"/>
          <p:cNvPicPr>
            <a:picLocks noChangeAspect="1"/>
          </p:cNvPicPr>
          <p:nvPr/>
        </p:nvPicPr>
        <p:blipFill>
          <a:blip r:embed="rId3"/>
          <a:stretch>
            <a:fillRect/>
          </a:stretch>
        </p:blipFill>
        <p:spPr>
          <a:xfrm>
            <a:off x="4228684" y="1704087"/>
            <a:ext cx="4648201" cy="4491226"/>
          </a:xfrm>
          <a:prstGeom prst="rect">
            <a:avLst/>
          </a:prstGeom>
        </p:spPr>
      </p:pic>
      <p:pic>
        <p:nvPicPr>
          <p:cNvPr id="5" name="Picture 4"/>
          <p:cNvPicPr>
            <a:picLocks noChangeAspect="1"/>
          </p:cNvPicPr>
          <p:nvPr/>
        </p:nvPicPr>
        <p:blipFill>
          <a:blip r:embed="rId4"/>
          <a:stretch>
            <a:fillRect/>
          </a:stretch>
        </p:blipFill>
        <p:spPr>
          <a:xfrm>
            <a:off x="9142412" y="1668274"/>
            <a:ext cx="2029241" cy="4503926"/>
          </a:xfrm>
          <a:prstGeom prst="rect">
            <a:avLst/>
          </a:prstGeom>
        </p:spPr>
      </p:pic>
      <p:sp>
        <p:nvSpPr>
          <p:cNvPr id="10" name="TextBox 4"/>
          <p:cNvSpPr/>
          <p:nvPr>
            <p:custDataLst>
              <p:tags r:id="rId1"/>
            </p:custDataLst>
          </p:nvPr>
        </p:nvSpPr>
        <p:spPr>
          <a:xfrm rot="16200000">
            <a:off x="10066870" y="4916191"/>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t>Image from imiweb.org</a:t>
            </a:r>
          </a:p>
        </p:txBody>
      </p:sp>
    </p:spTree>
    <p:extLst>
      <p:ext uri="{BB962C8B-B14F-4D97-AF65-F5344CB8AC3E}">
        <p14:creationId xmlns:p14="http://schemas.microsoft.com/office/powerpoint/2010/main" val="42588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8885" y="1828800"/>
            <a:ext cx="7331056" cy="4343400"/>
          </a:xfrm>
        </p:spPr>
      </p:pic>
      <p:sp>
        <p:nvSpPr>
          <p:cNvPr id="4" name="Title 3"/>
          <p:cNvSpPr>
            <a:spLocks noGrp="1"/>
          </p:cNvSpPr>
          <p:nvPr>
            <p:ph type="title"/>
          </p:nvPr>
        </p:nvSpPr>
        <p:spPr/>
        <p:txBody>
          <a:bodyPr/>
          <a:lstStyle/>
          <a:p>
            <a:r>
              <a:rPr lang="en-US" dirty="0"/>
              <a:t>Adhered Veneer Assembly</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pPr/>
              <a:t>4/12/2022</a:t>
            </a:fld>
            <a:endParaRPr lang="en-US" dirty="0"/>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Adhered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148</a:t>
            </a:fld>
            <a:endParaRPr lang="en-US"/>
          </a:p>
        </p:txBody>
      </p:sp>
      <p:sp>
        <p:nvSpPr>
          <p:cNvPr id="10" name="TextBox 4"/>
          <p:cNvSpPr/>
          <p:nvPr>
            <p:custDataLst>
              <p:tags r:id="rId1"/>
            </p:custDataLst>
          </p:nvPr>
        </p:nvSpPr>
        <p:spPr>
          <a:xfrm rot="16200000">
            <a:off x="8721220" y="4801889"/>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t>Image from imiweb.org</a:t>
            </a:r>
          </a:p>
        </p:txBody>
      </p:sp>
    </p:spTree>
    <p:extLst>
      <p:ext uri="{BB962C8B-B14F-4D97-AF65-F5344CB8AC3E}">
        <p14:creationId xmlns:p14="http://schemas.microsoft.com/office/powerpoint/2010/main" val="318278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Behavior of Adhered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10749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1"/>
            <a:r>
              <a:rPr dirty="0">
                <a:solidFill>
                  <a:schemeClr val="bg1"/>
                </a:solidFill>
              </a:rPr>
              <a:t>How does the anchored veneer behave as a system?</a:t>
            </a:r>
          </a:p>
          <a:p>
            <a:pPr lvl="1"/>
            <a:r>
              <a:rPr dirty="0">
                <a:solidFill>
                  <a:schemeClr val="bg1"/>
                </a:solidFill>
              </a:rPr>
              <a:t>What criteria should we use to assess veneer behavior?</a:t>
            </a:r>
          </a:p>
        </p:txBody>
      </p:sp>
      <p:sp>
        <p:nvSpPr>
          <p:cNvPr id="2048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What do we want to know?</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a:t>
            </a:fld>
            <a:endParaRPr lang="en-US">
              <a:solidFill>
                <a:schemeClr val="bg1"/>
              </a:solidFill>
            </a:endParaRPr>
          </a:p>
        </p:txBody>
      </p:sp>
    </p:spTree>
    <p:custDataLst>
      <p:tags r:id="rId1"/>
    </p:custDataLst>
    <p:extLst>
      <p:ext uri="{BB962C8B-B14F-4D97-AF65-F5344CB8AC3E}">
        <p14:creationId xmlns:p14="http://schemas.microsoft.com/office/powerpoint/2010/main" val="406186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Adhered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181978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570414" y="1828800"/>
            <a:ext cx="6324599"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1402.3 Structural</a:t>
            </a:r>
          </a:p>
          <a:p>
            <a:pPr lvl="1"/>
            <a:r>
              <a:rPr lang="en-US" b="1" dirty="0">
                <a:solidFill>
                  <a:schemeClr val="bg1"/>
                </a:solidFill>
              </a:rPr>
              <a:t>Designed and constructed to resist Chapter 16 loads</a:t>
            </a:r>
          </a:p>
          <a:p>
            <a:r>
              <a:rPr lang="en-US" b="1" dirty="0">
                <a:solidFill>
                  <a:schemeClr val="bg1"/>
                </a:solidFill>
              </a:rPr>
              <a:t>1403.4 Masonry</a:t>
            </a:r>
          </a:p>
          <a:p>
            <a:pPr lvl="1"/>
            <a:r>
              <a:rPr lang="en-US" b="1" dirty="0">
                <a:solidFill>
                  <a:schemeClr val="bg1"/>
                </a:solidFill>
              </a:rPr>
              <a:t>“Masonry units, mortar, and metal accessories used in anchored and adhered veneer shall meet the physical requirements of Chapter 21.”</a:t>
            </a:r>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151</a:t>
            </a:fld>
            <a:endParaRPr lang="en-US">
              <a:solidFill>
                <a:schemeClr val="bg1"/>
              </a:solidFill>
            </a:endParaRPr>
          </a:p>
        </p:txBody>
      </p:sp>
    </p:spTree>
    <p:custDataLst>
      <p:tags r:id="rId1"/>
    </p:custDataLst>
    <p:extLst>
      <p:ext uri="{BB962C8B-B14F-4D97-AF65-F5344CB8AC3E}">
        <p14:creationId xmlns:p14="http://schemas.microsoft.com/office/powerpoint/2010/main" val="419270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1404.2 Weather protection </a:t>
            </a:r>
          </a:p>
          <a:p>
            <a:pPr lvl="1"/>
            <a:r>
              <a:rPr lang="en-US" b="1" dirty="0">
                <a:solidFill>
                  <a:schemeClr val="bg1"/>
                </a:solidFill>
              </a:rPr>
              <a:t>Table 1404.2 Minimum thickness of weather coverings:</a:t>
            </a:r>
          </a:p>
          <a:p>
            <a:pPr lvl="2"/>
            <a:r>
              <a:rPr lang="en-US" dirty="0">
                <a:solidFill>
                  <a:schemeClr val="bg1"/>
                </a:solidFill>
              </a:rPr>
              <a:t>Architectural cast stone: ¾ in.</a:t>
            </a:r>
          </a:p>
          <a:p>
            <a:pPr lvl="2"/>
            <a:r>
              <a:rPr lang="en-US" dirty="0">
                <a:solidFill>
                  <a:schemeClr val="bg1"/>
                </a:solidFill>
              </a:rPr>
              <a:t>Other: ¼ in.</a:t>
            </a: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152</a:t>
            </a:fld>
            <a:endParaRPr lang="en-US">
              <a:solidFill>
                <a:schemeClr val="bg1"/>
              </a:solidFill>
            </a:endParaRPr>
          </a:p>
        </p:txBody>
      </p:sp>
    </p:spTree>
    <p:custDataLst>
      <p:tags r:id="rId1"/>
    </p:custDataLst>
    <p:extLst>
      <p:ext uri="{BB962C8B-B14F-4D97-AF65-F5344CB8AC3E}">
        <p14:creationId xmlns:p14="http://schemas.microsoft.com/office/powerpoint/2010/main" val="38210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5256212" y="1828800"/>
            <a:ext cx="5638801"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1404.10 </a:t>
            </a:r>
            <a:r>
              <a:rPr dirty="0">
                <a:solidFill>
                  <a:schemeClr val="bg1"/>
                </a:solidFill>
              </a:rPr>
              <a:t>References TMS 402 for adhered veneer provisions.</a:t>
            </a:r>
          </a:p>
          <a:p>
            <a:pPr lvl="0"/>
            <a:r>
              <a:rPr lang="en-US" dirty="0">
                <a:solidFill>
                  <a:schemeClr val="bg1"/>
                </a:solidFill>
              </a:rPr>
              <a:t>1404.10.1 Exterior adhered masonry veneer</a:t>
            </a:r>
          </a:p>
          <a:p>
            <a:pPr lvl="1"/>
            <a:r>
              <a:rPr lang="en-US" dirty="0">
                <a:solidFill>
                  <a:schemeClr val="bg1"/>
                </a:solidFill>
              </a:rPr>
              <a:t>Water resistive barriers</a:t>
            </a:r>
          </a:p>
          <a:p>
            <a:pPr lvl="1"/>
            <a:r>
              <a:rPr lang="en-US" dirty="0">
                <a:solidFill>
                  <a:schemeClr val="bg1"/>
                </a:solidFill>
              </a:rPr>
              <a:t>Flashing</a:t>
            </a:r>
          </a:p>
          <a:p>
            <a:pPr lvl="1"/>
            <a:r>
              <a:rPr lang="en-US" dirty="0">
                <a:solidFill>
                  <a:schemeClr val="bg1"/>
                </a:solidFill>
              </a:rPr>
              <a:t>Clearances – at stud walls</a:t>
            </a:r>
            <a:endParaRPr dirty="0">
              <a:solidFill>
                <a:schemeClr val="bg1"/>
              </a:solidFill>
            </a:endParaRPr>
          </a:p>
          <a:p>
            <a:pPr marL="457200" lvl="1" indent="0">
              <a:buNone/>
            </a:pPr>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153</a:t>
            </a:fld>
            <a:endParaRPr lang="en-US">
              <a:solidFill>
                <a:schemeClr val="bg1"/>
              </a:solidFill>
            </a:endParaRPr>
          </a:p>
        </p:txBody>
      </p:sp>
      <p:pic>
        <p:nvPicPr>
          <p:cNvPr id="8" name="Picture 7"/>
          <p:cNvPicPr>
            <a:picLocks noChangeAspect="1"/>
          </p:cNvPicPr>
          <p:nvPr/>
        </p:nvPicPr>
        <p:blipFill>
          <a:blip r:embed="rId6"/>
          <a:stretch>
            <a:fillRect/>
          </a:stretch>
        </p:blipFill>
        <p:spPr>
          <a:xfrm>
            <a:off x="608012" y="1745360"/>
            <a:ext cx="4648201" cy="4491226"/>
          </a:xfrm>
          <a:prstGeom prst="rect">
            <a:avLst/>
          </a:prstGeom>
        </p:spPr>
      </p:pic>
      <p:sp>
        <p:nvSpPr>
          <p:cNvPr id="9" name="TextBox 4"/>
          <p:cNvSpPr/>
          <p:nvPr>
            <p:custDataLst>
              <p:tags r:id="rId4"/>
            </p:custDataLst>
          </p:nvPr>
        </p:nvSpPr>
        <p:spPr>
          <a:xfrm rot="16200000">
            <a:off x="-762299" y="4948383"/>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Tree>
    <p:custDataLst>
      <p:tags r:id="rId1"/>
    </p:custDataLst>
    <p:extLst>
      <p:ext uri="{BB962C8B-B14F-4D97-AF65-F5344CB8AC3E}">
        <p14:creationId xmlns:p14="http://schemas.microsoft.com/office/powerpoint/2010/main" val="67200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646612" y="1828800"/>
            <a:ext cx="62484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dirty="0">
                <a:solidFill>
                  <a:schemeClr val="bg1"/>
                </a:solidFill>
              </a:rPr>
              <a:t>1404.10.1.4 Lath and mortar installation</a:t>
            </a:r>
          </a:p>
          <a:p>
            <a:pPr lvl="0"/>
            <a:r>
              <a:rPr lang="en-US" dirty="0">
                <a:solidFill>
                  <a:schemeClr val="bg1"/>
                </a:solidFill>
              </a:rPr>
              <a:t>1404.10.1.5 Installation directly to masonry or concrete</a:t>
            </a: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154</a:t>
            </a:fld>
            <a:endParaRPr lang="en-US">
              <a:solidFill>
                <a:schemeClr val="bg1"/>
              </a:solidFill>
            </a:endParaRPr>
          </a:p>
        </p:txBody>
      </p:sp>
      <p:pic>
        <p:nvPicPr>
          <p:cNvPr id="2" name="Picture 1"/>
          <p:cNvPicPr>
            <a:picLocks noChangeAspect="1"/>
          </p:cNvPicPr>
          <p:nvPr/>
        </p:nvPicPr>
        <p:blipFill>
          <a:blip r:embed="rId6"/>
          <a:stretch>
            <a:fillRect/>
          </a:stretch>
        </p:blipFill>
        <p:spPr>
          <a:xfrm>
            <a:off x="1141412" y="1301751"/>
            <a:ext cx="3604910" cy="4619625"/>
          </a:xfrm>
          <a:prstGeom prst="rect">
            <a:avLst/>
          </a:prstGeom>
        </p:spPr>
      </p:pic>
      <p:sp>
        <p:nvSpPr>
          <p:cNvPr id="9" name="TextBox 4"/>
          <p:cNvSpPr/>
          <p:nvPr>
            <p:custDataLst>
              <p:tags r:id="rId4"/>
            </p:custDataLst>
          </p:nvPr>
        </p:nvSpPr>
        <p:spPr>
          <a:xfrm rot="16200000">
            <a:off x="-243186" y="4573289"/>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Tree>
    <p:custDataLst>
      <p:tags r:id="rId1"/>
    </p:custDataLst>
    <p:extLst>
      <p:ext uri="{BB962C8B-B14F-4D97-AF65-F5344CB8AC3E}">
        <p14:creationId xmlns:p14="http://schemas.microsoft.com/office/powerpoint/2010/main" val="181741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dirty="0">
                <a:solidFill>
                  <a:schemeClr val="bg1"/>
                </a:solidFill>
              </a:rPr>
              <a:t>Chapter 16</a:t>
            </a:r>
          </a:p>
          <a:p>
            <a:pPr lvl="1"/>
            <a:r>
              <a:rPr dirty="0">
                <a:solidFill>
                  <a:schemeClr val="bg1"/>
                </a:solidFill>
              </a:rPr>
              <a:t>Table 1604.3 Deflection limits</a:t>
            </a:r>
          </a:p>
          <a:p>
            <a:pPr lvl="1"/>
            <a:r>
              <a:rPr dirty="0">
                <a:solidFill>
                  <a:schemeClr val="bg1"/>
                </a:solidFill>
              </a:rPr>
              <a:t>1609.1.1 References ASCE 7 for wind loads</a:t>
            </a:r>
          </a:p>
          <a:p>
            <a:pPr lvl="1"/>
            <a:r>
              <a:rPr dirty="0">
                <a:solidFill>
                  <a:schemeClr val="bg1"/>
                </a:solidFill>
              </a:rPr>
              <a:t>1613.1 References ASCE 7 for seismic loads</a:t>
            </a: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155</a:t>
            </a:fld>
            <a:endParaRPr lang="en-US">
              <a:solidFill>
                <a:schemeClr val="bg1"/>
              </a:solidFill>
            </a:endParaRPr>
          </a:p>
        </p:txBody>
      </p:sp>
    </p:spTree>
    <p:custDataLst>
      <p:tags r:id="rId1"/>
    </p:custDataLst>
    <p:extLst>
      <p:ext uri="{BB962C8B-B14F-4D97-AF65-F5344CB8AC3E}">
        <p14:creationId xmlns:p14="http://schemas.microsoft.com/office/powerpoint/2010/main" val="15078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4"/>
          <p:cNvSpPr>
            <a:spLocks noGrp="1"/>
          </p:cNvSpPr>
          <p:nvPr>
            <p:ph idx="1"/>
            <p:custDataLst>
              <p:tags r:id="rId2"/>
            </p:custDataLst>
          </p:nvPr>
        </p:nvSpPr>
        <p:spPr>
          <a:xfrm>
            <a:off x="1293814" y="4743386"/>
            <a:ext cx="9601200" cy="1428813"/>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sz="1800" baseline="30000" dirty="0" err="1">
                <a:solidFill>
                  <a:schemeClr val="bg1"/>
                </a:solidFill>
              </a:rPr>
              <a:t>f</a:t>
            </a:r>
            <a:r>
              <a:rPr sz="1800" dirty="0" err="1">
                <a:solidFill>
                  <a:schemeClr val="bg1"/>
                </a:solidFill>
              </a:rPr>
              <a:t>The</a:t>
            </a:r>
            <a:r>
              <a:rPr sz="1800" dirty="0">
                <a:solidFill>
                  <a:schemeClr val="bg1"/>
                </a:solidFill>
              </a:rPr>
              <a:t> wind load shall be permitted to be taken as 0.42 times the “component and cladding” load or directly calculated using the 10-year mean return interval wind speed for the purpose of determining deflection limits in Table 1604.3. Where framing members support glass, the deflection limit therein shall not exceed that specified in Section 1604.3.7.</a:t>
            </a:r>
          </a:p>
        </p:txBody>
      </p:sp>
      <p:sp>
        <p:nvSpPr>
          <p:cNvPr id="583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2018 International Building Code</a:t>
            </a:r>
            <a:endParaRPr dirty="0"/>
          </a:p>
        </p:txBody>
      </p:sp>
      <p:sp>
        <p:nvSpPr>
          <p:cNvPr id="58404" name="Content Placeholder 2"/>
          <p:cNvSpPr txBox="1"/>
          <p:nvPr>
            <p:custDataLst>
              <p:tags r:id="rId4"/>
            </p:custDataLst>
          </p:nvPr>
        </p:nvSpPr>
        <p:spPr bwMode="auto">
          <a:xfrm>
            <a:off x="2360612" y="1228725"/>
            <a:ext cx="7467600" cy="47498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lgn="ctr">
              <a:buNone/>
              <a:defRPr/>
            </a:pPr>
            <a:r>
              <a:rPr lang="en-US" sz="2000" b="1" kern="0" dirty="0">
                <a:solidFill>
                  <a:schemeClr val="bg1"/>
                </a:solidFill>
              </a:rPr>
              <a:t>Table 1604.3</a:t>
            </a:r>
          </a:p>
          <a:p>
            <a:pPr marL="0" indent="0" algn="ctr">
              <a:buNone/>
              <a:defRPr/>
            </a:pPr>
            <a:r>
              <a:rPr lang="en-US" sz="2000" b="1" kern="0" dirty="0">
                <a:solidFill>
                  <a:schemeClr val="bg1"/>
                </a:solidFill>
              </a:rPr>
              <a:t>Deflection Limits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156</a:t>
            </a:fld>
            <a:endParaRPr lang="en-US">
              <a:solidFill>
                <a:schemeClr val="bg1"/>
              </a:solidFill>
            </a:endParaRPr>
          </a:p>
        </p:txBody>
      </p:sp>
      <p:graphicFrame>
        <p:nvGraphicFramePr>
          <p:cNvPr id="58372" name="Table 7"/>
          <p:cNvGraphicFramePr>
            <a:graphicFrameLocks noGrp="1"/>
          </p:cNvGraphicFramePr>
          <p:nvPr>
            <p:custDataLst>
              <p:tags r:id="rId5"/>
            </p:custDataLst>
            <p:extLst>
              <p:ext uri="{D42A27DB-BD31-4B8C-83A1-F6EECF244321}">
                <p14:modId xmlns:p14="http://schemas.microsoft.com/office/powerpoint/2010/main" val="2535759005"/>
              </p:ext>
            </p:extLst>
          </p:nvPr>
        </p:nvGraphicFramePr>
        <p:xfrm>
          <a:off x="2360613" y="2286000"/>
          <a:ext cx="7794625" cy="2457387"/>
        </p:xfrm>
        <a:graphic>
          <a:graphicData uri="http://schemas.openxmlformats.org/drawingml/2006/table">
            <a:tbl>
              <a:tblPr/>
              <a:tblGrid>
                <a:gridCol w="5486400">
                  <a:extLst>
                    <a:ext uri="{9D8B030D-6E8A-4147-A177-3AD203B41FA5}">
                      <a16:colId xmlns:a16="http://schemas.microsoft.com/office/drawing/2014/main" val="20000"/>
                    </a:ext>
                  </a:extLst>
                </a:gridCol>
                <a:gridCol w="768350">
                  <a:extLst>
                    <a:ext uri="{9D8B030D-6E8A-4147-A177-3AD203B41FA5}">
                      <a16:colId xmlns:a16="http://schemas.microsoft.com/office/drawing/2014/main" val="20001"/>
                    </a:ext>
                  </a:extLst>
                </a:gridCol>
                <a:gridCol w="768350">
                  <a:extLst>
                    <a:ext uri="{9D8B030D-6E8A-4147-A177-3AD203B41FA5}">
                      <a16:colId xmlns:a16="http://schemas.microsoft.com/office/drawing/2014/main" val="20002"/>
                    </a:ext>
                  </a:extLst>
                </a:gridCol>
                <a:gridCol w="771525">
                  <a:extLst>
                    <a:ext uri="{9D8B030D-6E8A-4147-A177-3AD203B41FA5}">
                      <a16:colId xmlns:a16="http://schemas.microsoft.com/office/drawing/2014/main" val="20003"/>
                    </a:ext>
                  </a:extLst>
                </a:gridCol>
              </a:tblGrid>
              <a:tr h="48101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Construction</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ea typeface="Calibri" pitchFamily="34" charset="0"/>
                        </a:rPr>
                        <a:t>L or Lr</a:t>
                      </a:r>
                      <a:endParaRPr sz="2000">
                        <a:solidFill>
                          <a:schemeClr val="bg1"/>
                        </a:solidFill>
                        <a:ea typeface="Calibri" pitchFamily="34" charset="0"/>
                      </a:endParaRP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dirty="0">
                          <a:solidFill>
                            <a:schemeClr val="bg1"/>
                          </a:solidFill>
                          <a:ea typeface="Calibri" pitchFamily="34" charset="0"/>
                        </a:rPr>
                        <a:t>S or </a:t>
                      </a:r>
                      <a:r>
                        <a:rPr sz="2000" i="1" dirty="0" err="1">
                          <a:solidFill>
                            <a:schemeClr val="bg1"/>
                          </a:solidFill>
                          <a:ea typeface="Calibri" pitchFamily="34" charset="0"/>
                        </a:rPr>
                        <a:t>W</a:t>
                      </a:r>
                      <a:r>
                        <a:rPr sz="2000" i="1" baseline="30000" dirty="0" err="1">
                          <a:solidFill>
                            <a:schemeClr val="bg1"/>
                          </a:solidFill>
                          <a:ea typeface="Calibri" pitchFamily="34" charset="0"/>
                        </a:rPr>
                        <a:t>f</a:t>
                      </a:r>
                      <a:endParaRPr sz="2000" baseline="30000" dirty="0">
                        <a:solidFill>
                          <a:schemeClr val="bg1"/>
                        </a:solidFill>
                        <a:ea typeface="Calibri" pitchFamily="34" charset="0"/>
                      </a:endParaRPr>
                    </a:p>
                  </a:txBody>
                  <a:tcPr marL="68580" marR="68580" marT="0" marB="0">
                    <a:lnL w="12700">
                      <a:solidFill>
                        <a:prstClr val="black"/>
                      </a:solidFill>
                      <a:miter lim="800000"/>
                    </a:lnL>
                    <a:lnR w="12700">
                      <a:solidFill>
                        <a:prstClr val="black"/>
                      </a:solidFill>
                      <a:miter lim="800000"/>
                    </a:lnR>
                    <a:lnT w="28575">
                      <a:solidFill>
                        <a:schemeClr val="tx1"/>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dirty="0">
                          <a:solidFill>
                            <a:schemeClr val="bg1"/>
                          </a:solidFill>
                          <a:ea typeface="Calibri" pitchFamily="34" charset="0"/>
                        </a:rPr>
                        <a:t>D + L</a:t>
                      </a:r>
                      <a:endParaRPr sz="2000" dirty="0">
                        <a:solidFill>
                          <a:schemeClr val="bg1"/>
                        </a:solidFill>
                        <a:ea typeface="Calibri" pitchFamily="34" charset="0"/>
                      </a:endParaRP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28575">
                      <a:solidFill>
                        <a:schemeClr val="tx1"/>
                      </a:solidFill>
                      <a:miter lim="800000"/>
                    </a:lnB>
                    <a:noFill/>
                  </a:tcPr>
                </a:tc>
                <a:extLst>
                  <a:ext uri="{0D108BD9-81ED-4DB2-BD59-A6C34878D82A}">
                    <a16:rowId xmlns:a16="http://schemas.microsoft.com/office/drawing/2014/main" val="10000"/>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ea typeface="Calibri" pitchFamily="34" charset="0"/>
                        </a:rPr>
                        <a:t>Exterior Walls:</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lnL w="12700">
                      <a:solidFill>
                        <a:prstClr val="black"/>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12700">
                      <a:solidFill>
                        <a:prstClr val="black"/>
                      </a:solidFill>
                      <a:miter lim="800000"/>
                    </a:lnB>
                    <a:noFill/>
                  </a:tcPr>
                </a:tc>
                <a:extLst>
                  <a:ext uri="{0D108BD9-81ED-4DB2-BD59-A6C34878D82A}">
                    <a16:rowId xmlns:a16="http://schemas.microsoft.com/office/drawing/2014/main" val="10001"/>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ea typeface="Calibri" pitchFamily="34" charset="0"/>
                        </a:rPr>
                        <a:t>With Plaster or stucco finishes</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l/360</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2"/>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ea typeface="Calibri" pitchFamily="34" charset="0"/>
                        </a:rPr>
                        <a:t>With other brittle finishes</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l/240</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3"/>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ea typeface="Calibri" pitchFamily="34" charset="0"/>
                        </a:rPr>
                        <a:t>With flexible finishes</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l/120</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379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Chapter 21 Masonry</a:t>
            </a:r>
          </a:p>
          <a:p>
            <a:pPr lvl="1"/>
            <a:r>
              <a:rPr lang="en-US" b="1" dirty="0">
                <a:solidFill>
                  <a:schemeClr val="bg1"/>
                </a:solidFill>
              </a:rPr>
              <a:t>2101 General</a:t>
            </a:r>
            <a:endParaRPr b="1" dirty="0">
              <a:solidFill>
                <a:schemeClr val="bg1"/>
              </a:solidFill>
            </a:endParaRPr>
          </a:p>
          <a:p>
            <a:pPr lvl="2"/>
            <a:r>
              <a:rPr b="1" dirty="0">
                <a:solidFill>
                  <a:schemeClr val="bg1"/>
                </a:solidFill>
              </a:rPr>
              <a:t>2101.2.1 directs user back to Chapter 14 for design of veneers.</a:t>
            </a:r>
            <a:endParaRPr dirty="0">
              <a:solidFill>
                <a:schemeClr val="bg1"/>
              </a:solidFill>
            </a:endParaRPr>
          </a:p>
          <a:p>
            <a:pPr lvl="3"/>
            <a:endParaRPr lang="en-US" b="1" dirty="0">
              <a:solidFill>
                <a:schemeClr val="bg1"/>
              </a:solidFill>
            </a:endParaRP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157</a:t>
            </a:fld>
            <a:endParaRPr lang="en-US">
              <a:solidFill>
                <a:schemeClr val="bg1"/>
              </a:solidFill>
            </a:endParaRPr>
          </a:p>
        </p:txBody>
      </p:sp>
    </p:spTree>
    <p:custDataLst>
      <p:tags r:id="rId1"/>
    </p:custDataLst>
    <p:extLst>
      <p:ext uri="{BB962C8B-B14F-4D97-AF65-F5344CB8AC3E}">
        <p14:creationId xmlns:p14="http://schemas.microsoft.com/office/powerpoint/2010/main" val="327682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r>
              <a:rPr dirty="0">
                <a:solidFill>
                  <a:schemeClr val="bg1"/>
                </a:solidFill>
              </a:rPr>
              <a:t>2103 Materials</a:t>
            </a:r>
          </a:p>
          <a:p>
            <a:pPr lvl="1"/>
            <a:r>
              <a:rPr lang="en-US" dirty="0">
                <a:solidFill>
                  <a:schemeClr val="bg1"/>
                </a:solidFill>
              </a:rPr>
              <a:t>2103.1 Masonry units</a:t>
            </a:r>
          </a:p>
          <a:p>
            <a:pPr lvl="2"/>
            <a:r>
              <a:rPr lang="en-US" dirty="0">
                <a:solidFill>
                  <a:schemeClr val="bg1"/>
                </a:solidFill>
              </a:rPr>
              <a:t>Concrete, clay, and stone per TMS 602 Article 2.3</a:t>
            </a:r>
          </a:p>
          <a:p>
            <a:pPr lvl="2"/>
            <a:r>
              <a:rPr lang="en-US" dirty="0">
                <a:solidFill>
                  <a:schemeClr val="bg1"/>
                </a:solidFill>
              </a:rPr>
              <a:t>Architectural cast stone per ASTM C1364 and TMS 504</a:t>
            </a:r>
          </a:p>
          <a:p>
            <a:pPr lvl="2"/>
            <a:r>
              <a:rPr lang="en-US" dirty="0">
                <a:solidFill>
                  <a:schemeClr val="bg1"/>
                </a:solidFill>
              </a:rPr>
              <a:t>Adhered manufactured stone veneer units per ASTM C1670</a:t>
            </a: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158</a:t>
            </a:fld>
            <a:endParaRPr lang="en-US">
              <a:solidFill>
                <a:schemeClr val="bg1"/>
              </a:solidFill>
            </a:endParaRPr>
          </a:p>
        </p:txBody>
      </p:sp>
    </p:spTree>
    <p:custDataLst>
      <p:tags r:id="rId1"/>
    </p:custDataLst>
    <p:extLst>
      <p:ext uri="{BB962C8B-B14F-4D97-AF65-F5344CB8AC3E}">
        <p14:creationId xmlns:p14="http://schemas.microsoft.com/office/powerpoint/2010/main" val="15225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r>
              <a:rPr dirty="0">
                <a:solidFill>
                  <a:schemeClr val="bg1"/>
                </a:solidFill>
              </a:rPr>
              <a:t>2103 Materials</a:t>
            </a:r>
          </a:p>
          <a:p>
            <a:pPr lvl="1"/>
            <a:r>
              <a:rPr lang="en-US" dirty="0">
                <a:solidFill>
                  <a:schemeClr val="bg1"/>
                </a:solidFill>
              </a:rPr>
              <a:t>2103.2.4 Mortar for adhered masonry veneer</a:t>
            </a:r>
          </a:p>
          <a:p>
            <a:pPr lvl="2"/>
            <a:r>
              <a:rPr lang="en-US" dirty="0">
                <a:solidFill>
                  <a:schemeClr val="bg1"/>
                </a:solidFill>
              </a:rPr>
              <a:t>ASTM C270 Type N or S</a:t>
            </a:r>
          </a:p>
          <a:p>
            <a:pPr lvl="2"/>
            <a:r>
              <a:rPr lang="en-US" dirty="0">
                <a:solidFill>
                  <a:schemeClr val="bg1"/>
                </a:solidFill>
              </a:rPr>
              <a:t>ANSI A118.4 for latex modified mortar.</a:t>
            </a:r>
          </a:p>
          <a:p>
            <a:pPr lvl="2"/>
            <a:endParaRPr lang="en-US" b="1" dirty="0">
              <a:solidFill>
                <a:schemeClr val="bg1"/>
              </a:solidFill>
            </a:endParaRPr>
          </a:p>
          <a:p>
            <a:pPr lvl="3"/>
            <a:endParaRPr lang="en-US" b="1" dirty="0">
              <a:solidFill>
                <a:schemeClr val="bg1"/>
              </a:solidFill>
            </a:endParaRP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159</a:t>
            </a:fld>
            <a:endParaRPr lang="en-US">
              <a:solidFill>
                <a:schemeClr val="bg1"/>
              </a:solidFill>
            </a:endParaRPr>
          </a:p>
        </p:txBody>
      </p:sp>
    </p:spTree>
    <p:custDataLst>
      <p:tags r:id="rId1"/>
    </p:custDataLst>
    <p:extLst>
      <p:ext uri="{BB962C8B-B14F-4D97-AF65-F5344CB8AC3E}">
        <p14:creationId xmlns:p14="http://schemas.microsoft.com/office/powerpoint/2010/main" val="361367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custDataLst>
              <p:tags r:id="rId2"/>
            </p:custDataLst>
          </p:nvPr>
        </p:nvPicPr>
        <p:blipFill>
          <a:blip r:embed="rId7"/>
          <a:stretch>
            <a:fillRect/>
          </a:stretch>
        </p:blipFill>
        <p:spPr>
          <a:xfrm>
            <a:off x="1141412" y="1439863"/>
            <a:ext cx="6649795" cy="4724400"/>
          </a:xfrm>
          <a:prstGeom prst="rect">
            <a:avLst/>
          </a:prstGeom>
          <a:noFill/>
          <a:ln>
            <a:noFill/>
            <a:miter lim="800000"/>
          </a:ln>
        </p:spPr>
      </p:pic>
      <p:pic>
        <p:nvPicPr>
          <p:cNvPr id="21508" name="Content Placeholder 5"/>
          <p:cNvPicPr>
            <a:picLocks noGrp="1" noChangeAspect="1"/>
          </p:cNvPicPr>
          <p:nvPr>
            <p:ph idx="1"/>
            <p:custDataLst>
              <p:tags r:id="rId3"/>
            </p:custDataLst>
          </p:nvPr>
        </p:nvPicPr>
        <p:blipFill>
          <a:blip r:embed="rId8"/>
          <a:stretch>
            <a:fillRect/>
          </a:stretch>
        </p:blipFill>
        <p:spPr>
          <a:xfrm>
            <a:off x="8761412" y="1790700"/>
            <a:ext cx="2491459" cy="4343400"/>
          </a:xfrm>
          <a:prstGeom prst="rect">
            <a:avLst/>
          </a:prstGeom>
          <a:noFill/>
          <a:ln>
            <a:noFill/>
            <a:miter lim="800000"/>
          </a:ln>
        </p:spPr>
      </p:pic>
      <p:sp>
        <p:nvSpPr>
          <p:cNvPr id="21507"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Behavior of Anchored Veneers</a:t>
            </a:r>
          </a:p>
        </p:txBody>
      </p:sp>
      <p:sp>
        <p:nvSpPr>
          <p:cNvPr id="21509" name="TextBox 4"/>
          <p:cNvSpPr/>
          <p:nvPr>
            <p:custDataLst>
              <p:tags r:id="rId5"/>
            </p:custDataLst>
          </p:nvPr>
        </p:nvSpPr>
        <p:spPr>
          <a:xfrm rot="16200000">
            <a:off x="-238862" y="4864597"/>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a:t>
            </a:fld>
            <a:endParaRPr lang="en-US">
              <a:solidFill>
                <a:schemeClr val="bg1"/>
              </a:solidFill>
            </a:endParaRPr>
          </a:p>
        </p:txBody>
      </p:sp>
    </p:spTree>
    <p:custDataLst>
      <p:tags r:id="rId1"/>
    </p:custDataLst>
    <p:extLst>
      <p:ext uri="{BB962C8B-B14F-4D97-AF65-F5344CB8AC3E}">
        <p14:creationId xmlns:p14="http://schemas.microsoft.com/office/powerpoint/2010/main" val="18443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7B2ADB-C173-48D0-A7B4-08A9882744D6}"/>
              </a:ext>
            </a:extLst>
          </p:cNvPr>
          <p:cNvSpPr>
            <a:spLocks noGrp="1"/>
          </p:cNvSpPr>
          <p:nvPr>
            <p:ph idx="1"/>
          </p:nvPr>
        </p:nvSpPr>
        <p:spPr/>
        <p:txBody>
          <a:bodyPr/>
          <a:lstStyle/>
          <a:p>
            <a:endParaRPr lang="en-US"/>
          </a:p>
        </p:txBody>
      </p:sp>
      <p:sp>
        <p:nvSpPr>
          <p:cNvPr id="6656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TMS 402/602 - 16</a:t>
            </a:r>
            <a:endParaRPr dirty="0"/>
          </a:p>
        </p:txBody>
      </p:sp>
      <p:pic>
        <p:nvPicPr>
          <p:cNvPr id="66563" name="Picture 2" descr="https://masonrysociety.org/wp-content/uploads/2016/12/TMS-402-602-16-web.jpg"/>
          <p:cNvPicPr>
            <a:picLocks noChangeAspect="1"/>
          </p:cNvPicPr>
          <p:nvPr>
            <p:custDataLst>
              <p:tags r:id="rId3"/>
            </p:custDataLst>
          </p:nvPr>
        </p:nvPicPr>
        <p:blipFill>
          <a:blip r:embed="rId6"/>
          <a:stretch>
            <a:fillRect/>
          </a:stretch>
        </p:blipFill>
        <p:spPr>
          <a:xfrm>
            <a:off x="1798637" y="1210745"/>
            <a:ext cx="3810000" cy="4943475"/>
          </a:xfrm>
          <a:prstGeom prst="rect">
            <a:avLst/>
          </a:prstGeom>
          <a:noFill/>
          <a:ln>
            <a:noFill/>
            <a:miter lim="800000"/>
          </a:ln>
        </p:spPr>
      </p:pic>
      <p:pic>
        <p:nvPicPr>
          <p:cNvPr id="66565" name="Picture 5"/>
          <p:cNvPicPr>
            <a:picLocks noChangeAspect="1"/>
          </p:cNvPicPr>
          <p:nvPr>
            <p:custDataLst>
              <p:tags r:id="rId4"/>
            </p:custDataLst>
          </p:nvPr>
        </p:nvPicPr>
        <p:blipFill>
          <a:blip r:embed="rId7"/>
          <a:stretch>
            <a:fillRect/>
          </a:stretch>
        </p:blipFill>
        <p:spPr>
          <a:xfrm>
            <a:off x="5900736" y="1210745"/>
            <a:ext cx="4032250" cy="4981575"/>
          </a:xfrm>
          <a:prstGeom prst="rect">
            <a:avLst/>
          </a:prstGeom>
          <a:noFill/>
          <a:ln>
            <a:noFill/>
            <a:miter lim="800000"/>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160</a:t>
            </a:fld>
            <a:endParaRPr lang="en-US">
              <a:solidFill>
                <a:schemeClr val="bg1"/>
              </a:solidFill>
            </a:endParaRPr>
          </a:p>
        </p:txBody>
      </p:sp>
    </p:spTree>
    <p:custDataLst>
      <p:tags r:id="rId1"/>
    </p:custDataLst>
    <p:extLst>
      <p:ext uri="{BB962C8B-B14F-4D97-AF65-F5344CB8AC3E}">
        <p14:creationId xmlns:p14="http://schemas.microsoft.com/office/powerpoint/2010/main" val="415038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713412" y="1828800"/>
            <a:ext cx="5181602" cy="4343400"/>
          </a:xfrm>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Organization of Chapter 12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12.1 General</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12.2 Anchored Veneer</a:t>
            </a:r>
          </a:p>
          <a:p>
            <a:pPr marL="688975" lvl="1" indent="-231775" eaLnBrk="0" fontAlgn="base" hangingPunct="0">
              <a:lnSpc>
                <a:spcPct val="110000"/>
              </a:lnSpc>
              <a:spcBef>
                <a:spcPct val="0"/>
              </a:spcBef>
              <a:spcAft>
                <a:spcPct val="35000"/>
              </a:spcAft>
              <a:buFontTx/>
              <a:buChar char="•"/>
              <a:defRPr/>
            </a:pPr>
            <a:r>
              <a:rPr lang="en-US" sz="2600" kern="0" dirty="0"/>
              <a:t>12.2.1 Alternate (Rational) Design</a:t>
            </a:r>
          </a:p>
          <a:p>
            <a:pPr marL="688975" lvl="1" indent="-231775" eaLnBrk="0" fontAlgn="base" hangingPunct="0">
              <a:lnSpc>
                <a:spcPct val="110000"/>
              </a:lnSpc>
              <a:spcBef>
                <a:spcPct val="0"/>
              </a:spcBef>
              <a:spcAft>
                <a:spcPct val="35000"/>
              </a:spcAft>
              <a:buFontTx/>
              <a:buChar char="•"/>
              <a:defRPr/>
            </a:pPr>
            <a:r>
              <a:rPr lang="en-US" sz="2600" kern="0" dirty="0"/>
              <a:t>12.2.2 Prescriptive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 Adhered Veneer</a:t>
            </a:r>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161</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105098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713412" y="1828800"/>
            <a:ext cx="5181602" cy="4343400"/>
          </a:xfrm>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12.1 General</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Not required to define or test </a:t>
            </a:r>
            <a:r>
              <a:rPr lang="en-US" sz="2400" kern="0" dirty="0" err="1"/>
              <a:t>f’</a:t>
            </a:r>
            <a:r>
              <a:rPr lang="en-US" sz="2400" kern="0" baseline="-25000" dirty="0" err="1"/>
              <a:t>m</a:t>
            </a:r>
            <a:endParaRPr lang="en-US" sz="2400" kern="0" baseline="-25000" dirty="0"/>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12.1.6</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Addresses control of water</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Design and detail veneer to accommodate differential movement.</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162</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6380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64199" y="1191694"/>
            <a:ext cx="5334002" cy="4962525"/>
          </a:xfrm>
          <a:prstGeom prst="rect">
            <a:avLst/>
          </a:prstGeom>
        </p:spPr>
        <p:txBody>
          <a:bodyPr vert="horz" wrap="square" lIns="91440" tIns="45720" rIns="91440" bIns="45720" numCol="1" rtlCol="0" anchor="t" anchorCtr="0" compatLnSpc="1">
            <a:prstTxWarp prst="textNoShape">
              <a:avLst/>
            </a:prstTxWarp>
            <a:normAutofit lnSpcReduction="100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Article 2.1 Mortar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 special reference for adhered</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Per IBC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Article 2.3 Masonry units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Concrete, clay and stone units – numerous ASTM’s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Reminder: </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Cast stone per IBC (no conflict)</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Adhered manufactured stone per IBC (no conflict)</a:t>
            </a: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602-16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163</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152142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7587"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Limit backing deflection to </a:t>
                </a:r>
                <a14:m>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h</m:t>
                        </m:r>
                      </m:e>
                      <m:sub>
                        <m:r>
                          <a:rPr lang="en-US" sz="2800" b="0" i="1" kern="0" smtClean="0">
                            <a:solidFill>
                              <a:schemeClr val="bg1"/>
                            </a:solidFill>
                            <a:latin typeface="Cambria Math" panose="02040503050406030204" pitchFamily="18" charset="0"/>
                          </a:rPr>
                          <m:t>𝑏</m:t>
                        </m:r>
                      </m:sub>
                    </m:sSub>
                    <m:r>
                      <a:rPr lang="en-US" sz="2800" b="0" i="1" kern="0" smtClean="0">
                        <a:solidFill>
                          <a:schemeClr val="bg1"/>
                        </a:solidFill>
                        <a:latin typeface="Cambria Math" panose="02040503050406030204" pitchFamily="18" charset="0"/>
                      </a:rPr>
                      <m:t>/360</m:t>
                    </m:r>
                  </m:oMath>
                </a14:m>
                <a:r>
                  <a:rPr lang="en-US" sz="2200" kern="0" baseline="-25000" dirty="0">
                    <a:solidFill>
                      <a:schemeClr val="bg1"/>
                    </a:solidFill>
                  </a:rPr>
                  <a:t> </a:t>
                </a:r>
                <a:r>
                  <a:rPr lang="en-US" sz="2800" kern="0" dirty="0">
                    <a:solidFill>
                      <a:schemeClr val="bg1"/>
                    </a:solidFill>
                  </a:rPr>
                  <a:t>under 0.42 strength level wind load, or </a:t>
                </a:r>
                <a14:m>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h</m:t>
                        </m:r>
                      </m:e>
                      <m:sub>
                        <m:r>
                          <a:rPr lang="en-US" sz="2800" i="1" kern="0">
                            <a:solidFill>
                              <a:schemeClr val="bg1"/>
                            </a:solidFill>
                            <a:latin typeface="Cambria Math" panose="02040503050406030204" pitchFamily="18" charset="0"/>
                          </a:rPr>
                          <m:t>𝑏</m:t>
                        </m:r>
                      </m:sub>
                    </m:sSub>
                    <m:r>
                      <a:rPr lang="en-US" sz="2800" i="1" kern="0">
                        <a:solidFill>
                          <a:schemeClr val="bg1"/>
                        </a:solidFill>
                        <a:latin typeface="Cambria Math" panose="02040503050406030204" pitchFamily="18" charset="0"/>
                      </a:rPr>
                      <m:t>/</m:t>
                    </m:r>
                    <m:r>
                      <a:rPr lang="en-US" sz="2800" b="0" i="1" kern="0" smtClean="0">
                        <a:solidFill>
                          <a:schemeClr val="bg1"/>
                        </a:solidFill>
                        <a:latin typeface="Cambria Math" panose="02040503050406030204" pitchFamily="18" charset="0"/>
                      </a:rPr>
                      <m:t>150</m:t>
                    </m:r>
                  </m:oMath>
                </a14:m>
                <a:r>
                  <a:rPr lang="en-US" sz="2200" kern="0" baseline="-25000" dirty="0">
                    <a:solidFill>
                      <a:schemeClr val="bg1"/>
                    </a:solidFill>
                  </a:rPr>
                  <a:t> </a:t>
                </a:r>
                <a:r>
                  <a:rPr lang="en-US" sz="2800" kern="0" dirty="0">
                    <a:solidFill>
                      <a:schemeClr val="bg1"/>
                    </a:solidFill>
                  </a:rPr>
                  <a:t>under strength level seismic load.</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solidFill>
                      <a:schemeClr val="bg1"/>
                    </a:solidFill>
                  </a:rPr>
                  <a:t>Limit cracking</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solidFill>
                      <a:schemeClr val="bg1"/>
                    </a:solidFill>
                  </a:rPr>
                  <a:t>Maintain stability</a:t>
                </a:r>
              </a:p>
            </p:txBody>
          </p:sp>
        </mc:Choice>
        <mc:Fallback>
          <p:sp>
            <p:nvSpPr>
              <p:cNvPr id="67587"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5"/>
                <a:stretch>
                  <a:fillRect l="-635" t="-1262" r="-1206"/>
                </a:stretch>
              </a:blipFill>
            </p:spPr>
            <p:txBody>
              <a:bodyPr/>
              <a:lstStyle/>
              <a:p>
                <a:r>
                  <a:rPr lang="en-US">
                    <a:noFill/>
                  </a:rPr>
                  <a:t> </a:t>
                </a:r>
              </a:p>
            </p:txBody>
          </p:sp>
        </mc:Fallback>
      </mc:AlternateContent>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Suggested for TMS 602-22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164</a:t>
            </a:fld>
            <a:endParaRPr lang="en-US">
              <a:solidFill>
                <a:schemeClr val="bg1"/>
              </a:solidFill>
            </a:endParaRPr>
          </a:p>
        </p:txBody>
      </p:sp>
    </p:spTree>
    <p:custDataLst>
      <p:tags r:id="rId1"/>
    </p:custDataLst>
    <p:extLst>
      <p:ext uri="{BB962C8B-B14F-4D97-AF65-F5344CB8AC3E}">
        <p14:creationId xmlns:p14="http://schemas.microsoft.com/office/powerpoint/2010/main" val="2082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69572" y="1828800"/>
            <a:ext cx="5225441" cy="4343400"/>
          </a:xfrm>
          <a:prstGeom prst="rect">
            <a:avLst/>
          </a:prstGeom>
        </p:spPr>
        <p:txBody>
          <a:bodyPr vert="horz" wrap="square" lIns="91440" tIns="45720" rIns="91440" bIns="45720" numCol="1" rtlCol="0" anchor="t" anchorCtr="0" compatLnSpc="1">
            <a:prstTxWarp prst="textNoShape">
              <a:avLst/>
            </a:prstTxWarp>
            <a:normAutofit fontScale="925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Table 3 – Verification</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Prior to construction, verification of compliance of submittals.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Table 4 – Special Inspection</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Only required in Risk Category IV</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400" kern="0" dirty="0"/>
          </a:p>
          <a:p>
            <a:pPr marL="365760" lvl="1" indent="0" eaLnBrk="0" fontAlgn="base" hangingPunct="0">
              <a:lnSpc>
                <a:spcPct val="110000"/>
              </a:lnSpc>
              <a:spcBef>
                <a:spcPct val="0"/>
              </a:spcBef>
              <a:spcAft>
                <a:spcPct val="35000"/>
              </a:spcAft>
              <a:buClr>
                <a:srgbClr val="6B6B6B"/>
              </a:buClr>
              <a:buSzPct val="75000"/>
              <a:buNone/>
              <a:defRPr/>
            </a:pPr>
            <a:r>
              <a:rPr lang="en-US" sz="2400" kern="0" dirty="0"/>
              <a:t>Design professional can choose to exceed these minimums</a:t>
            </a:r>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Quality Assurance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165</a:t>
            </a:fld>
            <a:endParaRPr lang="en-US">
              <a:solidFill>
                <a:schemeClr val="bg1"/>
              </a:solidFill>
            </a:endParaRPr>
          </a:p>
        </p:txBody>
      </p:sp>
      <p:pic>
        <p:nvPicPr>
          <p:cNvPr id="2" name="Picture 1"/>
          <p:cNvPicPr>
            <a:picLocks noChangeAspect="1"/>
          </p:cNvPicPr>
          <p:nvPr/>
        </p:nvPicPr>
        <p:blipFill>
          <a:blip r:embed="rId7"/>
          <a:stretch>
            <a:fillRect/>
          </a:stretch>
        </p:blipFill>
        <p:spPr>
          <a:xfrm>
            <a:off x="199652" y="2186522"/>
            <a:ext cx="5469921" cy="3872357"/>
          </a:xfrm>
          <a:prstGeom prst="rect">
            <a:avLst/>
          </a:prstGeom>
        </p:spPr>
      </p:pic>
      <p:sp>
        <p:nvSpPr>
          <p:cNvPr id="9" name="Content Placeholder 2"/>
          <p:cNvSpPr txBox="1"/>
          <p:nvPr>
            <p:custDataLst>
              <p:tags r:id="rId4"/>
            </p:custDataLst>
          </p:nvPr>
        </p:nvSpPr>
        <p:spPr bwMode="auto">
          <a:xfrm>
            <a:off x="201240" y="1277954"/>
            <a:ext cx="5519693" cy="551381"/>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110000"/>
              </a:lnSpc>
              <a:spcBef>
                <a:spcPct val="0"/>
              </a:spcBef>
              <a:spcAft>
                <a:spcPct val="35000"/>
              </a:spcAft>
              <a:buClr>
                <a:srgbClr val="6B6B6B"/>
              </a:buClr>
              <a:buSzPct val="75000"/>
              <a:buFont typeface="Wingdings" pitchFamily="2" charset="2"/>
              <a:buNone/>
              <a:defRPr sz="2800">
                <a:solidFill>
                  <a:srgbClr val="6B6B6B"/>
                </a:solidFill>
                <a:latin typeface="+mn-lt"/>
                <a:ea typeface="+mn-ea"/>
                <a:cs typeface="+mn-cs"/>
              </a:defRPr>
            </a:lvl1pPr>
            <a:lvl2pPr marL="457200" indent="0" algn="ctr" rtl="0" eaLnBrk="0" fontAlgn="base" hangingPunct="0">
              <a:lnSpc>
                <a:spcPct val="110000"/>
              </a:lnSpc>
              <a:spcBef>
                <a:spcPct val="0"/>
              </a:spcBef>
              <a:spcAft>
                <a:spcPct val="35000"/>
              </a:spcAft>
              <a:buNone/>
              <a:defRPr sz="2600">
                <a:solidFill>
                  <a:srgbClr val="6B6B6B"/>
                </a:solidFill>
                <a:latin typeface="+mn-lt"/>
              </a:defRPr>
            </a:lvl2pPr>
            <a:lvl3pPr marL="914400" indent="0" algn="ctr" rtl="0" eaLnBrk="0" fontAlgn="base" hangingPunct="0">
              <a:lnSpc>
                <a:spcPct val="110000"/>
              </a:lnSpc>
              <a:spcBef>
                <a:spcPct val="0"/>
              </a:spcBef>
              <a:spcAft>
                <a:spcPct val="35000"/>
              </a:spcAft>
              <a:buSzPct val="75000"/>
              <a:buFont typeface="Wingdings" pitchFamily="2" charset="2"/>
              <a:buNone/>
              <a:defRPr sz="2000">
                <a:solidFill>
                  <a:srgbClr val="6B6B6B"/>
                </a:solidFill>
                <a:latin typeface="+mn-lt"/>
              </a:defRPr>
            </a:lvl3pPr>
            <a:lvl4pPr marL="1371600" indent="0" algn="ctr" rtl="0" eaLnBrk="0" fontAlgn="base" hangingPunct="0">
              <a:lnSpc>
                <a:spcPct val="110000"/>
              </a:lnSpc>
              <a:spcBef>
                <a:spcPct val="0"/>
              </a:spcBef>
              <a:spcAft>
                <a:spcPct val="35000"/>
              </a:spcAft>
              <a:buNone/>
              <a:defRPr sz="2000">
                <a:solidFill>
                  <a:srgbClr val="6B6B6B"/>
                </a:solidFill>
                <a:latin typeface="+mn-lt"/>
              </a:defRPr>
            </a:lvl4pPr>
            <a:lvl5pPr marL="1828800" indent="0" algn="ctr" rtl="0" eaLnBrk="0" fontAlgn="base" hangingPunct="0">
              <a:spcBef>
                <a:spcPct val="20000"/>
              </a:spcBef>
              <a:spcAft>
                <a:spcPct val="0"/>
              </a:spcAft>
              <a:buNone/>
              <a:defRPr sz="2000">
                <a:solidFill>
                  <a:srgbClr val="6B6B6B"/>
                </a:solidFill>
                <a:latin typeface="+mn-lt"/>
              </a:defRPr>
            </a:lvl5pPr>
            <a:lvl6pPr marL="2286000" indent="0" algn="ctr" rtl="0" fontAlgn="base">
              <a:spcBef>
                <a:spcPct val="20000"/>
              </a:spcBef>
              <a:spcAft>
                <a:spcPct val="0"/>
              </a:spcAft>
              <a:buNone/>
              <a:defRPr sz="2000">
                <a:solidFill>
                  <a:srgbClr val="6B6B6B"/>
                </a:solidFill>
                <a:latin typeface="+mn-lt"/>
              </a:defRPr>
            </a:lvl6pPr>
            <a:lvl7pPr marL="2743200" indent="0" algn="ctr" rtl="0" fontAlgn="base">
              <a:spcBef>
                <a:spcPct val="20000"/>
              </a:spcBef>
              <a:spcAft>
                <a:spcPct val="0"/>
              </a:spcAft>
              <a:buNone/>
              <a:defRPr sz="2000">
                <a:solidFill>
                  <a:srgbClr val="6B6B6B"/>
                </a:solidFill>
                <a:latin typeface="+mn-lt"/>
              </a:defRPr>
            </a:lvl7pPr>
            <a:lvl8pPr marL="3200400" indent="0" algn="ctr" rtl="0" fontAlgn="base">
              <a:spcBef>
                <a:spcPct val="20000"/>
              </a:spcBef>
              <a:spcAft>
                <a:spcPct val="0"/>
              </a:spcAft>
              <a:buNone/>
              <a:defRPr sz="2000">
                <a:solidFill>
                  <a:srgbClr val="6B6B6B"/>
                </a:solidFill>
                <a:latin typeface="+mn-lt"/>
              </a:defRPr>
            </a:lvl8pPr>
            <a:lvl9pPr marL="3657600" indent="0" algn="ctr" rtl="0" fontAlgn="base">
              <a:spcBef>
                <a:spcPct val="20000"/>
              </a:spcBef>
              <a:spcAft>
                <a:spcPct val="0"/>
              </a:spcAft>
              <a:buNone/>
              <a:defRPr sz="2000">
                <a:solidFill>
                  <a:srgbClr val="6B6B6B"/>
                </a:solidFill>
                <a:latin typeface="+mn-lt"/>
              </a:defRPr>
            </a:lvl9pPr>
          </a:lstStyle>
          <a:p>
            <a:pPr algn="l">
              <a:defRPr/>
            </a:pPr>
            <a:r>
              <a:rPr lang="en-US" b="1" kern="0" dirty="0">
                <a:solidFill>
                  <a:schemeClr val="bg1"/>
                </a:solidFill>
              </a:rPr>
              <a:t>TMS 402</a:t>
            </a:r>
            <a:endParaRPr lang="en-US" kern="0" dirty="0">
              <a:solidFill>
                <a:schemeClr val="bg1"/>
              </a:solidFill>
            </a:endParaRPr>
          </a:p>
        </p:txBody>
      </p:sp>
      <p:sp>
        <p:nvSpPr>
          <p:cNvPr id="10" name="Content Placeholder 2"/>
          <p:cNvSpPr txBox="1"/>
          <p:nvPr>
            <p:custDataLst>
              <p:tags r:id="rId5"/>
            </p:custDataLst>
          </p:nvPr>
        </p:nvSpPr>
        <p:spPr bwMode="auto">
          <a:xfrm>
            <a:off x="5720933" y="1277419"/>
            <a:ext cx="5519693" cy="551381"/>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110000"/>
              </a:lnSpc>
              <a:spcBef>
                <a:spcPct val="0"/>
              </a:spcBef>
              <a:spcAft>
                <a:spcPct val="35000"/>
              </a:spcAft>
              <a:buClr>
                <a:srgbClr val="6B6B6B"/>
              </a:buClr>
              <a:buSzPct val="75000"/>
              <a:buFont typeface="Wingdings" pitchFamily="2" charset="2"/>
              <a:buNone/>
              <a:defRPr sz="2800">
                <a:solidFill>
                  <a:srgbClr val="6B6B6B"/>
                </a:solidFill>
                <a:latin typeface="+mn-lt"/>
                <a:ea typeface="+mn-ea"/>
                <a:cs typeface="+mn-cs"/>
              </a:defRPr>
            </a:lvl1pPr>
            <a:lvl2pPr marL="457200" indent="0" algn="ctr" rtl="0" eaLnBrk="0" fontAlgn="base" hangingPunct="0">
              <a:lnSpc>
                <a:spcPct val="110000"/>
              </a:lnSpc>
              <a:spcBef>
                <a:spcPct val="0"/>
              </a:spcBef>
              <a:spcAft>
                <a:spcPct val="35000"/>
              </a:spcAft>
              <a:buNone/>
              <a:defRPr sz="2600">
                <a:solidFill>
                  <a:srgbClr val="6B6B6B"/>
                </a:solidFill>
                <a:latin typeface="+mn-lt"/>
              </a:defRPr>
            </a:lvl2pPr>
            <a:lvl3pPr marL="914400" indent="0" algn="ctr" rtl="0" eaLnBrk="0" fontAlgn="base" hangingPunct="0">
              <a:lnSpc>
                <a:spcPct val="110000"/>
              </a:lnSpc>
              <a:spcBef>
                <a:spcPct val="0"/>
              </a:spcBef>
              <a:spcAft>
                <a:spcPct val="35000"/>
              </a:spcAft>
              <a:buSzPct val="75000"/>
              <a:buFont typeface="Wingdings" pitchFamily="2" charset="2"/>
              <a:buNone/>
              <a:defRPr sz="2000">
                <a:solidFill>
                  <a:srgbClr val="6B6B6B"/>
                </a:solidFill>
                <a:latin typeface="+mn-lt"/>
              </a:defRPr>
            </a:lvl3pPr>
            <a:lvl4pPr marL="1371600" indent="0" algn="ctr" rtl="0" eaLnBrk="0" fontAlgn="base" hangingPunct="0">
              <a:lnSpc>
                <a:spcPct val="110000"/>
              </a:lnSpc>
              <a:spcBef>
                <a:spcPct val="0"/>
              </a:spcBef>
              <a:spcAft>
                <a:spcPct val="35000"/>
              </a:spcAft>
              <a:buNone/>
              <a:defRPr sz="2000">
                <a:solidFill>
                  <a:srgbClr val="6B6B6B"/>
                </a:solidFill>
                <a:latin typeface="+mn-lt"/>
              </a:defRPr>
            </a:lvl4pPr>
            <a:lvl5pPr marL="1828800" indent="0" algn="ctr" rtl="0" eaLnBrk="0" fontAlgn="base" hangingPunct="0">
              <a:spcBef>
                <a:spcPct val="20000"/>
              </a:spcBef>
              <a:spcAft>
                <a:spcPct val="0"/>
              </a:spcAft>
              <a:buNone/>
              <a:defRPr sz="2000">
                <a:solidFill>
                  <a:srgbClr val="6B6B6B"/>
                </a:solidFill>
                <a:latin typeface="+mn-lt"/>
              </a:defRPr>
            </a:lvl5pPr>
            <a:lvl6pPr marL="2286000" indent="0" algn="ctr" rtl="0" fontAlgn="base">
              <a:spcBef>
                <a:spcPct val="20000"/>
              </a:spcBef>
              <a:spcAft>
                <a:spcPct val="0"/>
              </a:spcAft>
              <a:buNone/>
              <a:defRPr sz="2000">
                <a:solidFill>
                  <a:srgbClr val="6B6B6B"/>
                </a:solidFill>
                <a:latin typeface="+mn-lt"/>
              </a:defRPr>
            </a:lvl6pPr>
            <a:lvl7pPr marL="2743200" indent="0" algn="ctr" rtl="0" fontAlgn="base">
              <a:spcBef>
                <a:spcPct val="20000"/>
              </a:spcBef>
              <a:spcAft>
                <a:spcPct val="0"/>
              </a:spcAft>
              <a:buNone/>
              <a:defRPr sz="2000">
                <a:solidFill>
                  <a:srgbClr val="6B6B6B"/>
                </a:solidFill>
                <a:latin typeface="+mn-lt"/>
              </a:defRPr>
            </a:lvl7pPr>
            <a:lvl8pPr marL="3200400" indent="0" algn="ctr" rtl="0" fontAlgn="base">
              <a:spcBef>
                <a:spcPct val="20000"/>
              </a:spcBef>
              <a:spcAft>
                <a:spcPct val="0"/>
              </a:spcAft>
              <a:buNone/>
              <a:defRPr sz="2000">
                <a:solidFill>
                  <a:srgbClr val="6B6B6B"/>
                </a:solidFill>
                <a:latin typeface="+mn-lt"/>
              </a:defRPr>
            </a:lvl8pPr>
            <a:lvl9pPr marL="3657600" indent="0" algn="ctr" rtl="0" fontAlgn="base">
              <a:spcBef>
                <a:spcPct val="20000"/>
              </a:spcBef>
              <a:spcAft>
                <a:spcPct val="0"/>
              </a:spcAft>
              <a:buNone/>
              <a:defRPr sz="2000">
                <a:solidFill>
                  <a:srgbClr val="6B6B6B"/>
                </a:solidFill>
                <a:latin typeface="+mn-lt"/>
              </a:defRPr>
            </a:lvl9pPr>
          </a:lstStyle>
          <a:p>
            <a:pPr algn="l">
              <a:defRPr/>
            </a:pPr>
            <a:r>
              <a:rPr lang="en-US" b="1" kern="0" dirty="0">
                <a:solidFill>
                  <a:schemeClr val="bg1"/>
                </a:solidFill>
              </a:rPr>
              <a:t>TMS 602</a:t>
            </a:r>
            <a:endParaRPr lang="en-US" kern="0" dirty="0">
              <a:solidFill>
                <a:schemeClr val="bg1"/>
              </a:solidFill>
            </a:endParaRPr>
          </a:p>
        </p:txBody>
      </p:sp>
    </p:spTree>
    <p:custDataLst>
      <p:tags r:id="rId1"/>
    </p:custDataLst>
    <p:extLst>
      <p:ext uri="{BB962C8B-B14F-4D97-AF65-F5344CB8AC3E}">
        <p14:creationId xmlns:p14="http://schemas.microsoft.com/office/powerpoint/2010/main" val="74619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Adhered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446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dirty="0"/>
              <a:t>General Requirements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TMS 402-16 Provisions are outdated (1967)</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Type S mortar applied directly to concrete or masonry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Most adhered veneers constructed using industry recommendations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No restrictions on use</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167</a:t>
            </a:fld>
            <a:endParaRPr lang="en-US">
              <a:solidFill>
                <a:schemeClr val="bg1"/>
              </a:solidFill>
            </a:endParaRPr>
          </a:p>
        </p:txBody>
      </p:sp>
    </p:spTree>
    <p:custDataLst>
      <p:tags r:id="rId1"/>
    </p:custDataLst>
    <p:extLst>
      <p:ext uri="{BB962C8B-B14F-4D97-AF65-F5344CB8AC3E}">
        <p14:creationId xmlns:p14="http://schemas.microsoft.com/office/powerpoint/2010/main" val="18686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dirty="0"/>
              <a:t>General Requirements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12.3.2.1 Unit sizes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2-5/8” maximum thickness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36” maximum unit dimension</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5 </a:t>
            </a:r>
            <a:r>
              <a:rPr lang="en-US" sz="2400" kern="0" dirty="0" err="1"/>
              <a:t>psf</a:t>
            </a:r>
            <a:r>
              <a:rPr lang="en-US" sz="2400" kern="0" dirty="0"/>
              <a:t> max area</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15 </a:t>
            </a:r>
            <a:r>
              <a:rPr lang="en-US" sz="2400" kern="0" dirty="0" err="1"/>
              <a:t>psf</a:t>
            </a:r>
            <a:r>
              <a:rPr lang="en-US" sz="2400" kern="0" dirty="0"/>
              <a:t> max weight</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168</a:t>
            </a:fld>
            <a:endParaRPr lang="en-US">
              <a:solidFill>
                <a:schemeClr val="bg1"/>
              </a:solidFill>
            </a:endParaRPr>
          </a:p>
        </p:txBody>
      </p:sp>
    </p:spTree>
    <p:custDataLst>
      <p:tags r:id="rId1"/>
    </p:custDataLst>
    <p:extLst>
      <p:ext uri="{BB962C8B-B14F-4D97-AF65-F5344CB8AC3E}">
        <p14:creationId xmlns:p14="http://schemas.microsoft.com/office/powerpoint/2010/main" val="308922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12.3.2.2 Wall area limitations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Just as required to accommodate differential movements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12.3.2.3 Backing – moisture resistant and any of:</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Masonry</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Concrete</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Lath and plaster applied to masonry, </a:t>
            </a:r>
            <a:r>
              <a:rPr lang="en-US" sz="2400" kern="0" dirty="0" err="1"/>
              <a:t>concretem</a:t>
            </a:r>
            <a:r>
              <a:rPr lang="en-US" sz="2400" kern="0" dirty="0"/>
              <a:t> steel framing, wood framing</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169</a:t>
            </a:fld>
            <a:endParaRPr lang="en-US">
              <a:solidFill>
                <a:schemeClr val="bg1"/>
              </a:solidFill>
            </a:endParaRPr>
          </a:p>
        </p:txBody>
      </p:sp>
    </p:spTree>
    <p:custDataLst>
      <p:tags r:id="rId1"/>
    </p:custDataLst>
    <p:extLst>
      <p:ext uri="{BB962C8B-B14F-4D97-AF65-F5344CB8AC3E}">
        <p14:creationId xmlns:p14="http://schemas.microsoft.com/office/powerpoint/2010/main" val="319900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Content Placeholder 2"/>
          <p:cNvSpPr txBox="1"/>
          <p:nvPr>
            <p:custDataLst>
              <p:tags r:id="rId2"/>
            </p:custDataLst>
          </p:nvPr>
        </p:nvSpPr>
        <p:spPr bwMode="auto">
          <a:xfrm>
            <a:off x="1606824" y="1439423"/>
            <a:ext cx="5554388"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kern="0" dirty="0">
                <a:solidFill>
                  <a:schemeClr val="bg1"/>
                </a:solidFill>
              </a:rPr>
              <a:t>Behavior of Components</a:t>
            </a:r>
          </a:p>
          <a:p>
            <a:pPr marL="0" indent="0">
              <a:buNone/>
              <a:defRPr/>
            </a:pPr>
            <a:r>
              <a:rPr lang="en-US" sz="2400" kern="0" dirty="0">
                <a:solidFill>
                  <a:schemeClr val="bg1"/>
                </a:solidFill>
              </a:rPr>
              <a:t>Masonry</a:t>
            </a:r>
          </a:p>
          <a:p>
            <a:pPr lvl="1">
              <a:defRPr/>
            </a:pPr>
            <a:r>
              <a:rPr lang="en-US" sz="2200" kern="0" dirty="0">
                <a:solidFill>
                  <a:schemeClr val="bg1"/>
                </a:solidFill>
              </a:rPr>
              <a:t>High stiffness, low strength</a:t>
            </a:r>
          </a:p>
          <a:p>
            <a:pPr lvl="1">
              <a:defRPr/>
            </a:pPr>
            <a:r>
              <a:rPr lang="en-US" sz="2200" kern="0" dirty="0">
                <a:solidFill>
                  <a:schemeClr val="bg1"/>
                </a:solidFill>
              </a:rPr>
              <a:t>Will Crack</a:t>
            </a:r>
          </a:p>
          <a:p>
            <a:pPr marL="111125" indent="0">
              <a:buNone/>
              <a:defRPr/>
            </a:pPr>
            <a:r>
              <a:rPr lang="en-US" sz="2400" kern="0" dirty="0">
                <a:solidFill>
                  <a:schemeClr val="bg1"/>
                </a:solidFill>
              </a:rPr>
              <a:t>Anchors and Backing</a:t>
            </a:r>
          </a:p>
          <a:p>
            <a:pPr marL="800100" lvl="1">
              <a:defRPr/>
            </a:pPr>
            <a:r>
              <a:rPr lang="en-US" sz="2200" kern="0" dirty="0">
                <a:solidFill>
                  <a:schemeClr val="bg1"/>
                </a:solidFill>
              </a:rPr>
              <a:t>Elastic </a:t>
            </a:r>
          </a:p>
          <a:p>
            <a:pPr marL="111125" indent="0">
              <a:buNone/>
              <a:defRPr/>
            </a:pPr>
            <a:endParaRPr lang="en-US" sz="2400" kern="0" dirty="0">
              <a:solidFill>
                <a:schemeClr val="bg1"/>
              </a:solidFill>
            </a:endParaRPr>
          </a:p>
        </p:txBody>
      </p:sp>
      <p:pic>
        <p:nvPicPr>
          <p:cNvPr id="22531" name="Content Placeholder 5"/>
          <p:cNvPicPr>
            <a:picLocks noGrp="1" noChangeAspect="1"/>
          </p:cNvPicPr>
          <p:nvPr>
            <p:ph idx="1"/>
            <p:custDataLst>
              <p:tags r:id="rId3"/>
            </p:custDataLst>
          </p:nvPr>
        </p:nvPicPr>
        <p:blipFill>
          <a:blip r:embed="rId12"/>
          <a:stretch>
            <a:fillRect/>
          </a:stretch>
        </p:blipFill>
        <p:spPr>
          <a:xfrm>
            <a:off x="7915508" y="1626593"/>
            <a:ext cx="2491459" cy="4343400"/>
          </a:xfrm>
          <a:prstGeom prst="rect">
            <a:avLst/>
          </a:prstGeom>
          <a:noFill/>
          <a:ln>
            <a:noFill/>
            <a:miter lim="800000"/>
          </a:ln>
        </p:spPr>
      </p:pic>
      <p:sp>
        <p:nvSpPr>
          <p:cNvPr id="22530"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Behavior of Components</a:t>
            </a:r>
          </a:p>
        </p:txBody>
      </p:sp>
      <p:cxnSp>
        <p:nvCxnSpPr>
          <p:cNvPr id="22532" name="Straight Arrow Connector 6"/>
          <p:cNvCxnSpPr>
            <a:stCxn id="22535" idx="3"/>
          </p:cNvCxnSpPr>
          <p:nvPr>
            <p:custDataLst>
              <p:tags r:id="rId5"/>
            </p:custDataLst>
          </p:nvPr>
        </p:nvCxnSpPr>
        <p:spPr>
          <a:xfrm>
            <a:off x="7515226" y="2876550"/>
            <a:ext cx="1627187" cy="1093788"/>
          </a:xfrm>
          <a:prstGeom prst="line">
            <a:avLst/>
          </a:prstGeom>
          <a:noFill/>
          <a:ln w="38100">
            <a:solidFill>
              <a:schemeClr val="accent3">
                <a:lumMod val="75000"/>
              </a:schemeClr>
            </a:solidFill>
            <a:miter lim="800000"/>
            <a:tailEnd type="arrow"/>
          </a:ln>
          <a:effectLst>
            <a:outerShdw blurRad="40000" dist="23000" dir="5400000">
              <a:srgbClr val="000000">
                <a:alpha val="34999"/>
              </a:srgbClr>
            </a:outerShdw>
          </a:effectLst>
        </p:spPr>
      </p:cxnSp>
      <p:sp>
        <p:nvSpPr>
          <p:cNvPr id="22533" name="TextBox 7"/>
          <p:cNvSpPr txBox="1"/>
          <p:nvPr>
            <p:custDataLst>
              <p:tags r:id="rId6"/>
            </p:custDataLst>
          </p:nvPr>
        </p:nvSpPr>
        <p:spPr>
          <a:xfrm>
            <a:off x="6355730" y="4564300"/>
            <a:ext cx="1197876" cy="369332"/>
          </a:xfrm>
          <a:prstGeom prst="rect">
            <a:avLst/>
          </a:prstGeom>
          <a:noFill/>
        </p:spPr>
        <p:txBody>
          <a:bodyPr wrap="square" rtlCol="0">
            <a:spAutoFit/>
          </a:bodyPr>
          <a:lstStyle/>
          <a:p>
            <a:pPr algn="r">
              <a:spcBef>
                <a:spcPct val="0"/>
              </a:spcBef>
              <a:spcAft>
                <a:spcPct val="0"/>
              </a:spcAft>
              <a:defRPr/>
            </a:pPr>
            <a:r>
              <a:rPr lang="en-US" b="1" dirty="0">
                <a:solidFill>
                  <a:schemeClr val="accent3">
                    <a:lumMod val="75000"/>
                  </a:schemeClr>
                </a:solidFill>
              </a:rPr>
              <a:t>Masonry</a:t>
            </a:r>
          </a:p>
        </p:txBody>
      </p:sp>
      <p:cxnSp>
        <p:nvCxnSpPr>
          <p:cNvPr id="22534" name="Straight Arrow Connector 8"/>
          <p:cNvCxnSpPr>
            <a:stCxn id="22533" idx="3"/>
          </p:cNvCxnSpPr>
          <p:nvPr>
            <p:custDataLst>
              <p:tags r:id="rId7"/>
            </p:custDataLst>
          </p:nvPr>
        </p:nvCxnSpPr>
        <p:spPr>
          <a:xfrm flipV="1">
            <a:off x="7515225" y="4457700"/>
            <a:ext cx="862012" cy="298450"/>
          </a:xfrm>
          <a:prstGeom prst="line">
            <a:avLst/>
          </a:prstGeom>
          <a:noFill/>
          <a:ln w="38100">
            <a:solidFill>
              <a:schemeClr val="accent3">
                <a:lumMod val="75000"/>
              </a:schemeClr>
            </a:solidFill>
            <a:miter lim="800000"/>
            <a:tailEnd type="arrow"/>
          </a:ln>
          <a:effectLst>
            <a:outerShdw blurRad="40000" dist="23000" dir="5400000">
              <a:srgbClr val="000000">
                <a:alpha val="34999"/>
              </a:srgbClr>
            </a:outerShdw>
          </a:effectLst>
        </p:spPr>
      </p:cxnSp>
      <p:sp>
        <p:nvSpPr>
          <p:cNvPr id="22535" name="TextBox 9"/>
          <p:cNvSpPr txBox="1"/>
          <p:nvPr>
            <p:custDataLst>
              <p:tags r:id="rId8"/>
            </p:custDataLst>
          </p:nvPr>
        </p:nvSpPr>
        <p:spPr>
          <a:xfrm>
            <a:off x="6355730" y="2692044"/>
            <a:ext cx="1159288" cy="369332"/>
          </a:xfrm>
          <a:prstGeom prst="rect">
            <a:avLst/>
          </a:prstGeom>
          <a:noFill/>
        </p:spPr>
        <p:txBody>
          <a:bodyPr wrap="square" rtlCol="0">
            <a:spAutoFit/>
          </a:bodyPr>
          <a:lstStyle/>
          <a:p>
            <a:pPr algn="r">
              <a:spcBef>
                <a:spcPct val="0"/>
              </a:spcBef>
              <a:spcAft>
                <a:spcPct val="0"/>
              </a:spcAft>
              <a:defRPr/>
            </a:pPr>
            <a:r>
              <a:rPr lang="en-US" b="1" dirty="0">
                <a:solidFill>
                  <a:schemeClr val="accent3">
                    <a:lumMod val="75000"/>
                  </a:schemeClr>
                </a:solidFill>
              </a:rPr>
              <a:t>Anchors</a:t>
            </a:r>
          </a:p>
        </p:txBody>
      </p:sp>
      <p:cxnSp>
        <p:nvCxnSpPr>
          <p:cNvPr id="22536" name="Straight Arrow Connector 10"/>
          <p:cNvCxnSpPr>
            <a:stCxn id="22537" idx="3"/>
          </p:cNvCxnSpPr>
          <p:nvPr>
            <p:custDataLst>
              <p:tags r:id="rId9"/>
            </p:custDataLst>
          </p:nvPr>
        </p:nvCxnSpPr>
        <p:spPr>
          <a:xfrm>
            <a:off x="7539450" y="2136411"/>
            <a:ext cx="1979819" cy="260950"/>
          </a:xfrm>
          <a:prstGeom prst="line">
            <a:avLst/>
          </a:prstGeom>
          <a:noFill/>
          <a:ln w="38100">
            <a:solidFill>
              <a:schemeClr val="accent3">
                <a:lumMod val="75000"/>
              </a:schemeClr>
            </a:solidFill>
            <a:miter lim="800000"/>
            <a:tailEnd type="arrow"/>
          </a:ln>
          <a:effectLst>
            <a:outerShdw blurRad="40000" dist="23000" dir="5400000">
              <a:srgbClr val="000000">
                <a:alpha val="34999"/>
              </a:srgbClr>
            </a:outerShdw>
          </a:effectLst>
        </p:spPr>
      </p:cxnSp>
      <p:sp>
        <p:nvSpPr>
          <p:cNvPr id="22537" name="TextBox 11"/>
          <p:cNvSpPr txBox="1"/>
          <p:nvPr>
            <p:custDataLst>
              <p:tags r:id="rId10"/>
            </p:custDataLst>
          </p:nvPr>
        </p:nvSpPr>
        <p:spPr>
          <a:xfrm>
            <a:off x="6399212" y="1951745"/>
            <a:ext cx="1140238" cy="369332"/>
          </a:xfrm>
          <a:prstGeom prst="rect">
            <a:avLst/>
          </a:prstGeom>
          <a:noFill/>
        </p:spPr>
        <p:txBody>
          <a:bodyPr wrap="square" rtlCol="0">
            <a:spAutoFit/>
          </a:bodyPr>
          <a:lstStyle/>
          <a:p>
            <a:pPr algn="r">
              <a:spcBef>
                <a:spcPct val="0"/>
              </a:spcBef>
              <a:spcAft>
                <a:spcPct val="0"/>
              </a:spcAft>
              <a:defRPr/>
            </a:pPr>
            <a:r>
              <a:rPr lang="en-US" b="1" dirty="0">
                <a:solidFill>
                  <a:schemeClr val="accent3">
                    <a:lumMod val="75000"/>
                  </a:schemeClr>
                </a:solidFill>
              </a:rPr>
              <a:t>Backing</a:t>
            </a:r>
          </a:p>
        </p:txBody>
      </p:sp>
      <p:sp>
        <p:nvSpPr>
          <p:cNvPr id="1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a:t>
            </a:fld>
            <a:endParaRPr lang="en-US">
              <a:solidFill>
                <a:schemeClr val="bg1"/>
              </a:solidFill>
            </a:endParaRPr>
          </a:p>
        </p:txBody>
      </p:sp>
    </p:spTree>
    <p:custDataLst>
      <p:tags r:id="rId1"/>
    </p:custDataLst>
    <p:extLst>
      <p:ext uri="{BB962C8B-B14F-4D97-AF65-F5344CB8AC3E}">
        <p14:creationId xmlns:p14="http://schemas.microsoft.com/office/powerpoint/2010/main" val="11780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12.3.2.4 Adhesion, either: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Shear strength of 50 psi when tested per ASTM C482, or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Comply with TMS 602 Article 3.3 C.</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Developed in early 1950’s</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Uses Type S mortar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How does this relate to IBC installation requirements?</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170</a:t>
            </a:fld>
            <a:endParaRPr lang="en-US">
              <a:solidFill>
                <a:schemeClr val="bg1"/>
              </a:solidFill>
            </a:endParaRPr>
          </a:p>
        </p:txBody>
      </p:sp>
    </p:spTree>
    <p:custDataLst>
      <p:tags r:id="rId1"/>
    </p:custDataLst>
    <p:extLst>
      <p:ext uri="{BB962C8B-B14F-4D97-AF65-F5344CB8AC3E}">
        <p14:creationId xmlns:p14="http://schemas.microsoft.com/office/powerpoint/2010/main" val="31531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Expected to</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Recognize multiple types of backing</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Recognize modern setting bed mortars:</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ANSI 118.4 – Modified Dry Set Cement Mortar</a:t>
            </a:r>
          </a:p>
          <a:p>
            <a:pPr marL="1440180" lvl="3"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Formerly: Latex Portland Cement Mortar</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ASTM 118.15 – Improved Modified Dry-Set Cement Mortar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kern="0" dirty="0"/>
              <a:t>Place limits on applications, including 60 feet max height.</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402-22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171</a:t>
            </a:fld>
            <a:endParaRPr lang="en-US">
              <a:solidFill>
                <a:schemeClr val="bg1"/>
              </a:solidFill>
            </a:endParaRPr>
          </a:p>
        </p:txBody>
      </p:sp>
    </p:spTree>
    <p:custDataLst>
      <p:tags r:id="rId1"/>
    </p:custDataLst>
    <p:extLst>
      <p:ext uri="{BB962C8B-B14F-4D97-AF65-F5344CB8AC3E}">
        <p14:creationId xmlns:p14="http://schemas.microsoft.com/office/powerpoint/2010/main" val="2252214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TMS 402-22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4/13/2022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Adhered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172</a:t>
            </a:fld>
            <a:endParaRPr lang="en-US">
              <a:solidFill>
                <a:schemeClr val="bg1"/>
              </a:solidFill>
            </a:endParaRPr>
          </a:p>
        </p:txBody>
      </p:sp>
      <p:sp>
        <p:nvSpPr>
          <p:cNvPr id="3" name="Content Placeholder 2">
            <a:extLst>
              <a:ext uri="{FF2B5EF4-FFF2-40B4-BE49-F238E27FC236}">
                <a16:creationId xmlns:a16="http://schemas.microsoft.com/office/drawing/2014/main" id="{FBF36137-48D9-4B07-8A01-1BAA59B18618}"/>
              </a:ext>
            </a:extLst>
          </p:cNvPr>
          <p:cNvSpPr>
            <a:spLocks noGrp="1"/>
          </p:cNvSpPr>
          <p:nvPr>
            <p:ph idx="1"/>
          </p:nvPr>
        </p:nvSpPr>
        <p:spPr/>
        <p:txBody>
          <a:bodyPr/>
          <a:lstStyle/>
          <a:p>
            <a:pPr marL="0" indent="0">
              <a:buNone/>
            </a:pPr>
            <a:r>
              <a:rPr lang="en-US" dirty="0"/>
              <a:t>Sample Table for Prescriptive Design (other than concrete or masonry backing)</a:t>
            </a:r>
          </a:p>
        </p:txBody>
      </p:sp>
      <p:pic>
        <p:nvPicPr>
          <p:cNvPr id="8" name="Picture 7">
            <a:extLst>
              <a:ext uri="{FF2B5EF4-FFF2-40B4-BE49-F238E27FC236}">
                <a16:creationId xmlns:a16="http://schemas.microsoft.com/office/drawing/2014/main" id="{8441B5D4-453B-40D1-B4F5-13FF38BD0668}"/>
              </a:ext>
            </a:extLst>
          </p:cNvPr>
          <p:cNvPicPr>
            <a:picLocks noChangeAspect="1"/>
          </p:cNvPicPr>
          <p:nvPr/>
        </p:nvPicPr>
        <p:blipFill>
          <a:blip r:embed="rId4"/>
          <a:stretch>
            <a:fillRect/>
          </a:stretch>
        </p:blipFill>
        <p:spPr>
          <a:xfrm>
            <a:off x="836612" y="2743200"/>
            <a:ext cx="10249788" cy="2857748"/>
          </a:xfrm>
          <a:prstGeom prst="rect">
            <a:avLst/>
          </a:prstGeom>
        </p:spPr>
      </p:pic>
    </p:spTree>
    <p:custDataLst>
      <p:tags r:id="rId1"/>
    </p:custDataLst>
    <p:extLst>
      <p:ext uri="{BB962C8B-B14F-4D97-AF65-F5344CB8AC3E}">
        <p14:creationId xmlns:p14="http://schemas.microsoft.com/office/powerpoint/2010/main" val="2953074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Adhered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Alternative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80533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custDataLst>
              <p:tags r:id="rId2"/>
            </p:custDataLst>
          </p:nvPr>
        </p:nvSpPr>
        <p:spPr>
          <a:xfrm>
            <a:off x="150812" y="1828800"/>
            <a:ext cx="11506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1"/>
            <a:r>
              <a:rPr dirty="0">
                <a:solidFill>
                  <a:schemeClr val="bg1"/>
                </a:solidFill>
              </a:rPr>
              <a:t>Resources</a:t>
            </a:r>
          </a:p>
          <a:p>
            <a:pPr lvl="2"/>
            <a:r>
              <a:rPr dirty="0">
                <a:solidFill>
                  <a:schemeClr val="bg1"/>
                </a:solidFill>
              </a:rPr>
              <a:t>Adhered Veneers</a:t>
            </a:r>
          </a:p>
          <a:p>
            <a:pPr lvl="3"/>
            <a:r>
              <a:rPr dirty="0">
                <a:solidFill>
                  <a:schemeClr val="bg1"/>
                </a:solidFill>
              </a:rPr>
              <a:t>BIA Technical Note 28C</a:t>
            </a:r>
          </a:p>
          <a:p>
            <a:pPr lvl="3"/>
            <a:r>
              <a:rPr dirty="0">
                <a:solidFill>
                  <a:schemeClr val="bg1"/>
                </a:solidFill>
              </a:rPr>
              <a:t>“Proposed Changes to the TMS 402 Adhered Veneer Provisions”, Thompson, Clark, et al, Proceedings of the 13th North American Masonry Conference, 2019</a:t>
            </a:r>
          </a:p>
          <a:p>
            <a:pPr lvl="3"/>
            <a:r>
              <a:rPr lang="en-US" dirty="0">
                <a:solidFill>
                  <a:schemeClr val="bg1"/>
                </a:solidFill>
              </a:rPr>
              <a:t>“Initial Design Method for Thin Masonry Veneers Individually Secured by Mortar Adhesion”, Hagel, M., </a:t>
            </a:r>
            <a:r>
              <a:rPr lang="en-US" dirty="0" err="1">
                <a:solidFill>
                  <a:schemeClr val="bg1"/>
                </a:solidFill>
              </a:rPr>
              <a:t>Isfeld</a:t>
            </a:r>
            <a:r>
              <a:rPr lang="en-US" dirty="0">
                <a:solidFill>
                  <a:schemeClr val="bg1"/>
                </a:solidFill>
              </a:rPr>
              <a:t>, Al., and </a:t>
            </a:r>
            <a:r>
              <a:rPr lang="en-US" dirty="0" err="1">
                <a:solidFill>
                  <a:schemeClr val="bg1"/>
                </a:solidFill>
              </a:rPr>
              <a:t>Rizaee</a:t>
            </a:r>
            <a:r>
              <a:rPr lang="en-US" dirty="0">
                <a:solidFill>
                  <a:schemeClr val="bg1"/>
                </a:solidFill>
              </a:rPr>
              <a:t>, S.  13th Canadian Masonry Symposium, Halifax, CA, 2017.</a:t>
            </a:r>
            <a:endParaRPr dirty="0">
              <a:solidFill>
                <a:schemeClr val="bg1"/>
              </a:solidFill>
            </a:endParaRPr>
          </a:p>
          <a:p>
            <a:pPr lvl="3"/>
            <a:r>
              <a:rPr lang="en-US" i="1" dirty="0">
                <a:solidFill>
                  <a:schemeClr val="bg1"/>
                </a:solidFill>
              </a:rPr>
              <a:t>Installation Guide and Detailing Options for Compliance with ASTM C1780 For Adhered Manufactured Stone Veneer 5th Edition</a:t>
            </a:r>
            <a:r>
              <a:rPr lang="en-US" dirty="0">
                <a:solidFill>
                  <a:schemeClr val="bg1"/>
                </a:solidFill>
              </a:rPr>
              <a:t>, 4th Printing, National Concrete Masonry Association, 2020.</a:t>
            </a:r>
            <a:endParaRPr dirty="0">
              <a:solidFill>
                <a:schemeClr val="bg1"/>
              </a:solidFill>
            </a:endParaRPr>
          </a:p>
        </p:txBody>
      </p:sp>
      <p:sp>
        <p:nvSpPr>
          <p:cNvPr id="1351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Anchored Veneer Close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Adhered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174</a:t>
            </a:fld>
            <a:endParaRPr lang="en-US">
              <a:solidFill>
                <a:schemeClr val="bg1"/>
              </a:solidFill>
            </a:endParaRPr>
          </a:p>
        </p:txBody>
      </p:sp>
    </p:spTree>
    <p:custDataLst>
      <p:tags r:id="rId1"/>
    </p:custDataLst>
    <p:extLst>
      <p:ext uri="{BB962C8B-B14F-4D97-AF65-F5344CB8AC3E}">
        <p14:creationId xmlns:p14="http://schemas.microsoft.com/office/powerpoint/2010/main" val="4307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Thanks!</a:t>
            </a:r>
          </a:p>
        </p:txBody>
      </p:sp>
      <p:sp>
        <p:nvSpPr>
          <p:cNvPr id="4" name="Subtitle 3"/>
          <p:cNvSpPr>
            <a:spLocks noGrp="1"/>
          </p:cNvSpPr>
          <p:nvPr>
            <p:ph type="subTitle" idx="1"/>
          </p:nvPr>
        </p:nvSpPr>
        <p:spPr/>
        <p:txBody>
          <a:bodyPr/>
          <a:lstStyle/>
          <a:p>
            <a:r>
              <a:rPr lang="en-US" dirty="0"/>
              <a:t>John.Hochwalt@kpff.com</a:t>
            </a:r>
          </a:p>
        </p:txBody>
      </p:sp>
    </p:spTree>
    <p:extLst>
      <p:ext uri="{BB962C8B-B14F-4D97-AF65-F5344CB8AC3E}">
        <p14:creationId xmlns:p14="http://schemas.microsoft.com/office/powerpoint/2010/main" val="27358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Initial Behavior</a:t>
            </a:r>
          </a:p>
        </p:txBody>
      </p:sp>
      <p:sp>
        <p:nvSpPr>
          <p:cNvPr id="23555" name="Content Placeholder 2"/>
          <p:cNvSpPr txBox="1"/>
          <p:nvPr>
            <p:custDataLst>
              <p:tags r:id="rId3"/>
            </p:custDataLst>
          </p:nvPr>
        </p:nvSpPr>
        <p:spPr bwMode="auto">
          <a:xfrm>
            <a:off x="1606824" y="1439423"/>
            <a:ext cx="4371975"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kern="0" dirty="0">
                <a:solidFill>
                  <a:schemeClr val="bg1"/>
                </a:solidFill>
              </a:rPr>
              <a:t>Load</a:t>
            </a:r>
          </a:p>
          <a:p>
            <a:pPr lvl="1">
              <a:defRPr/>
            </a:pPr>
            <a:r>
              <a:rPr lang="en-US" sz="2200" kern="0" dirty="0">
                <a:solidFill>
                  <a:schemeClr val="bg1"/>
                </a:solidFill>
              </a:rPr>
              <a:t>Biggest pressure differential across veneer</a:t>
            </a:r>
          </a:p>
          <a:p>
            <a:pPr marL="0" indent="0">
              <a:buNone/>
              <a:defRPr/>
            </a:pPr>
            <a:r>
              <a:rPr lang="en-US" sz="2400" kern="0" dirty="0">
                <a:solidFill>
                  <a:schemeClr val="bg1"/>
                </a:solidFill>
              </a:rPr>
              <a:t>Masonry</a:t>
            </a:r>
          </a:p>
          <a:p>
            <a:pPr lvl="1">
              <a:defRPr/>
            </a:pPr>
            <a:r>
              <a:rPr lang="en-US" sz="2200" kern="0" dirty="0">
                <a:solidFill>
                  <a:schemeClr val="bg1"/>
                </a:solidFill>
              </a:rPr>
              <a:t>Masonry stiffest element</a:t>
            </a:r>
          </a:p>
          <a:p>
            <a:pPr lvl="1">
              <a:defRPr/>
            </a:pPr>
            <a:r>
              <a:rPr lang="en-US" sz="2200" kern="0" dirty="0">
                <a:solidFill>
                  <a:schemeClr val="bg1"/>
                </a:solidFill>
              </a:rPr>
              <a:t>Load stays in veneer</a:t>
            </a:r>
          </a:p>
          <a:p>
            <a:pPr marL="111125" indent="0">
              <a:buNone/>
              <a:defRPr/>
            </a:pPr>
            <a:r>
              <a:rPr lang="en-US" sz="2400" kern="0" dirty="0">
                <a:solidFill>
                  <a:schemeClr val="bg1"/>
                </a:solidFill>
              </a:rPr>
              <a:t>Anchors</a:t>
            </a:r>
          </a:p>
          <a:p>
            <a:pPr marL="800100" lvl="1">
              <a:defRPr/>
            </a:pPr>
            <a:r>
              <a:rPr lang="en-US" sz="2200" kern="0" dirty="0">
                <a:solidFill>
                  <a:schemeClr val="bg1"/>
                </a:solidFill>
              </a:rPr>
              <a:t>Load transferred at top and bottom anchors </a:t>
            </a:r>
          </a:p>
          <a:p>
            <a:pPr marL="111125" indent="0">
              <a:buNone/>
              <a:defRPr/>
            </a:pPr>
            <a:endParaRPr lang="en-US" sz="2400" kern="0" dirty="0">
              <a:solidFill>
                <a:schemeClr val="bg1"/>
              </a:solidFill>
            </a:endParaRPr>
          </a:p>
        </p:txBody>
      </p:sp>
      <p:pic>
        <p:nvPicPr>
          <p:cNvPr id="23556" name="Picture 2"/>
          <p:cNvPicPr>
            <a:picLocks noChangeAspect="1"/>
          </p:cNvPicPr>
          <p:nvPr>
            <p:custDataLst>
              <p:tags r:id="rId4"/>
            </p:custDataLst>
          </p:nvPr>
        </p:nvPicPr>
        <p:blipFill>
          <a:blip r:embed="rId6"/>
          <a:stretch>
            <a:fillRect/>
          </a:stretch>
        </p:blipFill>
        <p:spPr>
          <a:xfrm>
            <a:off x="6291809" y="1322742"/>
            <a:ext cx="3511550" cy="4957762"/>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18</a:t>
            </a:fld>
            <a:endParaRPr lang="en-US">
              <a:solidFill>
                <a:schemeClr val="bg1"/>
              </a:solidFill>
            </a:endParaRPr>
          </a:p>
        </p:txBody>
      </p:sp>
    </p:spTree>
    <p:custDataLst>
      <p:tags r:id="rId1"/>
    </p:custDataLst>
    <p:extLst>
      <p:ext uri="{BB962C8B-B14F-4D97-AF65-F5344CB8AC3E}">
        <p14:creationId xmlns:p14="http://schemas.microsoft.com/office/powerpoint/2010/main" val="227019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Behavior at Service Loads</a:t>
            </a:r>
          </a:p>
        </p:txBody>
      </p:sp>
      <p:sp>
        <p:nvSpPr>
          <p:cNvPr id="24579" name="Content Placeholder 2"/>
          <p:cNvSpPr txBox="1"/>
          <p:nvPr>
            <p:custDataLst>
              <p:tags r:id="rId3"/>
            </p:custDataLst>
          </p:nvPr>
        </p:nvSpPr>
        <p:spPr bwMode="auto">
          <a:xfrm>
            <a:off x="1606824" y="1439423"/>
            <a:ext cx="4371975"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kern="0" dirty="0">
                <a:solidFill>
                  <a:schemeClr val="bg1"/>
                </a:solidFill>
              </a:rPr>
              <a:t>Masonry</a:t>
            </a:r>
          </a:p>
          <a:p>
            <a:pPr lvl="1">
              <a:defRPr/>
            </a:pPr>
            <a:r>
              <a:rPr lang="en-US" sz="2200" kern="0" dirty="0">
                <a:solidFill>
                  <a:schemeClr val="bg1"/>
                </a:solidFill>
              </a:rPr>
              <a:t>Masonry cracks</a:t>
            </a:r>
          </a:p>
          <a:p>
            <a:pPr marL="111125" indent="0">
              <a:buNone/>
              <a:defRPr/>
            </a:pPr>
            <a:r>
              <a:rPr lang="en-US" sz="2400" kern="0" dirty="0">
                <a:solidFill>
                  <a:schemeClr val="bg1"/>
                </a:solidFill>
              </a:rPr>
              <a:t>Anchors</a:t>
            </a:r>
          </a:p>
          <a:p>
            <a:pPr marL="800100" lvl="1">
              <a:defRPr/>
            </a:pPr>
            <a:r>
              <a:rPr lang="en-US" sz="2200" kern="0" dirty="0">
                <a:solidFill>
                  <a:schemeClr val="bg1"/>
                </a:solidFill>
              </a:rPr>
              <a:t>Load transferred at top and bottom anchors and anchors adjacent to cracks</a:t>
            </a:r>
          </a:p>
          <a:p>
            <a:pPr marL="111125" indent="0">
              <a:buNone/>
              <a:defRPr/>
            </a:pPr>
            <a:endParaRPr lang="en-US" sz="2400" kern="0" dirty="0">
              <a:solidFill>
                <a:schemeClr val="bg1"/>
              </a:solidFill>
            </a:endParaRPr>
          </a:p>
        </p:txBody>
      </p:sp>
      <p:pic>
        <p:nvPicPr>
          <p:cNvPr id="24580" name="Picture 3"/>
          <p:cNvPicPr>
            <a:picLocks noChangeAspect="1"/>
          </p:cNvPicPr>
          <p:nvPr>
            <p:custDataLst>
              <p:tags r:id="rId4"/>
            </p:custDataLst>
          </p:nvPr>
        </p:nvPicPr>
        <p:blipFill>
          <a:blip r:embed="rId6"/>
          <a:stretch>
            <a:fillRect/>
          </a:stretch>
        </p:blipFill>
        <p:spPr>
          <a:xfrm>
            <a:off x="6323013" y="1524000"/>
            <a:ext cx="3438525" cy="4872038"/>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19</a:t>
            </a:fld>
            <a:endParaRPr lang="en-US">
              <a:solidFill>
                <a:schemeClr val="bg1"/>
              </a:solidFill>
            </a:endParaRPr>
          </a:p>
        </p:txBody>
      </p:sp>
    </p:spTree>
    <p:custDataLst>
      <p:tags r:id="rId1"/>
    </p:custDataLst>
    <p:extLst>
      <p:ext uri="{BB962C8B-B14F-4D97-AF65-F5344CB8AC3E}">
        <p14:creationId xmlns:p14="http://schemas.microsoft.com/office/powerpoint/2010/main" val="146875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custDataLst>
              <p:tags r:id="rId2"/>
            </p:custDataLst>
          </p:nvPr>
        </p:nvSpPr>
        <p:spPr>
          <a:xfrm>
            <a:off x="1293812" y="160020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457200" lvl="1" indent="0">
              <a:buNone/>
            </a:pPr>
            <a:r>
              <a:rPr lang="en-US" altLang="en-US" dirty="0">
                <a:solidFill>
                  <a:schemeClr val="bg1"/>
                </a:solidFill>
              </a:rPr>
              <a:t>is an educational, scientific, and technical society dedicated to the advancement of scientific, engineering, architectural, and construction knowledge of masonry. </a:t>
            </a:r>
            <a:endParaRPr dirty="0">
              <a:solidFill>
                <a:schemeClr val="bg1"/>
              </a:solidFill>
            </a:endParaRPr>
          </a:p>
          <a:p>
            <a:pPr marL="457200" lvl="1" indent="0">
              <a:buNone/>
            </a:pPr>
            <a:endParaRPr lang="en-US" dirty="0">
              <a:solidFill>
                <a:schemeClr val="bg1"/>
              </a:solidFill>
            </a:endParaRPr>
          </a:p>
          <a:p>
            <a:pPr marL="457200" lvl="1" indent="0">
              <a:buNone/>
            </a:pPr>
            <a:r>
              <a:rPr lang="en-US" dirty="0">
                <a:solidFill>
                  <a:schemeClr val="bg1"/>
                </a:solidFill>
              </a:rPr>
              <a:t>My Roles:</a:t>
            </a:r>
            <a:endParaRPr dirty="0">
              <a:solidFill>
                <a:schemeClr val="bg1"/>
              </a:solidFill>
            </a:endParaRPr>
          </a:p>
          <a:p>
            <a:pPr lvl="1"/>
            <a:r>
              <a:rPr lang="en-US" dirty="0">
                <a:solidFill>
                  <a:schemeClr val="bg1"/>
                </a:solidFill>
              </a:rPr>
              <a:t>Chair of the Seismic and Limit Design Subcommittee for TMS 402/602</a:t>
            </a:r>
            <a:endParaRPr dirty="0">
              <a:solidFill>
                <a:schemeClr val="bg1"/>
              </a:solidFill>
            </a:endParaRPr>
          </a:p>
          <a:p>
            <a:pPr lvl="1"/>
            <a:r>
              <a:rPr lang="en-US" dirty="0">
                <a:solidFill>
                  <a:schemeClr val="bg1"/>
                </a:solidFill>
              </a:rPr>
              <a:t>Voting member of the TMS 402/602</a:t>
            </a:r>
          </a:p>
          <a:p>
            <a:pPr lvl="1"/>
            <a:r>
              <a:rPr dirty="0">
                <a:solidFill>
                  <a:schemeClr val="bg1"/>
                </a:solidFill>
              </a:rPr>
              <a:t>Board of Director's Representative for Zone 1</a:t>
            </a:r>
          </a:p>
        </p:txBody>
      </p:sp>
      <p:sp>
        <p:nvSpPr>
          <p:cNvPr id="1126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The Masonry Society</a:t>
            </a:r>
          </a:p>
        </p:txBody>
      </p:sp>
    </p:spTree>
    <p:custDataLst>
      <p:tags r:id="rId1"/>
    </p:custDataLst>
    <p:extLst>
      <p:ext uri="{BB962C8B-B14F-4D97-AF65-F5344CB8AC3E}">
        <p14:creationId xmlns:p14="http://schemas.microsoft.com/office/powerpoint/2010/main" val="6669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2772"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77500" lnSpcReduction="200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Limit Ingress of Water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Limit Crack Width</a:t>
                </a:r>
              </a:p>
              <a:p>
                <a:pPr marL="3429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𝑐𝑟</m:t>
                          </m:r>
                        </m:sub>
                      </m:sSub>
                      <m:r>
                        <a:rPr lang="en-US" sz="2800" b="0" i="1" kern="0" smtClean="0">
                          <a:solidFill>
                            <a:schemeClr val="bg1"/>
                          </a:solidFill>
                          <a:latin typeface="Cambria Math" panose="02040503050406030204" pitchFamily="18" charset="0"/>
                        </a:rPr>
                        <m:t>=</m:t>
                      </m:r>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𝑡</m:t>
                          </m:r>
                        </m:e>
                        <m:sub>
                          <m:r>
                            <a:rPr lang="en-US" sz="2800" b="0" i="1" kern="0" smtClean="0">
                              <a:solidFill>
                                <a:schemeClr val="bg1"/>
                              </a:solidFill>
                              <a:latin typeface="Cambria Math" panose="02040503050406030204" pitchFamily="18" charset="0"/>
                            </a:rPr>
                            <m:t>𝑠𝑝</m:t>
                          </m:r>
                        </m:sub>
                      </m:sSub>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ea typeface="Cambria Math" panose="02040503050406030204" pitchFamily="18" charset="0"/>
                            </a:rPr>
                            <m:t>𝜃</m:t>
                          </m:r>
                        </m:e>
                        <m:sub>
                          <m:r>
                            <a:rPr lang="en-US" sz="2800" b="0" i="1" kern="0" smtClean="0">
                              <a:solidFill>
                                <a:schemeClr val="bg1"/>
                              </a:solidFill>
                              <a:latin typeface="Cambria Math" panose="02040503050406030204" pitchFamily="18" charset="0"/>
                            </a:rPr>
                            <m:t>𝑐𝑟</m:t>
                          </m:r>
                        </m:sub>
                      </m:sSub>
                    </m:oMath>
                  </m:oMathPara>
                </a14:m>
                <a:endParaRPr lang="en-US" sz="2800" kern="0" dirty="0">
                  <a:solidFill>
                    <a:schemeClr val="bg1"/>
                  </a:solidFill>
                </a:endParaRPr>
              </a:p>
              <a:p>
                <a:pPr marL="342900" indent="0" eaLnBrk="0" fontAlgn="base" hangingPunct="0">
                  <a:lnSpc>
                    <a:spcPct val="110000"/>
                  </a:lnSpc>
                  <a:spcBef>
                    <a:spcPct val="0"/>
                  </a:spcBef>
                  <a:spcAft>
                    <a:spcPct val="35000"/>
                  </a:spcAft>
                  <a:buClr>
                    <a:srgbClr val="6B6B6B"/>
                  </a:buClr>
                  <a:buSzPct val="75000"/>
                  <a:buNone/>
                  <a:defRPr/>
                </a:pPr>
                <a14:m>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𝜃</m:t>
                        </m:r>
                      </m:e>
                      <m:sub>
                        <m:r>
                          <a:rPr lang="en-US" sz="2800" i="1" kern="0">
                            <a:solidFill>
                              <a:schemeClr val="bg1"/>
                            </a:solidFill>
                            <a:latin typeface="Cambria Math" panose="02040503050406030204" pitchFamily="18" charset="0"/>
                          </a:rPr>
                          <m:t>𝑐𝑟</m:t>
                        </m:r>
                      </m:sub>
                    </m:sSub>
                  </m:oMath>
                </a14:m>
                <a:r>
                  <a:rPr lang="en-US" sz="2800" kern="0" dirty="0">
                    <a:solidFill>
                      <a:schemeClr val="bg1"/>
                    </a:solidFill>
                  </a:rPr>
                  <a:t>=2</a:t>
                </a:r>
                <a14:m>
                  <m:oMath xmlns:m="http://schemas.openxmlformats.org/officeDocument/2006/math">
                    <m:f>
                      <m:fPr>
                        <m:ctrlPr>
                          <a:rPr lang="en-US" sz="2800" i="1" kern="0" smtClean="0">
                            <a:solidFill>
                              <a:schemeClr val="bg1"/>
                            </a:solidFill>
                            <a:latin typeface="Cambria Math" panose="02040503050406030204" pitchFamily="18" charset="0"/>
                          </a:rPr>
                        </m:ctrlPr>
                      </m:fPr>
                      <m:num>
                        <m:sSub>
                          <m:sSubPr>
                            <m:ctrlPr>
                              <a:rPr lang="en-US" sz="2800" i="1" kern="0" smtClean="0">
                                <a:solidFill>
                                  <a:schemeClr val="bg1"/>
                                </a:solidFill>
                                <a:latin typeface="Cambria Math" panose="02040503050406030204" pitchFamily="18" charset="0"/>
                              </a:rPr>
                            </m:ctrlPr>
                          </m:sSubPr>
                          <m:e>
                            <m:r>
                              <a:rPr lang="en-US" sz="2800" i="1" kern="0" smtClea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rPr>
                              <m:t>𝑣</m:t>
                            </m:r>
                          </m:sub>
                        </m:sSub>
                      </m:num>
                      <m:den>
                        <m:f>
                          <m:fPr>
                            <m:type m:val="lin"/>
                            <m:ctrlPr>
                              <a:rPr lang="en-US" sz="2800" i="1" kern="0" smtClean="0">
                                <a:solidFill>
                                  <a:schemeClr val="bg1"/>
                                </a:solidFill>
                                <a:latin typeface="Cambria Math" panose="02040503050406030204" pitchFamily="18" charset="0"/>
                              </a:rPr>
                            </m:ctrlPr>
                          </m:fPr>
                          <m:num>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h</m:t>
                                </m:r>
                              </m:e>
                              <m:sub>
                                <m:r>
                                  <a:rPr lang="en-US" sz="2800" b="0" i="1" kern="0" smtClean="0">
                                    <a:solidFill>
                                      <a:schemeClr val="bg1"/>
                                    </a:solidFill>
                                    <a:latin typeface="Cambria Math" panose="02040503050406030204" pitchFamily="18" charset="0"/>
                                  </a:rPr>
                                  <m:t>𝑏</m:t>
                                </m:r>
                              </m:sub>
                            </m:sSub>
                          </m:num>
                          <m:den>
                            <m:r>
                              <a:rPr lang="en-US" sz="2800" b="0" i="1" kern="0" smtClean="0">
                                <a:solidFill>
                                  <a:schemeClr val="bg1"/>
                                </a:solidFill>
                                <a:latin typeface="Cambria Math" panose="02040503050406030204" pitchFamily="18" charset="0"/>
                              </a:rPr>
                              <m:t>2</m:t>
                            </m:r>
                          </m:den>
                        </m:f>
                      </m:den>
                    </m:f>
                  </m:oMath>
                </a14:m>
                <a:endParaRPr lang="en-US" sz="2800" kern="0" dirty="0">
                  <a:solidFill>
                    <a:schemeClr val="bg1"/>
                  </a:solidFill>
                </a:endParaRPr>
              </a:p>
              <a:p>
                <a:pPr marL="3429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𝑤</m:t>
                          </m:r>
                        </m:e>
                        <m:sub>
                          <m:r>
                            <a:rPr lang="en-US" sz="2800" i="1" kern="0">
                              <a:solidFill>
                                <a:schemeClr val="bg1"/>
                              </a:solidFill>
                              <a:latin typeface="Cambria Math" panose="02040503050406030204" pitchFamily="18" charset="0"/>
                            </a:rPr>
                            <m:t>𝑐𝑟</m:t>
                          </m:r>
                        </m:sub>
                      </m:sSub>
                      <m:r>
                        <a:rPr lang="en-US" sz="2800" i="1" kern="0">
                          <a:solidFill>
                            <a:schemeClr val="bg1"/>
                          </a:solidFill>
                          <a:latin typeface="Cambria Math" panose="02040503050406030204" pitchFamily="18" charset="0"/>
                        </a:rPr>
                        <m:t>=</m:t>
                      </m:r>
                      <m:f>
                        <m:fPr>
                          <m:ctrlPr>
                            <a:rPr lang="en-US" sz="280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4</m:t>
                          </m:r>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rPr>
                                <m:t>𝑣</m:t>
                              </m:r>
                            </m:sub>
                          </m:sSub>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𝑡</m:t>
                              </m:r>
                            </m:e>
                            <m:sub>
                              <m:r>
                                <a:rPr lang="en-US" sz="2800" b="0" i="1" kern="0" smtClean="0">
                                  <a:solidFill>
                                    <a:schemeClr val="bg1"/>
                                  </a:solidFill>
                                  <a:latin typeface="Cambria Math" panose="02040503050406030204" pitchFamily="18" charset="0"/>
                                </a:rPr>
                                <m:t>𝑠𝑝</m:t>
                              </m:r>
                            </m:sub>
                          </m:sSub>
                        </m:num>
                        <m:den>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h</m:t>
                              </m:r>
                            </m:e>
                            <m:sub>
                              <m:r>
                                <a:rPr lang="en-US" sz="2800" i="1" kern="0">
                                  <a:solidFill>
                                    <a:schemeClr val="bg1"/>
                                  </a:solidFill>
                                  <a:latin typeface="Cambria Math" panose="02040503050406030204" pitchFamily="18" charset="0"/>
                                </a:rPr>
                                <m:t>𝑏</m:t>
                              </m:r>
                            </m:sub>
                          </m:sSub>
                        </m:den>
                      </m:f>
                    </m:oMath>
                  </m:oMathPara>
                </a14:m>
                <a:endParaRPr lang="en-US" sz="2800" kern="0" dirty="0">
                  <a:solidFill>
                    <a:schemeClr val="bg1"/>
                  </a:solidFill>
                </a:endParaRPr>
              </a:p>
              <a:p>
                <a:pPr marL="3429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i="1" kern="0">
                              <a:solidFill>
                                <a:schemeClr val="bg1"/>
                              </a:solidFill>
                              <a:latin typeface="Cambria Math" panose="02040503050406030204" pitchFamily="18" charset="0"/>
                            </a:rPr>
                            <m:t>𝑣</m:t>
                          </m:r>
                        </m:sub>
                      </m:sSub>
                      <m:r>
                        <a:rPr lang="en-US" sz="2800" b="0" i="0" kern="0" smtClean="0">
                          <a:solidFill>
                            <a:schemeClr val="bg1"/>
                          </a:solidFill>
                          <a:latin typeface="Cambria Math" panose="02040503050406030204" pitchFamily="18" charset="0"/>
                        </a:rPr>
                        <m:t>=</m:t>
                      </m:r>
                      <m:f>
                        <m:fPr>
                          <m:ctrlPr>
                            <a:rPr lang="en-US" sz="2800" b="0" i="1" kern="0" smtClean="0">
                              <a:solidFill>
                                <a:schemeClr val="bg1"/>
                              </a:solidFill>
                              <a:latin typeface="Cambria Math" panose="02040503050406030204" pitchFamily="18" charset="0"/>
                            </a:rPr>
                          </m:ctrlPr>
                        </m:fPr>
                        <m:num>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𝑐𝑟</m:t>
                              </m:r>
                            </m:sub>
                          </m:sSub>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h</m:t>
                              </m:r>
                            </m:e>
                            <m:sub>
                              <m:r>
                                <a:rPr lang="en-US" sz="2800" b="0" i="1" kern="0" smtClean="0">
                                  <a:solidFill>
                                    <a:schemeClr val="bg1"/>
                                  </a:solidFill>
                                  <a:latin typeface="Cambria Math" panose="02040503050406030204" pitchFamily="18" charset="0"/>
                                </a:rPr>
                                <m:t>𝑏</m:t>
                              </m:r>
                            </m:sub>
                          </m:sSub>
                        </m:num>
                        <m:den>
                          <m:r>
                            <a:rPr lang="en-US" sz="2800" b="0" i="1" kern="0" smtClean="0">
                              <a:solidFill>
                                <a:schemeClr val="bg1"/>
                              </a:solidFill>
                              <a:latin typeface="Cambria Math" panose="02040503050406030204" pitchFamily="18" charset="0"/>
                            </a:rPr>
                            <m:t>4</m:t>
                          </m:r>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𝑡</m:t>
                              </m:r>
                            </m:e>
                            <m:sub>
                              <m:r>
                                <a:rPr lang="en-US" sz="2800" b="0" i="1" kern="0" smtClean="0">
                                  <a:solidFill>
                                    <a:schemeClr val="bg1"/>
                                  </a:solidFill>
                                  <a:latin typeface="Cambria Math" panose="02040503050406030204" pitchFamily="18" charset="0"/>
                                </a:rPr>
                                <m:t>𝑠𝑝</m:t>
                              </m:r>
                            </m:sub>
                          </m:sSub>
                        </m:den>
                      </m:f>
                      <m:r>
                        <a:rPr lang="en-US" sz="2800" b="0" i="1" kern="0" smtClean="0">
                          <a:solidFill>
                            <a:schemeClr val="bg1"/>
                          </a:solidFill>
                          <a:latin typeface="Cambria Math" panose="02040503050406030204" pitchFamily="18" charset="0"/>
                        </a:rPr>
                        <m:t>=</m:t>
                      </m:r>
                      <m:f>
                        <m:fPr>
                          <m:ctrlPr>
                            <a:rPr lang="en-US" sz="2800" b="0" i="1" kern="0" smtClean="0">
                              <a:solidFill>
                                <a:schemeClr val="bg1"/>
                              </a:solidFill>
                              <a:latin typeface="Cambria Math" panose="02040503050406030204" pitchFamily="18" charset="0"/>
                            </a:rPr>
                          </m:ctrlPr>
                        </m:fPr>
                        <m:num>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h</m:t>
                              </m:r>
                            </m:e>
                            <m:sub>
                              <m:r>
                                <a:rPr lang="en-US" sz="2800" b="0" i="1" kern="0" smtClean="0">
                                  <a:solidFill>
                                    <a:schemeClr val="bg1"/>
                                  </a:solidFill>
                                  <a:latin typeface="Cambria Math" panose="02040503050406030204" pitchFamily="18" charset="0"/>
                                </a:rPr>
                                <m:t>𝑏</m:t>
                              </m:r>
                            </m:sub>
                          </m:sSub>
                        </m:num>
                        <m:den>
                          <m:f>
                            <m:fPr>
                              <m:type m:val="lin"/>
                              <m:ctrlPr>
                                <a:rPr lang="en-US" sz="2800" b="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4</m:t>
                              </m:r>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𝑡</m:t>
                                  </m:r>
                                </m:e>
                                <m:sub>
                                  <m:r>
                                    <a:rPr lang="en-US" sz="2800" b="0" i="1" kern="0" smtClean="0">
                                      <a:solidFill>
                                        <a:schemeClr val="bg1"/>
                                      </a:solidFill>
                                      <a:latin typeface="Cambria Math" panose="02040503050406030204" pitchFamily="18" charset="0"/>
                                    </a:rPr>
                                    <m:t>𝑠𝑝</m:t>
                                  </m:r>
                                </m:sub>
                              </m:sSub>
                            </m:num>
                            <m:den>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𝑐𝑟</m:t>
                                  </m:r>
                                </m:sub>
                              </m:sSub>
                            </m:den>
                          </m:f>
                        </m:den>
                      </m:f>
                    </m:oMath>
                  </m:oMathPara>
                </a14:m>
                <a:endParaRPr lang="en-US" sz="2800" kern="0" dirty="0">
                  <a:solidFill>
                    <a:schemeClr val="bg1"/>
                  </a:solidFill>
                </a:endParaRPr>
              </a:p>
              <a:p>
                <a:pPr marL="0" indent="0" eaLnBrk="0" fontAlgn="base" hangingPunct="0">
                  <a:lnSpc>
                    <a:spcPct val="110000"/>
                  </a:lnSpc>
                  <a:spcBef>
                    <a:spcPct val="0"/>
                  </a:spcBef>
                  <a:spcAft>
                    <a:spcPct val="35000"/>
                  </a:spcAft>
                  <a:buClr>
                    <a:srgbClr val="6B6B6B"/>
                  </a:buClr>
                  <a:buSzPct val="75000"/>
                  <a:buNone/>
                  <a:defRPr/>
                </a:pPr>
                <a:endParaRPr lang="en-US" sz="2800" kern="0" dirty="0">
                  <a:solidFill>
                    <a:schemeClr val="bg1"/>
                  </a:solidFill>
                </a:endParaRPr>
              </a:p>
            </p:txBody>
          </p:sp>
        </mc:Choice>
        <mc:Fallback>
          <p:sp>
            <p:nvSpPr>
              <p:cNvPr id="32772"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6"/>
                <a:stretch>
                  <a:fillRect l="-254" t="-1683"/>
                </a:stretch>
              </a:blipFill>
            </p:spPr>
            <p:txBody>
              <a:bodyPr/>
              <a:lstStyle/>
              <a:p>
                <a:r>
                  <a:rPr lang="en-US">
                    <a:noFill/>
                  </a:rPr>
                  <a:t> </a:t>
                </a:r>
              </a:p>
            </p:txBody>
          </p:sp>
        </mc:Fallback>
      </mc:AlternateContent>
      <p:sp>
        <p:nvSpPr>
          <p:cNvPr id="327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Service Load Criteria</a:t>
            </a:r>
          </a:p>
        </p:txBody>
      </p:sp>
      <p:pic>
        <p:nvPicPr>
          <p:cNvPr id="32771" name="Picture 4"/>
          <p:cNvPicPr>
            <a:picLocks noChangeAspect="1"/>
          </p:cNvPicPr>
          <p:nvPr>
            <p:custDataLst>
              <p:tags r:id="rId4"/>
            </p:custDataLst>
          </p:nvPr>
        </p:nvPicPr>
        <p:blipFill>
          <a:blip r:embed="rId7"/>
          <a:stretch>
            <a:fillRect/>
          </a:stretch>
        </p:blipFill>
        <p:spPr>
          <a:xfrm>
            <a:off x="5789612" y="1308100"/>
            <a:ext cx="3995738" cy="4864100"/>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20</a:t>
            </a:fld>
            <a:endParaRPr lang="en-US">
              <a:solidFill>
                <a:schemeClr val="bg1"/>
              </a:solidFill>
            </a:endParaRPr>
          </a:p>
        </p:txBody>
      </p:sp>
    </p:spTree>
    <p:custDataLst>
      <p:tags r:id="rId1"/>
    </p:custDataLst>
    <p:extLst>
      <p:ext uri="{BB962C8B-B14F-4D97-AF65-F5344CB8AC3E}">
        <p14:creationId xmlns:p14="http://schemas.microsoft.com/office/powerpoint/2010/main" val="159569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3796"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70000" lnSpcReduction="20000"/>
              </a:bodyPr>
              <a:lstStyle/>
              <a:p>
                <a:pPr marL="323215" indent="-231775" eaLnBrk="0" fontAlgn="base" hangingPunct="0">
                  <a:lnSpc>
                    <a:spcPct val="110000"/>
                  </a:lnSpc>
                  <a:spcBef>
                    <a:spcPct val="0"/>
                  </a:spcBef>
                  <a:spcAft>
                    <a:spcPct val="35000"/>
                  </a:spcAft>
                  <a:buFontTx/>
                  <a:buChar char="•"/>
                  <a:defRPr/>
                </a:pPr>
                <a:r>
                  <a:rPr lang="en-US" sz="2800" kern="0" dirty="0">
                    <a:solidFill>
                      <a:schemeClr val="bg1"/>
                    </a:solidFill>
                  </a:rPr>
                  <a:t>Suggested maximum crack width:</a:t>
                </a:r>
                <a:endParaRPr lang="en-US" sz="3000" kern="0" dirty="0">
                  <a:solidFill>
                    <a:schemeClr val="bg1"/>
                  </a:solidFill>
                </a:endParaRP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0.04” (WSCPA)</a:t>
                </a: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0.05” (Clark and Fried)</a:t>
                </a:r>
              </a:p>
              <a:p>
                <a:pPr marL="688975" lvl="1" indent="-231775" eaLnBrk="0" fontAlgn="base" hangingPunct="0">
                  <a:lnSpc>
                    <a:spcPct val="110000"/>
                  </a:lnSpc>
                  <a:spcBef>
                    <a:spcPct val="0"/>
                  </a:spcBef>
                  <a:spcAft>
                    <a:spcPct val="35000"/>
                  </a:spcAft>
                  <a:buFontTx/>
                  <a:buChar char="•"/>
                  <a:defRPr/>
                </a:pPr>
                <a:endParaRPr lang="en-US" sz="3200" kern="0" dirty="0">
                  <a:solidFill>
                    <a:schemeClr val="bg1"/>
                  </a:solidFill>
                </a:endParaRPr>
              </a:p>
              <a:p>
                <a:pPr marL="323215" indent="-231775" eaLnBrk="0" fontAlgn="base" hangingPunct="0">
                  <a:lnSpc>
                    <a:spcPct val="110000"/>
                  </a:lnSpc>
                  <a:spcBef>
                    <a:spcPct val="0"/>
                  </a:spcBef>
                  <a:spcAft>
                    <a:spcPct val="35000"/>
                  </a:spcAft>
                  <a:buFontTx/>
                  <a:buChar char="•"/>
                  <a:defRPr/>
                </a:pPr>
                <a:r>
                  <a:rPr lang="en-US" sz="3200" kern="0" dirty="0">
                    <a:solidFill>
                      <a:schemeClr val="bg1"/>
                    </a:solidFill>
                  </a:rPr>
                  <a:t>Suggested veneer deflection limit:</a:t>
                </a:r>
              </a:p>
              <a:p>
                <a:pPr marL="323215" indent="-231775" eaLnBrk="0" fontAlgn="base" hangingPunct="0">
                  <a:lnSpc>
                    <a:spcPct val="110000"/>
                  </a:lnSpc>
                  <a:spcBef>
                    <a:spcPct val="0"/>
                  </a:spcBef>
                  <a:spcAft>
                    <a:spcPct val="35000"/>
                  </a:spcAft>
                  <a:buFontTx/>
                  <a:buChar char="•"/>
                  <a:defRPr/>
                </a:pPr>
                <a:endParaRPr lang="en-US" sz="3000" kern="0" dirty="0">
                  <a:solidFill>
                    <a:schemeClr val="bg1"/>
                  </a:solidFill>
                </a:endParaRPr>
              </a:p>
              <a:p>
                <a:pPr marL="457200" lvl="1" indent="0" eaLnBrk="0" fontAlgn="base" hangingPunct="0">
                  <a:lnSpc>
                    <a:spcPct val="110000"/>
                  </a:lnSpc>
                  <a:spcBef>
                    <a:spcPct val="0"/>
                  </a:spcBef>
                  <a:spcAft>
                    <a:spcPct val="35000"/>
                  </a:spcAft>
                  <a:buNone/>
                  <a:defRPr/>
                </a:pPr>
                <a14:m>
                  <m:oMathPara xmlns:m="http://schemas.openxmlformats.org/officeDocument/2006/math">
                    <m:oMathParaPr>
                      <m:jc m:val="left"/>
                    </m:oMathParaPr>
                    <m:oMath xmlns:m="http://schemas.openxmlformats.org/officeDocument/2006/math">
                      <m:sSub>
                        <m:sSubPr>
                          <m:ctrlPr>
                            <a:rPr lang="en-US" sz="2400" i="1" kern="0">
                              <a:solidFill>
                                <a:schemeClr val="bg1"/>
                              </a:solidFill>
                              <a:latin typeface="Cambria Math" panose="02040503050406030204" pitchFamily="18" charset="0"/>
                            </a:rPr>
                          </m:ctrlPr>
                        </m:sSubPr>
                        <m:e>
                          <m:r>
                            <a:rPr lang="en-US" sz="2400" i="1" kern="0">
                              <a:solidFill>
                                <a:schemeClr val="bg1"/>
                              </a:solidFill>
                              <a:latin typeface="Cambria Math" panose="02040503050406030204" pitchFamily="18" charset="0"/>
                              <a:ea typeface="Cambria Math" panose="02040503050406030204" pitchFamily="18" charset="0"/>
                            </a:rPr>
                            <m:t>𝛿</m:t>
                          </m:r>
                        </m:e>
                        <m:sub>
                          <m:r>
                            <a:rPr lang="en-US" sz="2400" i="1" kern="0">
                              <a:solidFill>
                                <a:schemeClr val="bg1"/>
                              </a:solidFill>
                              <a:latin typeface="Cambria Math" panose="02040503050406030204" pitchFamily="18" charset="0"/>
                            </a:rPr>
                            <m:t>𝑣</m:t>
                          </m:r>
                        </m:sub>
                      </m:sSub>
                      <m:r>
                        <a:rPr lang="en-US" sz="2400" kern="0">
                          <a:solidFill>
                            <a:schemeClr val="bg1"/>
                          </a:solidFill>
                          <a:latin typeface="Cambria Math" panose="02040503050406030204" pitchFamily="18" charset="0"/>
                        </a:rPr>
                        <m:t>=</m:t>
                      </m:r>
                      <m:f>
                        <m:fPr>
                          <m:ctrlPr>
                            <a:rPr lang="en-US" sz="2400" i="1" kern="0">
                              <a:solidFill>
                                <a:schemeClr val="bg1"/>
                              </a:solidFill>
                              <a:latin typeface="Cambria Math" panose="02040503050406030204" pitchFamily="18" charset="0"/>
                            </a:rPr>
                          </m:ctrlPr>
                        </m:fPr>
                        <m:num>
                          <m:sSub>
                            <m:sSubPr>
                              <m:ctrlPr>
                                <a:rPr lang="en-US" sz="2400" i="1" kern="0">
                                  <a:solidFill>
                                    <a:schemeClr val="bg1"/>
                                  </a:solidFill>
                                  <a:latin typeface="Cambria Math" panose="02040503050406030204" pitchFamily="18" charset="0"/>
                                </a:rPr>
                              </m:ctrlPr>
                            </m:sSubPr>
                            <m:e>
                              <m:r>
                                <a:rPr lang="en-US" sz="2400" i="1" kern="0">
                                  <a:solidFill>
                                    <a:schemeClr val="bg1"/>
                                  </a:solidFill>
                                  <a:latin typeface="Cambria Math" panose="02040503050406030204" pitchFamily="18" charset="0"/>
                                </a:rPr>
                                <m:t>h</m:t>
                              </m:r>
                            </m:e>
                            <m:sub>
                              <m:r>
                                <a:rPr lang="en-US" sz="2400" i="1" kern="0">
                                  <a:solidFill>
                                    <a:schemeClr val="bg1"/>
                                  </a:solidFill>
                                  <a:latin typeface="Cambria Math" panose="02040503050406030204" pitchFamily="18" charset="0"/>
                                </a:rPr>
                                <m:t>𝑏</m:t>
                              </m:r>
                            </m:sub>
                          </m:sSub>
                        </m:num>
                        <m:den>
                          <m:f>
                            <m:fPr>
                              <m:type m:val="lin"/>
                              <m:ctrlPr>
                                <a:rPr lang="en-US" sz="2400" i="1" kern="0">
                                  <a:solidFill>
                                    <a:schemeClr val="bg1"/>
                                  </a:solidFill>
                                  <a:latin typeface="Cambria Math" panose="02040503050406030204" pitchFamily="18" charset="0"/>
                                </a:rPr>
                              </m:ctrlPr>
                            </m:fPr>
                            <m:num>
                              <m:r>
                                <a:rPr lang="en-US" sz="2400" i="1" kern="0">
                                  <a:solidFill>
                                    <a:schemeClr val="bg1"/>
                                  </a:solidFill>
                                  <a:latin typeface="Cambria Math" panose="02040503050406030204" pitchFamily="18" charset="0"/>
                                </a:rPr>
                                <m:t>4</m:t>
                              </m:r>
                              <m:sSub>
                                <m:sSubPr>
                                  <m:ctrlPr>
                                    <a:rPr lang="en-US" sz="2400" i="1" kern="0">
                                      <a:solidFill>
                                        <a:schemeClr val="bg1"/>
                                      </a:solidFill>
                                      <a:latin typeface="Cambria Math" panose="02040503050406030204" pitchFamily="18" charset="0"/>
                                    </a:rPr>
                                  </m:ctrlPr>
                                </m:sSubPr>
                                <m:e>
                                  <m:r>
                                    <a:rPr lang="en-US" sz="2400" i="1" kern="0">
                                      <a:solidFill>
                                        <a:schemeClr val="bg1"/>
                                      </a:solidFill>
                                      <a:latin typeface="Cambria Math" panose="02040503050406030204" pitchFamily="18" charset="0"/>
                                    </a:rPr>
                                    <m:t>𝑡</m:t>
                                  </m:r>
                                </m:e>
                                <m:sub>
                                  <m:r>
                                    <a:rPr lang="en-US" sz="2400" i="1" kern="0">
                                      <a:solidFill>
                                        <a:schemeClr val="bg1"/>
                                      </a:solidFill>
                                      <a:latin typeface="Cambria Math" panose="02040503050406030204" pitchFamily="18" charset="0"/>
                                    </a:rPr>
                                    <m:t>𝑠𝑝</m:t>
                                  </m:r>
                                </m:sub>
                              </m:sSub>
                            </m:num>
                            <m:den>
                              <m:sSub>
                                <m:sSubPr>
                                  <m:ctrlPr>
                                    <a:rPr lang="en-US" sz="2400" i="1" kern="0">
                                      <a:solidFill>
                                        <a:schemeClr val="bg1"/>
                                      </a:solidFill>
                                      <a:latin typeface="Cambria Math" panose="02040503050406030204" pitchFamily="18" charset="0"/>
                                    </a:rPr>
                                  </m:ctrlPr>
                                </m:sSubPr>
                                <m:e>
                                  <m:r>
                                    <a:rPr lang="en-US" sz="2400" i="1" kern="0">
                                      <a:solidFill>
                                        <a:schemeClr val="bg1"/>
                                      </a:solidFill>
                                      <a:latin typeface="Cambria Math" panose="02040503050406030204" pitchFamily="18" charset="0"/>
                                    </a:rPr>
                                    <m:t>𝑤</m:t>
                                  </m:r>
                                </m:e>
                                <m:sub>
                                  <m:r>
                                    <a:rPr lang="en-US" sz="2400" i="1" kern="0">
                                      <a:solidFill>
                                        <a:schemeClr val="bg1"/>
                                      </a:solidFill>
                                      <a:latin typeface="Cambria Math" panose="02040503050406030204" pitchFamily="18" charset="0"/>
                                    </a:rPr>
                                    <m:t>𝑐𝑟</m:t>
                                  </m:r>
                                </m:sub>
                              </m:sSub>
                            </m:den>
                          </m:f>
                        </m:den>
                      </m:f>
                      <m:r>
                        <a:rPr lang="en-US" sz="2400" b="0" i="1" kern="0" smtClea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h</m:t>
                              </m:r>
                            </m:e>
                            <m:sub>
                              <m:r>
                                <a:rPr lang="en-US" sz="2800" i="1" kern="0">
                                  <a:solidFill>
                                    <a:schemeClr val="bg1"/>
                                  </a:solidFill>
                                  <a:latin typeface="Cambria Math" panose="02040503050406030204" pitchFamily="18" charset="0"/>
                                </a:rPr>
                                <m:t>𝑏</m:t>
                              </m:r>
                            </m:sub>
                          </m:sSub>
                        </m:num>
                        <m:den>
                          <m:f>
                            <m:fPr>
                              <m:type m:val="lin"/>
                              <m:ctrlPr>
                                <a:rPr lang="en-US" sz="2800" i="1" kern="0">
                                  <a:solidFill>
                                    <a:schemeClr val="bg1"/>
                                  </a:solidFill>
                                  <a:latin typeface="Cambria Math" panose="02040503050406030204" pitchFamily="18" charset="0"/>
                                </a:rPr>
                              </m:ctrlPr>
                            </m:fPr>
                            <m:num>
                              <m:r>
                                <a:rPr lang="en-US" sz="2800" i="1" kern="0">
                                  <a:solidFill>
                                    <a:schemeClr val="bg1"/>
                                  </a:solidFill>
                                  <a:latin typeface="Cambria Math" panose="02040503050406030204" pitchFamily="18" charset="0"/>
                                </a:rPr>
                                <m:t>4</m:t>
                              </m:r>
                              <m:r>
                                <a:rPr lang="en-US" sz="2800" b="0" i="1" kern="0" smtClean="0">
                                  <a:solidFill>
                                    <a:schemeClr val="bg1"/>
                                  </a:solidFill>
                                  <a:latin typeface="Cambria Math" panose="02040503050406030204" pitchFamily="18" charset="0"/>
                                </a:rPr>
                                <m:t>(3.625")</m:t>
                              </m:r>
                            </m:num>
                            <m:den>
                              <m:r>
                                <a:rPr lang="en-US" sz="2800" b="0" i="1" kern="0" smtClean="0">
                                  <a:solidFill>
                                    <a:schemeClr val="bg1"/>
                                  </a:solidFill>
                                  <a:latin typeface="Cambria Math" panose="02040503050406030204" pitchFamily="18" charset="0"/>
                                </a:rPr>
                                <m:t>(0.04")</m:t>
                              </m:r>
                            </m:den>
                          </m:f>
                        </m:den>
                      </m:f>
                    </m:oMath>
                  </m:oMathPara>
                </a14:m>
                <a:endParaRPr lang="en-US" sz="2600" kern="0" dirty="0">
                  <a:solidFill>
                    <a:schemeClr val="bg1"/>
                  </a:solidFill>
                </a:endParaRPr>
              </a:p>
              <a:p>
                <a:pPr marL="457200" lvl="1" indent="0" eaLnBrk="0" fontAlgn="base" hangingPunct="0">
                  <a:lnSpc>
                    <a:spcPct val="110000"/>
                  </a:lnSpc>
                  <a:spcBef>
                    <a:spcPct val="0"/>
                  </a:spcBef>
                  <a:spcAft>
                    <a:spcPct val="35000"/>
                  </a:spcAft>
                  <a:buNone/>
                  <a:defRPr/>
                </a:pPr>
                <a14:m>
                  <m:oMathPara xmlns:m="http://schemas.openxmlformats.org/officeDocument/2006/math">
                    <m:oMathParaPr>
                      <m:jc m:val="left"/>
                    </m:oMathParaPr>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i="1" kern="0">
                              <a:solidFill>
                                <a:schemeClr val="bg1"/>
                              </a:solidFill>
                              <a:latin typeface="Cambria Math" panose="02040503050406030204" pitchFamily="18" charset="0"/>
                            </a:rPr>
                            <m:t>𝑣</m:t>
                          </m:r>
                        </m:sub>
                      </m:sSub>
                      <m:r>
                        <a:rPr lang="en-US" sz="2800" ker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h</m:t>
                              </m:r>
                            </m:e>
                            <m:sub>
                              <m:r>
                                <a:rPr lang="en-US" sz="2800" i="1" kern="0">
                                  <a:solidFill>
                                    <a:schemeClr val="bg1"/>
                                  </a:solidFill>
                                  <a:latin typeface="Cambria Math" panose="02040503050406030204" pitchFamily="18" charset="0"/>
                                </a:rPr>
                                <m:t>𝑏</m:t>
                              </m:r>
                            </m:sub>
                          </m:sSub>
                        </m:num>
                        <m:den>
                          <m:r>
                            <a:rPr lang="en-US" sz="2800" b="0" i="1" kern="0" smtClean="0">
                              <a:solidFill>
                                <a:schemeClr val="bg1"/>
                              </a:solidFill>
                              <a:latin typeface="Cambria Math" panose="02040503050406030204" pitchFamily="18" charset="0"/>
                            </a:rPr>
                            <m:t>360</m:t>
                          </m:r>
                        </m:den>
                      </m:f>
                    </m:oMath>
                  </m:oMathPara>
                </a14:m>
                <a:endParaRPr lang="en-US" sz="2600" kern="0" dirty="0">
                  <a:solidFill>
                    <a:schemeClr val="bg1"/>
                  </a:solidFill>
                </a:endParaRPr>
              </a:p>
            </p:txBody>
          </p:sp>
        </mc:Choice>
        <mc:Fallback>
          <p:sp>
            <p:nvSpPr>
              <p:cNvPr id="33796"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6"/>
                <a:stretch>
                  <a:fillRect t="-1403"/>
                </a:stretch>
              </a:blipFill>
            </p:spPr>
            <p:txBody>
              <a:bodyPr/>
              <a:lstStyle/>
              <a:p>
                <a:r>
                  <a:rPr lang="en-US">
                    <a:noFill/>
                  </a:rPr>
                  <a:t> </a:t>
                </a:r>
              </a:p>
            </p:txBody>
          </p:sp>
        </mc:Fallback>
      </mc:AlternateContent>
      <p:sp>
        <p:nvSpPr>
          <p:cNvPr id="3379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Service Load Criteria</a:t>
            </a:r>
            <a:endParaRPr dirty="0"/>
          </a:p>
        </p:txBody>
      </p:sp>
      <p:pic>
        <p:nvPicPr>
          <p:cNvPr id="33795" name="Picture 4"/>
          <p:cNvPicPr>
            <a:picLocks noChangeAspect="1"/>
          </p:cNvPicPr>
          <p:nvPr>
            <p:custDataLst>
              <p:tags r:id="rId4"/>
            </p:custDataLst>
          </p:nvPr>
        </p:nvPicPr>
        <p:blipFill>
          <a:blip r:embed="rId7"/>
          <a:stretch>
            <a:fillRect/>
          </a:stretch>
        </p:blipFill>
        <p:spPr>
          <a:xfrm>
            <a:off x="6932612" y="1541012"/>
            <a:ext cx="3995738" cy="4864100"/>
          </a:xfrm>
          <a:prstGeom prst="rect">
            <a:avLst/>
          </a:prstGeom>
          <a:noFill/>
          <a:ln>
            <a:noFill/>
            <a:miter lim="800000"/>
          </a:ln>
        </p:spPr>
      </p:pic>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21</a:t>
            </a:fld>
            <a:endParaRPr lang="en-US">
              <a:solidFill>
                <a:schemeClr val="bg1"/>
              </a:solidFill>
            </a:endParaRPr>
          </a:p>
        </p:txBody>
      </p:sp>
    </p:spTree>
    <p:custDataLst>
      <p:tags r:id="rId1"/>
    </p:custDataLst>
    <p:extLst>
      <p:ext uri="{BB962C8B-B14F-4D97-AF65-F5344CB8AC3E}">
        <p14:creationId xmlns:p14="http://schemas.microsoft.com/office/powerpoint/2010/main" val="30807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4276" name="Content Placeholder 2"/>
              <p:cNvSpPr>
                <a:spLocks noGrp="1"/>
              </p:cNvSpPr>
              <p:nvPr>
                <p:ph idx="1"/>
                <p:custDataLst>
                  <p:tags r:id="rId2"/>
                </p:custDataLst>
              </p:nvPr>
            </p:nvSpPr>
            <p:spPr>
              <a:xfrm>
                <a:off x="1293814" y="1828800"/>
                <a:ext cx="6476998" cy="4343400"/>
              </a:xfrm>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dirty="0">
                    <a:solidFill>
                      <a:schemeClr val="bg1"/>
                    </a:solidFill>
                  </a:rPr>
                  <a:t>How stiff should backing be to limit crack width?</a:t>
                </a:r>
              </a:p>
              <a:p>
                <a:pPr marL="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smtClean="0">
                              <a:solidFill>
                                <a:schemeClr val="bg1"/>
                              </a:solidFill>
                              <a:latin typeface="Cambria Math" panose="02040503050406030204" pitchFamily="18" charset="0"/>
                              <a:ea typeface="Cambria Math" panose="02040503050406030204" pitchFamily="18" charset="0"/>
                            </a:rPr>
                          </m:ctrlPr>
                        </m:sSubPr>
                        <m:e>
                          <m:r>
                            <a:rPr lang="en-US" sz="2800" b="0" i="1" ker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ea typeface="Cambria Math" panose="02040503050406030204" pitchFamily="18" charset="0"/>
                            </a:rPr>
                            <m:t>𝑉</m:t>
                          </m:r>
                        </m:sub>
                      </m:sSub>
                      <m:r>
                        <a:rPr lang="en-US" sz="2800" b="0" i="1" kern="0" smtClean="0">
                          <a:solidFill>
                            <a:schemeClr val="bg1"/>
                          </a:solidFill>
                          <a:latin typeface="Cambria Math" panose="02040503050406030204" pitchFamily="18" charset="0"/>
                          <a:ea typeface="Cambria Math" panose="02040503050406030204" pitchFamily="18" charset="0"/>
                        </a:rPr>
                        <m:t>=</m:t>
                      </m:r>
                      <m:sSub>
                        <m:sSubPr>
                          <m:ctrlPr>
                            <a:rPr lang="en-US" sz="2800" i="1" kern="0" smtClean="0">
                              <a:solidFill>
                                <a:schemeClr val="bg1"/>
                              </a:solidFill>
                              <a:latin typeface="Cambria Math" panose="02040503050406030204" pitchFamily="18" charset="0"/>
                              <a:ea typeface="Cambria Math" panose="02040503050406030204" pitchFamily="18" charset="0"/>
                            </a:rPr>
                          </m:ctrlPr>
                        </m:sSubPr>
                        <m:e>
                          <m:r>
                            <a:rPr lang="en-US" sz="2800" b="0" i="1" ker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ea typeface="Cambria Math" panose="02040503050406030204" pitchFamily="18" charset="0"/>
                            </a:rPr>
                            <m:t>𝑏</m:t>
                          </m:r>
                        </m:sub>
                      </m:sSub>
                      <m:r>
                        <a:rPr lang="en-US" sz="2800" b="0" i="1" kern="0" smtClean="0">
                          <a:solidFill>
                            <a:schemeClr val="bg1"/>
                          </a:solidFill>
                          <a:latin typeface="Cambria Math" panose="02040503050406030204" pitchFamily="18" charset="0"/>
                          <a:ea typeface="Cambria Math" panose="02040503050406030204" pitchFamily="18" charset="0"/>
                        </a:rPr>
                        <m:t>+</m:t>
                      </m:r>
                      <m:sSub>
                        <m:sSubPr>
                          <m:ctrlPr>
                            <a:rPr lang="en-US" sz="2800" i="1" kern="0" smtClean="0">
                              <a:solidFill>
                                <a:schemeClr val="bg1"/>
                              </a:solidFill>
                              <a:latin typeface="Cambria Math" panose="02040503050406030204" pitchFamily="18" charset="0"/>
                              <a:ea typeface="Cambria Math" panose="02040503050406030204" pitchFamily="18" charset="0"/>
                            </a:rPr>
                          </m:ctrlPr>
                        </m:sSubPr>
                        <m:e>
                          <m:r>
                            <a:rPr lang="en-US" sz="2800" b="0" i="1" kern="0" smtClean="0">
                              <a:solidFill>
                                <a:schemeClr val="bg1"/>
                              </a:solidFill>
                              <a:latin typeface="Cambria Math" panose="02040503050406030204" pitchFamily="18" charset="0"/>
                              <a:ea typeface="Cambria Math" panose="02040503050406030204" pitchFamily="18" charset="0"/>
                            </a:rPr>
                            <m:t>𝛥</m:t>
                          </m:r>
                        </m:e>
                        <m:sub>
                          <m:r>
                            <a:rPr lang="en-US" sz="2800" b="0" i="1" kern="0" smtClean="0">
                              <a:solidFill>
                                <a:schemeClr val="bg1"/>
                              </a:solidFill>
                              <a:latin typeface="Cambria Math" panose="02040503050406030204" pitchFamily="18" charset="0"/>
                              <a:ea typeface="Cambria Math" panose="02040503050406030204" pitchFamily="18" charset="0"/>
                            </a:rPr>
                            <m:t>𝑎</m:t>
                          </m:r>
                        </m:sub>
                      </m:sSub>
                    </m:oMath>
                  </m:oMathPara>
                </a14:m>
                <a:endParaRPr lang="en-US" sz="2800" kern="0" dirty="0">
                  <a:solidFill>
                    <a:schemeClr val="bg1"/>
                  </a:solidFill>
                </a:endParaRPr>
              </a:p>
              <a:p>
                <a:pPr marL="0" indent="0" eaLnBrk="0" fontAlgn="base" hangingPunct="0">
                  <a:lnSpc>
                    <a:spcPct val="110000"/>
                  </a:lnSpc>
                  <a:spcBef>
                    <a:spcPct val="0"/>
                  </a:spcBef>
                  <a:spcAft>
                    <a:spcPct val="35000"/>
                  </a:spcAft>
                  <a:buClr>
                    <a:srgbClr val="6B6B6B"/>
                  </a:buClr>
                  <a:buSzPct val="75000"/>
                  <a:buNone/>
                  <a:defRPr/>
                </a:pPr>
                <a:endParaRPr lang="en-US" sz="1600" kern="0" dirty="0">
                  <a:solidFill>
                    <a:schemeClr val="bg1"/>
                  </a:solidFill>
                </a:endParaRPr>
              </a:p>
              <a:p>
                <a:pPr marL="0" indent="0" eaLnBrk="0" fontAlgn="base" hangingPunct="0">
                  <a:lnSpc>
                    <a:spcPct val="110000"/>
                  </a:lnSpc>
                  <a:spcBef>
                    <a:spcPct val="0"/>
                  </a:spcBef>
                  <a:spcAft>
                    <a:spcPct val="35000"/>
                  </a:spcAft>
                  <a:buClr>
                    <a:srgbClr val="6B6B6B"/>
                  </a:buClr>
                  <a:buSzPct val="75000"/>
                  <a:buNone/>
                  <a:defRPr/>
                </a:pPr>
                <a:r>
                  <a:rPr lang="en-US" sz="2800" kern="0" dirty="0">
                    <a:solidFill>
                      <a:schemeClr val="bg1"/>
                    </a:solidFill>
                  </a:rPr>
                  <a:t>where </a:t>
                </a:r>
                <a14:m>
                  <m:oMath xmlns:m="http://schemas.openxmlformats.org/officeDocument/2006/math">
                    <m:sSub>
                      <m:sSubPr>
                        <m:ctrlPr>
                          <a:rPr lang="en-US" sz="2800" i="1" kern="0">
                            <a:solidFill>
                              <a:schemeClr val="bg1"/>
                            </a:solidFill>
                            <a:latin typeface="Cambria Math" panose="02040503050406030204" pitchFamily="18" charset="0"/>
                            <a:ea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𝛥</m:t>
                        </m:r>
                      </m:e>
                      <m:sub>
                        <m:r>
                          <a:rPr lang="en-US" sz="2800" i="1" kern="0">
                            <a:solidFill>
                              <a:schemeClr val="bg1"/>
                            </a:solidFill>
                            <a:latin typeface="Cambria Math" panose="02040503050406030204" pitchFamily="18" charset="0"/>
                            <a:ea typeface="Cambria Math" panose="02040503050406030204" pitchFamily="18" charset="0"/>
                          </a:rPr>
                          <m:t>𝑎</m:t>
                        </m:r>
                      </m:sub>
                    </m:sSub>
                  </m:oMath>
                </a14:m>
                <a:r>
                  <a:rPr lang="en-US" sz="2800" kern="0" dirty="0">
                    <a:solidFill>
                      <a:schemeClr val="bg1"/>
                    </a:solidFill>
                  </a:rPr>
                  <a:t> is the “stretch” of the anchor</a:t>
                </a:r>
              </a:p>
              <a:p>
                <a:pPr marL="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a:solidFill>
                                <a:schemeClr val="bg1"/>
                              </a:solidFill>
                              <a:latin typeface="Cambria Math" panose="02040503050406030204" pitchFamily="18" charset="0"/>
                              <a:ea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ea typeface="Cambria Math" panose="02040503050406030204" pitchFamily="18" charset="0"/>
                            </a:rPr>
                            <m:t>𝑏</m:t>
                          </m:r>
                        </m:sub>
                      </m:sSub>
                      <m:r>
                        <a:rPr lang="en-US" sz="2800" i="1" kern="0">
                          <a:solidFill>
                            <a:schemeClr val="bg1"/>
                          </a:solidFill>
                          <a:latin typeface="Cambria Math" panose="02040503050406030204" pitchFamily="18" charset="0"/>
                          <a:ea typeface="Cambria Math" panose="02040503050406030204" pitchFamily="18" charset="0"/>
                        </a:rPr>
                        <m:t>=</m:t>
                      </m:r>
                      <m:sSub>
                        <m:sSubPr>
                          <m:ctrlPr>
                            <a:rPr lang="en-US" sz="2800" i="1" kern="0">
                              <a:solidFill>
                                <a:schemeClr val="bg1"/>
                              </a:solidFill>
                              <a:latin typeface="Cambria Math" panose="02040503050406030204" pitchFamily="18" charset="0"/>
                              <a:ea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ea typeface="Cambria Math" panose="02040503050406030204" pitchFamily="18" charset="0"/>
                            </a:rPr>
                            <m:t>𝑣</m:t>
                          </m:r>
                        </m:sub>
                      </m:sSub>
                      <m:r>
                        <a:rPr lang="en-US" sz="2800" b="0" i="1" kern="0" smtClean="0">
                          <a:solidFill>
                            <a:schemeClr val="bg1"/>
                          </a:solidFill>
                          <a:latin typeface="Cambria Math" panose="02040503050406030204" pitchFamily="18" charset="0"/>
                          <a:ea typeface="Cambria Math" panose="02040503050406030204" pitchFamily="18" charset="0"/>
                        </a:rPr>
                        <m:t>−</m:t>
                      </m:r>
                      <m:sSub>
                        <m:sSubPr>
                          <m:ctrlPr>
                            <a:rPr lang="en-US" sz="2800" i="1" kern="0">
                              <a:solidFill>
                                <a:schemeClr val="bg1"/>
                              </a:solidFill>
                              <a:latin typeface="Cambria Math" panose="02040503050406030204" pitchFamily="18" charset="0"/>
                              <a:ea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𝛥</m:t>
                          </m:r>
                        </m:e>
                        <m:sub>
                          <m:r>
                            <a:rPr lang="en-US" sz="2800" i="1" kern="0">
                              <a:solidFill>
                                <a:schemeClr val="bg1"/>
                              </a:solidFill>
                              <a:latin typeface="Cambria Math" panose="02040503050406030204" pitchFamily="18" charset="0"/>
                              <a:ea typeface="Cambria Math" panose="02040503050406030204" pitchFamily="18" charset="0"/>
                            </a:rPr>
                            <m:t>𝑎</m:t>
                          </m:r>
                        </m:sub>
                      </m:sSub>
                      <m:r>
                        <a:rPr lang="en-US" sz="2800" b="0" i="1" kern="0" smtClean="0">
                          <a:solidFill>
                            <a:schemeClr val="bg1"/>
                          </a:solidFill>
                          <a:latin typeface="Cambria Math" panose="02040503050406030204" pitchFamily="18" charset="0"/>
                          <a:ea typeface="Cambria Math" panose="02040503050406030204" pitchFamily="18" charset="0"/>
                        </a:rPr>
                        <m:t>=</m:t>
                      </m:r>
                      <m:f>
                        <m:fPr>
                          <m:ctrlPr>
                            <a:rPr lang="en-US" sz="2800" b="0" i="1" kern="0" smtClean="0">
                              <a:solidFill>
                                <a:schemeClr val="bg1"/>
                              </a:solidFill>
                              <a:latin typeface="Cambria Math" panose="02040503050406030204" pitchFamily="18" charset="0"/>
                              <a:ea typeface="Cambria Math" panose="02040503050406030204" pitchFamily="18" charset="0"/>
                            </a:rPr>
                          </m:ctrlPr>
                        </m:fPr>
                        <m:num>
                          <m:sSub>
                            <m:sSubPr>
                              <m:ctrlPr>
                                <a:rPr lang="en-US" sz="2800" b="0" i="1" kern="0" smtClean="0">
                                  <a:solidFill>
                                    <a:schemeClr val="bg1"/>
                                  </a:solidFill>
                                  <a:latin typeface="Cambria Math" panose="02040503050406030204" pitchFamily="18" charset="0"/>
                                  <a:ea typeface="Cambria Math" panose="02040503050406030204" pitchFamily="18" charset="0"/>
                                </a:rPr>
                              </m:ctrlPr>
                            </m:sSubPr>
                            <m:e>
                              <m:r>
                                <a:rPr lang="en-US" sz="2800" b="0" i="1" kern="0" smtClean="0">
                                  <a:solidFill>
                                    <a:schemeClr val="bg1"/>
                                  </a:solidFill>
                                  <a:latin typeface="Cambria Math" panose="02040503050406030204" pitchFamily="18" charset="0"/>
                                  <a:ea typeface="Cambria Math" panose="02040503050406030204" pitchFamily="18" charset="0"/>
                                </a:rPr>
                                <m:t>h</m:t>
                              </m:r>
                            </m:e>
                            <m:sub>
                              <m:r>
                                <a:rPr lang="en-US" sz="2800" b="0" i="1" kern="0" smtClean="0">
                                  <a:solidFill>
                                    <a:schemeClr val="bg1"/>
                                  </a:solidFill>
                                  <a:latin typeface="Cambria Math" panose="02040503050406030204" pitchFamily="18" charset="0"/>
                                  <a:ea typeface="Cambria Math" panose="02040503050406030204" pitchFamily="18" charset="0"/>
                                </a:rPr>
                                <m:t>𝑏</m:t>
                              </m:r>
                            </m:sub>
                          </m:sSub>
                        </m:num>
                        <m:den>
                          <m:r>
                            <a:rPr lang="en-US" sz="2800" b="0" i="1" kern="0" smtClean="0">
                              <a:solidFill>
                                <a:schemeClr val="bg1"/>
                              </a:solidFill>
                              <a:latin typeface="Cambria Math" panose="02040503050406030204" pitchFamily="18" charset="0"/>
                              <a:ea typeface="Cambria Math" panose="02040503050406030204" pitchFamily="18" charset="0"/>
                            </a:rPr>
                            <m:t>360</m:t>
                          </m:r>
                        </m:den>
                      </m:f>
                      <m:r>
                        <a:rPr lang="en-US" sz="2800" i="1" kern="0">
                          <a:solidFill>
                            <a:schemeClr val="bg1"/>
                          </a:solidFill>
                          <a:latin typeface="Cambria Math" panose="02040503050406030204" pitchFamily="18" charset="0"/>
                          <a:ea typeface="Cambria Math" panose="02040503050406030204" pitchFamily="18" charset="0"/>
                        </a:rPr>
                        <m:t>−</m:t>
                      </m:r>
                      <m:sSub>
                        <m:sSubPr>
                          <m:ctrlPr>
                            <a:rPr lang="en-US" sz="2800" i="1" kern="0">
                              <a:solidFill>
                                <a:schemeClr val="bg1"/>
                              </a:solidFill>
                              <a:latin typeface="Cambria Math" panose="02040503050406030204" pitchFamily="18" charset="0"/>
                              <a:ea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𝛥</m:t>
                          </m:r>
                        </m:e>
                        <m:sub>
                          <m:r>
                            <a:rPr lang="en-US" sz="2800" i="1" kern="0">
                              <a:solidFill>
                                <a:schemeClr val="bg1"/>
                              </a:solidFill>
                              <a:latin typeface="Cambria Math" panose="02040503050406030204" pitchFamily="18" charset="0"/>
                              <a:ea typeface="Cambria Math" panose="02040503050406030204" pitchFamily="18" charset="0"/>
                            </a:rPr>
                            <m:t>𝑎</m:t>
                          </m:r>
                        </m:sub>
                      </m:sSub>
                    </m:oMath>
                  </m:oMathPara>
                </a14:m>
                <a:endParaRPr lang="en-US" sz="2800" kern="0" dirty="0">
                  <a:solidFill>
                    <a:schemeClr val="bg1"/>
                  </a:solidFill>
                </a:endParaRPr>
              </a:p>
            </p:txBody>
          </p:sp>
        </mc:Choice>
        <mc:Fallback>
          <p:sp>
            <p:nvSpPr>
              <p:cNvPr id="54276" name="Content Placeholder 2"/>
              <p:cNvSpPr>
                <a:spLocks noGrp="1" noRot="1" noChangeAspect="1" noMove="1" noResize="1" noEditPoints="1" noAdjustHandles="1" noChangeArrowheads="1" noChangeShapeType="1" noTextEdit="1"/>
              </p:cNvSpPr>
              <p:nvPr>
                <p:ph idx="1"/>
                <p:custDataLst>
                  <p:tags r:id="rId2"/>
                </p:custDataLst>
              </p:nvPr>
            </p:nvSpPr>
            <p:spPr>
              <a:xfrm>
                <a:off x="1293814" y="1828800"/>
                <a:ext cx="6476998" cy="4343400"/>
              </a:xfrm>
              <a:prstGeom prst="rect">
                <a:avLst/>
              </a:prstGeom>
              <a:blipFill>
                <a:blip r:embed="rId6"/>
                <a:stretch>
                  <a:fillRect l="-1881" t="-1262" r="-1693"/>
                </a:stretch>
              </a:blipFill>
            </p:spPr>
            <p:txBody>
              <a:bodyPr/>
              <a:lstStyle/>
              <a:p>
                <a:r>
                  <a:rPr lang="en-US">
                    <a:noFill/>
                  </a:rPr>
                  <a:t> </a:t>
                </a:r>
              </a:p>
            </p:txBody>
          </p:sp>
        </mc:Fallback>
      </mc:AlternateContent>
      <p:sp>
        <p:nvSpPr>
          <p:cNvPr id="5427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Service Load Criteria</a:t>
            </a:r>
            <a:endParaRPr dirty="0"/>
          </a:p>
        </p:txBody>
      </p:sp>
      <p:pic>
        <p:nvPicPr>
          <p:cNvPr id="54275" name="Picture 4"/>
          <p:cNvPicPr>
            <a:picLocks noChangeAspect="1"/>
          </p:cNvPicPr>
          <p:nvPr>
            <p:custDataLst>
              <p:tags r:id="rId4"/>
            </p:custDataLst>
          </p:nvPr>
        </p:nvPicPr>
        <p:blipFill>
          <a:blip r:embed="rId7"/>
          <a:stretch>
            <a:fillRect/>
          </a:stretch>
        </p:blipFill>
        <p:spPr>
          <a:xfrm>
            <a:off x="7321602" y="996950"/>
            <a:ext cx="3995738" cy="4864100"/>
          </a:xfrm>
          <a:prstGeom prst="rect">
            <a:avLst/>
          </a:prstGeom>
          <a:noFill/>
          <a:ln>
            <a:noFill/>
            <a:miter lim="800000"/>
          </a:ln>
        </p:spPr>
      </p:pic>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22</a:t>
            </a:fld>
            <a:endParaRPr lang="en-US">
              <a:solidFill>
                <a:schemeClr val="bg1"/>
              </a:solidFill>
            </a:endParaRPr>
          </a:p>
        </p:txBody>
      </p:sp>
    </p:spTree>
    <p:custDataLst>
      <p:tags r:id="rId1"/>
    </p:custDataLst>
    <p:extLst>
      <p:ext uri="{BB962C8B-B14F-4D97-AF65-F5344CB8AC3E}">
        <p14:creationId xmlns:p14="http://schemas.microsoft.com/office/powerpoint/2010/main" val="146346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529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2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solidFill>
                      <a:schemeClr val="bg1"/>
                    </a:solidFill>
                  </a:rPr>
                  <a:t>Anchor Displacement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Suggested allowances for anchor displacement, </a:t>
                </a:r>
                <a:r>
                  <a:rPr lang="en-US" sz="2800" kern="0" dirty="0">
                    <a:solidFill>
                      <a:schemeClr val="bg1"/>
                    </a:solidFill>
                    <a:latin typeface="Symbol" pitchFamily="18" charset="2"/>
                  </a:rPr>
                  <a:t>D</a:t>
                </a:r>
                <a:r>
                  <a:rPr lang="en-US" sz="2800" kern="0" baseline="-25000" dirty="0">
                    <a:solidFill>
                      <a:schemeClr val="bg1"/>
                    </a:solidFill>
                  </a:rPr>
                  <a:t>a</a:t>
                </a:r>
                <a:r>
                  <a:rPr lang="en-US" sz="2800" kern="0" dirty="0">
                    <a:solidFill>
                      <a:schemeClr val="bg1"/>
                    </a:solidFill>
                  </a:rPr>
                  <a:t>:</a:t>
                </a: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Adjustable: 1/16” free play + 1/16” = 1/8”</a:t>
                </a: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Wire: 0”</a:t>
                </a: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Corrugated: 3/16”</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Alternatively:</a:t>
                </a:r>
              </a:p>
              <a:p>
                <a:pPr marL="688975" lvl="1" indent="-231775" eaLnBrk="0" fontAlgn="base" hangingPunct="0">
                  <a:lnSpc>
                    <a:spcPct val="110000"/>
                  </a:lnSpc>
                  <a:spcBef>
                    <a:spcPct val="0"/>
                  </a:spcBef>
                  <a:spcAft>
                    <a:spcPct val="35000"/>
                  </a:spcAft>
                  <a:buFontTx/>
                  <a:buChar char="•"/>
                  <a:defRPr/>
                </a:pPr>
                <a:r>
                  <a:rPr lang="en-US" sz="2600" kern="0" dirty="0" err="1">
                    <a:solidFill>
                      <a:schemeClr val="bg1"/>
                    </a:solidFill>
                  </a:rPr>
                  <a:t>h</a:t>
                </a:r>
                <a:r>
                  <a:rPr lang="en-US" sz="2600" kern="0" baseline="-25000" dirty="0" err="1">
                    <a:solidFill>
                      <a:schemeClr val="bg1"/>
                    </a:solidFill>
                  </a:rPr>
                  <a:t>b</a:t>
                </a:r>
                <a:r>
                  <a:rPr lang="en-US" sz="2600" kern="0" dirty="0">
                    <a:solidFill>
                      <a:schemeClr val="bg1"/>
                    </a:solidFill>
                  </a:rPr>
                  <a:t> ≥ 10 feet: </a:t>
                </a:r>
                <a14:m>
                  <m:oMath xmlns:m="http://schemas.openxmlformats.org/officeDocument/2006/math">
                    <m:sSub>
                      <m:sSubPr>
                        <m:ctrlPr>
                          <a:rPr lang="en-US" sz="2600" i="1" kern="0" smtClean="0">
                            <a:solidFill>
                              <a:schemeClr val="bg1"/>
                            </a:solidFill>
                            <a:latin typeface="Cambria Math" panose="02040503050406030204" pitchFamily="18" charset="0"/>
                          </a:rPr>
                        </m:ctrlPr>
                      </m:sSubPr>
                      <m:e>
                        <m:r>
                          <a:rPr lang="en-US" sz="2600" i="1" kern="0" smtClean="0">
                            <a:solidFill>
                              <a:schemeClr val="bg1"/>
                            </a:solidFill>
                            <a:latin typeface="Cambria Math" panose="02040503050406030204" pitchFamily="18" charset="0"/>
                            <a:ea typeface="Cambria Math" panose="02040503050406030204" pitchFamily="18" charset="0"/>
                          </a:rPr>
                          <m:t>𝛿</m:t>
                        </m:r>
                      </m:e>
                      <m:sub>
                        <m:r>
                          <a:rPr lang="en-US" sz="2600" b="0" i="1" kern="0" smtClean="0">
                            <a:solidFill>
                              <a:schemeClr val="bg1"/>
                            </a:solidFill>
                            <a:latin typeface="Cambria Math" panose="02040503050406030204" pitchFamily="18" charset="0"/>
                          </a:rPr>
                          <m:t>𝑏</m:t>
                        </m:r>
                      </m:sub>
                    </m:sSub>
                    <m:r>
                      <a:rPr lang="en-US" sz="2600" b="0" i="1" kern="0" smtClean="0">
                        <a:solidFill>
                          <a:schemeClr val="bg1"/>
                        </a:solidFill>
                        <a:latin typeface="Cambria Math" panose="02040503050406030204" pitchFamily="18" charset="0"/>
                      </a:rPr>
                      <m:t>=</m:t>
                    </m:r>
                    <m:f>
                      <m:fPr>
                        <m:ctrlPr>
                          <a:rPr lang="en-US" sz="2600" b="0" i="1" kern="0" smtClean="0">
                            <a:solidFill>
                              <a:schemeClr val="bg1"/>
                            </a:solidFill>
                            <a:latin typeface="Cambria Math" panose="02040503050406030204" pitchFamily="18" charset="0"/>
                          </a:rPr>
                        </m:ctrlPr>
                      </m:fPr>
                      <m:num>
                        <m:sSub>
                          <m:sSubPr>
                            <m:ctrlPr>
                              <a:rPr lang="en-US" sz="2600" b="0" i="1" kern="0" smtClean="0">
                                <a:solidFill>
                                  <a:schemeClr val="bg1"/>
                                </a:solidFill>
                                <a:latin typeface="Cambria Math" panose="02040503050406030204" pitchFamily="18" charset="0"/>
                              </a:rPr>
                            </m:ctrlPr>
                          </m:sSubPr>
                          <m:e>
                            <m:r>
                              <a:rPr lang="en-US" sz="2600" b="0" i="1" kern="0" smtClean="0">
                                <a:solidFill>
                                  <a:schemeClr val="bg1"/>
                                </a:solidFill>
                                <a:latin typeface="Cambria Math" panose="02040503050406030204" pitchFamily="18" charset="0"/>
                              </a:rPr>
                              <m:t>h</m:t>
                            </m:r>
                          </m:e>
                          <m:sub>
                            <m:r>
                              <a:rPr lang="en-US" sz="2600" b="0" i="1" kern="0" smtClean="0">
                                <a:solidFill>
                                  <a:schemeClr val="bg1"/>
                                </a:solidFill>
                                <a:latin typeface="Cambria Math" panose="02040503050406030204" pitchFamily="18" charset="0"/>
                              </a:rPr>
                              <m:t>𝑏</m:t>
                            </m:r>
                          </m:sub>
                        </m:sSub>
                      </m:num>
                      <m:den>
                        <m:r>
                          <a:rPr lang="en-US" sz="2600" b="0" i="1" kern="0" smtClean="0">
                            <a:solidFill>
                              <a:schemeClr val="bg1"/>
                            </a:solidFill>
                            <a:latin typeface="Cambria Math" panose="02040503050406030204" pitchFamily="18" charset="0"/>
                          </a:rPr>
                          <m:t>600</m:t>
                        </m:r>
                      </m:den>
                    </m:f>
                  </m:oMath>
                </a14:m>
                <a:endParaRPr lang="en-US" sz="2600" kern="0" dirty="0">
                  <a:solidFill>
                    <a:schemeClr val="bg1"/>
                  </a:solidFill>
                </a:endParaRPr>
              </a:p>
              <a:p>
                <a:pPr marL="688975" lvl="1" indent="-231775" eaLnBrk="0" fontAlgn="base" hangingPunct="0">
                  <a:lnSpc>
                    <a:spcPct val="110000"/>
                  </a:lnSpc>
                  <a:spcBef>
                    <a:spcPct val="0"/>
                  </a:spcBef>
                  <a:spcAft>
                    <a:spcPct val="35000"/>
                  </a:spcAft>
                  <a:buFontTx/>
                  <a:buChar char="•"/>
                  <a:defRPr/>
                </a:pPr>
                <a:r>
                  <a:rPr lang="en-US" sz="2600" kern="0" dirty="0" err="1">
                    <a:solidFill>
                      <a:schemeClr val="bg1"/>
                    </a:solidFill>
                  </a:rPr>
                  <a:t>h</a:t>
                </a:r>
                <a:r>
                  <a:rPr lang="en-US" sz="2600" kern="0" baseline="-25000" dirty="0" err="1">
                    <a:solidFill>
                      <a:schemeClr val="bg1"/>
                    </a:solidFill>
                  </a:rPr>
                  <a:t>b</a:t>
                </a:r>
                <a:r>
                  <a:rPr lang="en-US" sz="2600" kern="0" dirty="0">
                    <a:solidFill>
                      <a:schemeClr val="bg1"/>
                    </a:solidFill>
                  </a:rPr>
                  <a:t> ≥ 15 feet: </a:t>
                </a:r>
                <a14:m>
                  <m:oMath xmlns:m="http://schemas.openxmlformats.org/officeDocument/2006/math">
                    <m:sSub>
                      <m:sSubPr>
                        <m:ctrlPr>
                          <a:rPr lang="en-US" sz="2600" i="1" kern="0">
                            <a:solidFill>
                              <a:schemeClr val="bg1"/>
                            </a:solidFill>
                            <a:latin typeface="Cambria Math" panose="02040503050406030204" pitchFamily="18" charset="0"/>
                          </a:rPr>
                        </m:ctrlPr>
                      </m:sSubPr>
                      <m:e>
                        <m:r>
                          <a:rPr lang="en-US" sz="2600" i="1" kern="0">
                            <a:solidFill>
                              <a:schemeClr val="bg1"/>
                            </a:solidFill>
                            <a:latin typeface="Cambria Math" panose="02040503050406030204" pitchFamily="18" charset="0"/>
                            <a:ea typeface="Cambria Math" panose="02040503050406030204" pitchFamily="18" charset="0"/>
                          </a:rPr>
                          <m:t>𝛿</m:t>
                        </m:r>
                      </m:e>
                      <m:sub>
                        <m:r>
                          <a:rPr lang="en-US" sz="2600" i="1" kern="0">
                            <a:solidFill>
                              <a:schemeClr val="bg1"/>
                            </a:solidFill>
                            <a:latin typeface="Cambria Math" panose="02040503050406030204" pitchFamily="18" charset="0"/>
                          </a:rPr>
                          <m:t>𝑏</m:t>
                        </m:r>
                      </m:sub>
                    </m:sSub>
                    <m:r>
                      <a:rPr lang="en-US" sz="2600" i="1" kern="0">
                        <a:solidFill>
                          <a:schemeClr val="bg1"/>
                        </a:solidFill>
                        <a:latin typeface="Cambria Math" panose="02040503050406030204" pitchFamily="18" charset="0"/>
                      </a:rPr>
                      <m:t>=</m:t>
                    </m:r>
                    <m:f>
                      <m:fPr>
                        <m:ctrlPr>
                          <a:rPr lang="en-US" sz="2600" i="1" kern="0">
                            <a:solidFill>
                              <a:schemeClr val="bg1"/>
                            </a:solidFill>
                            <a:latin typeface="Cambria Math" panose="02040503050406030204" pitchFamily="18" charset="0"/>
                          </a:rPr>
                        </m:ctrlPr>
                      </m:fPr>
                      <m:num>
                        <m:sSub>
                          <m:sSubPr>
                            <m:ctrlPr>
                              <a:rPr lang="en-US" sz="2600" i="1" kern="0">
                                <a:solidFill>
                                  <a:schemeClr val="bg1"/>
                                </a:solidFill>
                                <a:latin typeface="Cambria Math" panose="02040503050406030204" pitchFamily="18" charset="0"/>
                              </a:rPr>
                            </m:ctrlPr>
                          </m:sSubPr>
                          <m:e>
                            <m:r>
                              <a:rPr lang="en-US" sz="2600" i="1" kern="0">
                                <a:solidFill>
                                  <a:schemeClr val="bg1"/>
                                </a:solidFill>
                                <a:latin typeface="Cambria Math" panose="02040503050406030204" pitchFamily="18" charset="0"/>
                              </a:rPr>
                              <m:t>h</m:t>
                            </m:r>
                          </m:e>
                          <m:sub>
                            <m:r>
                              <a:rPr lang="en-US" sz="2600" i="1" kern="0">
                                <a:solidFill>
                                  <a:schemeClr val="bg1"/>
                                </a:solidFill>
                                <a:latin typeface="Cambria Math" panose="02040503050406030204" pitchFamily="18" charset="0"/>
                              </a:rPr>
                              <m:t>𝑏</m:t>
                            </m:r>
                          </m:sub>
                        </m:sSub>
                      </m:num>
                      <m:den>
                        <m:r>
                          <a:rPr lang="en-US" sz="2600" b="0" i="1" kern="0" smtClean="0">
                            <a:solidFill>
                              <a:schemeClr val="bg1"/>
                            </a:solidFill>
                            <a:latin typeface="Cambria Math" panose="02040503050406030204" pitchFamily="18" charset="0"/>
                          </a:rPr>
                          <m:t>48</m:t>
                        </m:r>
                        <m:r>
                          <a:rPr lang="en-US" sz="2600" i="1" kern="0">
                            <a:solidFill>
                              <a:schemeClr val="bg1"/>
                            </a:solidFill>
                            <a:latin typeface="Cambria Math" panose="02040503050406030204" pitchFamily="18" charset="0"/>
                          </a:rPr>
                          <m:t>0</m:t>
                        </m:r>
                      </m:den>
                    </m:f>
                  </m:oMath>
                </a14:m>
                <a:endParaRPr lang="en-US" sz="2600" kern="0" dirty="0">
                  <a:solidFill>
                    <a:schemeClr val="bg1"/>
                  </a:solidFill>
                </a:endParaRPr>
              </a:p>
            </p:txBody>
          </p:sp>
        </mc:Choice>
        <mc:Fallback>
          <p:sp>
            <p:nvSpPr>
              <p:cNvPr id="55299"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5"/>
                <a:stretch>
                  <a:fillRect l="-1143" t="-2104"/>
                </a:stretch>
              </a:blipFill>
            </p:spPr>
            <p:txBody>
              <a:bodyPr/>
              <a:lstStyle/>
              <a:p>
                <a:r>
                  <a:rPr lang="en-US">
                    <a:noFill/>
                  </a:rPr>
                  <a:t> </a:t>
                </a:r>
              </a:p>
            </p:txBody>
          </p:sp>
        </mc:Fallback>
      </mc:AlternateContent>
      <p:sp>
        <p:nvSpPr>
          <p:cNvPr id="5529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Service Load Criteria</a:t>
            </a:r>
            <a:endParaRPr dirty="0"/>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23</a:t>
            </a:fld>
            <a:endParaRPr lang="en-US">
              <a:solidFill>
                <a:schemeClr val="bg1"/>
              </a:solidFill>
            </a:endParaRPr>
          </a:p>
        </p:txBody>
      </p:sp>
    </p:spTree>
    <p:custDataLst>
      <p:tags r:id="rId1"/>
    </p:custDataLst>
    <p:extLst>
      <p:ext uri="{BB962C8B-B14F-4D97-AF65-F5344CB8AC3E}">
        <p14:creationId xmlns:p14="http://schemas.microsoft.com/office/powerpoint/2010/main" val="225024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Behavior at Ultimate Loads</a:t>
            </a:r>
          </a:p>
        </p:txBody>
      </p:sp>
      <p:sp>
        <p:nvSpPr>
          <p:cNvPr id="25603" name="Content Placeholder 2"/>
          <p:cNvSpPr txBox="1"/>
          <p:nvPr>
            <p:custDataLst>
              <p:tags r:id="rId3"/>
            </p:custDataLst>
          </p:nvPr>
        </p:nvSpPr>
        <p:spPr bwMode="auto">
          <a:xfrm>
            <a:off x="1606824" y="1439423"/>
            <a:ext cx="4371975"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kern="0" dirty="0">
                <a:solidFill>
                  <a:schemeClr val="bg1"/>
                </a:solidFill>
              </a:rPr>
              <a:t>Masonry</a:t>
            </a:r>
          </a:p>
          <a:p>
            <a:pPr lvl="1">
              <a:defRPr/>
            </a:pPr>
            <a:r>
              <a:rPr lang="en-US" sz="2200" kern="0" dirty="0">
                <a:solidFill>
                  <a:schemeClr val="bg1"/>
                </a:solidFill>
              </a:rPr>
              <a:t>Multiple masonry cracks may develop</a:t>
            </a:r>
          </a:p>
          <a:p>
            <a:pPr marL="111125" indent="0">
              <a:buNone/>
              <a:defRPr/>
            </a:pPr>
            <a:r>
              <a:rPr lang="en-US" sz="2400" kern="0" dirty="0">
                <a:solidFill>
                  <a:schemeClr val="bg1"/>
                </a:solidFill>
              </a:rPr>
              <a:t>Anchors</a:t>
            </a:r>
          </a:p>
          <a:p>
            <a:pPr marL="800100" lvl="1">
              <a:defRPr/>
            </a:pPr>
            <a:r>
              <a:rPr lang="en-US" sz="2200" kern="0" dirty="0">
                <a:solidFill>
                  <a:schemeClr val="bg1"/>
                </a:solidFill>
              </a:rPr>
              <a:t>Load transferred at top and bottom anchors and anchors adjacent to cracks</a:t>
            </a:r>
          </a:p>
          <a:p>
            <a:pPr marL="800100" lvl="1">
              <a:defRPr/>
            </a:pPr>
            <a:r>
              <a:rPr lang="en-US" sz="2200" kern="0" dirty="0">
                <a:solidFill>
                  <a:schemeClr val="bg1"/>
                </a:solidFill>
              </a:rPr>
              <a:t>Stiffer anchors = higher anchor forces</a:t>
            </a:r>
          </a:p>
          <a:p>
            <a:pPr marL="111125" indent="0">
              <a:buNone/>
              <a:defRPr/>
            </a:pPr>
            <a:endParaRPr lang="en-US" sz="2400" kern="0" dirty="0">
              <a:solidFill>
                <a:schemeClr val="bg1"/>
              </a:solidFill>
            </a:endParaRPr>
          </a:p>
        </p:txBody>
      </p:sp>
      <p:pic>
        <p:nvPicPr>
          <p:cNvPr id="25604" name="Picture 2"/>
          <p:cNvPicPr>
            <a:picLocks noChangeAspect="1"/>
          </p:cNvPicPr>
          <p:nvPr>
            <p:custDataLst>
              <p:tags r:id="rId4"/>
            </p:custDataLst>
          </p:nvPr>
        </p:nvPicPr>
        <p:blipFill>
          <a:blip r:embed="rId6"/>
          <a:stretch>
            <a:fillRect/>
          </a:stretch>
        </p:blipFill>
        <p:spPr>
          <a:xfrm>
            <a:off x="7161212" y="873918"/>
            <a:ext cx="3314700" cy="5110163"/>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24</a:t>
            </a:fld>
            <a:endParaRPr lang="en-US">
              <a:solidFill>
                <a:schemeClr val="bg1"/>
              </a:solidFill>
            </a:endParaRPr>
          </a:p>
        </p:txBody>
      </p:sp>
    </p:spTree>
    <p:custDataLst>
      <p:tags r:id="rId1"/>
    </p:custDataLst>
    <p:extLst>
      <p:ext uri="{BB962C8B-B14F-4D97-AF65-F5344CB8AC3E}">
        <p14:creationId xmlns:p14="http://schemas.microsoft.com/office/powerpoint/2010/main" val="2948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Ultimate Load Criteria</a:t>
            </a:r>
          </a:p>
        </p:txBody>
      </p:sp>
      <p:sp>
        <p:nvSpPr>
          <p:cNvPr id="26627" name="Content Placeholder 2"/>
          <p:cNvSpPr txBox="1"/>
          <p:nvPr>
            <p:custDataLst>
              <p:tags r:id="rId3"/>
            </p:custDataLst>
          </p:nvPr>
        </p:nvSpPr>
        <p:spPr bwMode="auto">
          <a:xfrm>
            <a:off x="1606824" y="1439423"/>
            <a:ext cx="4371975"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b="1" kern="0" dirty="0">
                <a:solidFill>
                  <a:schemeClr val="bg1"/>
                </a:solidFill>
              </a:rPr>
              <a:t>Limit States</a:t>
            </a:r>
          </a:p>
          <a:p>
            <a:pPr>
              <a:defRPr/>
            </a:pPr>
            <a:r>
              <a:rPr lang="en-US" sz="2400" kern="0" dirty="0">
                <a:solidFill>
                  <a:schemeClr val="bg1"/>
                </a:solidFill>
              </a:rPr>
              <a:t>Loss of Veneer Stability</a:t>
            </a:r>
          </a:p>
          <a:p>
            <a:pPr lvl="1">
              <a:defRPr/>
            </a:pPr>
            <a:r>
              <a:rPr lang="en-US" sz="2200" kern="0" dirty="0">
                <a:solidFill>
                  <a:srgbClr val="C00000"/>
                </a:solidFill>
              </a:rPr>
              <a:t>Expected to be required in TMS 402-22</a:t>
            </a:r>
          </a:p>
          <a:p>
            <a:pPr marL="346075" indent="-346075">
              <a:defRPr/>
            </a:pPr>
            <a:r>
              <a:rPr lang="en-US" sz="2400" kern="0" dirty="0">
                <a:solidFill>
                  <a:schemeClr val="bg1"/>
                </a:solidFill>
              </a:rPr>
              <a:t>Anchor Failure</a:t>
            </a:r>
          </a:p>
          <a:p>
            <a:pPr marL="692150" lvl="1" indent="-346075">
              <a:defRPr/>
            </a:pPr>
            <a:r>
              <a:rPr lang="en-US" sz="2200" kern="0" dirty="0">
                <a:solidFill>
                  <a:schemeClr val="bg1"/>
                </a:solidFill>
              </a:rPr>
              <a:t>Will discuss later</a:t>
            </a:r>
          </a:p>
          <a:p>
            <a:pPr marL="346075" indent="-346075">
              <a:defRPr/>
            </a:pPr>
            <a:r>
              <a:rPr lang="en-US" sz="2400" kern="0" dirty="0">
                <a:solidFill>
                  <a:schemeClr val="bg1"/>
                </a:solidFill>
              </a:rPr>
              <a:t>Backing Failure</a:t>
            </a:r>
          </a:p>
          <a:p>
            <a:pPr marL="692150" lvl="1" indent="-346075">
              <a:defRPr/>
            </a:pPr>
            <a:r>
              <a:rPr lang="en-US" sz="2200" kern="0" dirty="0">
                <a:solidFill>
                  <a:schemeClr val="bg1"/>
                </a:solidFill>
              </a:rPr>
              <a:t>Design for code compliance</a:t>
            </a:r>
          </a:p>
          <a:p>
            <a:pPr marL="111125" indent="0">
              <a:buNone/>
              <a:defRPr/>
            </a:pPr>
            <a:endParaRPr lang="en-US" sz="2400" kern="0" dirty="0">
              <a:solidFill>
                <a:schemeClr val="bg1"/>
              </a:solidFill>
            </a:endParaRPr>
          </a:p>
        </p:txBody>
      </p:sp>
      <p:pic>
        <p:nvPicPr>
          <p:cNvPr id="26628" name="Picture 2"/>
          <p:cNvPicPr>
            <a:picLocks noChangeAspect="1"/>
          </p:cNvPicPr>
          <p:nvPr>
            <p:custDataLst>
              <p:tags r:id="rId4"/>
            </p:custDataLst>
          </p:nvPr>
        </p:nvPicPr>
        <p:blipFill>
          <a:blip r:embed="rId6"/>
          <a:stretch>
            <a:fillRect/>
          </a:stretch>
        </p:blipFill>
        <p:spPr>
          <a:xfrm>
            <a:off x="7267301" y="952500"/>
            <a:ext cx="3314700" cy="5110163"/>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25</a:t>
            </a:fld>
            <a:endParaRPr lang="en-US">
              <a:solidFill>
                <a:schemeClr val="bg1"/>
              </a:solidFill>
            </a:endParaRPr>
          </a:p>
        </p:txBody>
      </p:sp>
    </p:spTree>
    <p:custDataLst>
      <p:tags r:id="rId1"/>
    </p:custDataLst>
    <p:extLst>
      <p:ext uri="{BB962C8B-B14F-4D97-AF65-F5344CB8AC3E}">
        <p14:creationId xmlns:p14="http://schemas.microsoft.com/office/powerpoint/2010/main" val="270909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Content Placeholder 2"/>
          <p:cNvSpPr txBox="1"/>
          <p:nvPr>
            <p:custDataLst>
              <p:tags r:id="rId2"/>
            </p:custDataLst>
          </p:nvPr>
        </p:nvSpPr>
        <p:spPr bwMode="auto">
          <a:xfrm>
            <a:off x="1979612" y="1301500"/>
            <a:ext cx="4076364" cy="4724400"/>
          </a:xfrm>
          <a:prstGeom prst="rect">
            <a:avLst/>
          </a:prstGeom>
          <a:solidFill>
            <a:schemeClr val="tx1"/>
          </a:solid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endParaRPr lang="en-US" sz="2400" b="1" kern="0" dirty="0">
              <a:solidFill>
                <a:schemeClr val="bg1"/>
              </a:solidFill>
            </a:endParaRPr>
          </a:p>
        </p:txBody>
      </p:sp>
      <p:sp>
        <p:nvSpPr>
          <p:cNvPr id="2" name="Content Placeholder 1">
            <a:extLst>
              <a:ext uri="{FF2B5EF4-FFF2-40B4-BE49-F238E27FC236}">
                <a16:creationId xmlns:a16="http://schemas.microsoft.com/office/drawing/2014/main" id="{46F35B16-2CCF-4DDB-94C9-C53E4B1314AF}"/>
              </a:ext>
            </a:extLst>
          </p:cNvPr>
          <p:cNvSpPr>
            <a:spLocks noGrp="1"/>
          </p:cNvSpPr>
          <p:nvPr>
            <p:ph idx="1"/>
          </p:nvPr>
        </p:nvSpPr>
        <p:spPr/>
        <p:txBody>
          <a:bodyPr/>
          <a:lstStyle/>
          <a:p>
            <a:endParaRPr lang="en-US"/>
          </a:p>
        </p:txBody>
      </p:sp>
      <p:sp>
        <p:nvSpPr>
          <p:cNvPr id="3481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Ultimate Load Criteria - Stability</a:t>
            </a:r>
            <a:endParaRPr dirty="0"/>
          </a:p>
        </p:txBody>
      </p:sp>
      <p:pic>
        <p:nvPicPr>
          <p:cNvPr id="34819" name="Picture 4"/>
          <p:cNvPicPr>
            <a:picLocks noChangeAspect="1"/>
          </p:cNvPicPr>
          <p:nvPr>
            <p:custDataLst>
              <p:tags r:id="rId4"/>
            </p:custDataLst>
          </p:nvPr>
        </p:nvPicPr>
        <p:blipFill>
          <a:blip r:embed="rId7"/>
          <a:stretch>
            <a:fillRect/>
          </a:stretch>
        </p:blipFill>
        <p:spPr>
          <a:xfrm>
            <a:off x="1903412" y="1447800"/>
            <a:ext cx="4319588" cy="4349750"/>
          </a:xfrm>
          <a:prstGeom prst="rect">
            <a:avLst/>
          </a:prstGeom>
          <a:noFill/>
          <a:ln>
            <a:noFill/>
            <a:miter lim="800000"/>
          </a:ln>
        </p:spPr>
      </p:pic>
      <p:pic>
        <p:nvPicPr>
          <p:cNvPr id="34820" name="Picture 3"/>
          <p:cNvPicPr>
            <a:picLocks noChangeAspect="1"/>
          </p:cNvPicPr>
          <p:nvPr>
            <p:custDataLst>
              <p:tags r:id="rId5"/>
            </p:custDataLst>
          </p:nvPr>
        </p:nvPicPr>
        <p:blipFill>
          <a:blip r:embed="rId8"/>
          <a:stretch>
            <a:fillRect/>
          </a:stretch>
        </p:blipFill>
        <p:spPr>
          <a:xfrm>
            <a:off x="6737772" y="1668758"/>
            <a:ext cx="3166640" cy="4198642"/>
          </a:xfrm>
          <a:prstGeom prst="rect">
            <a:avLst/>
          </a:prstGeom>
          <a:noFill/>
          <a:ln>
            <a:noFill/>
            <a:miter lim="800000"/>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26</a:t>
            </a:fld>
            <a:endParaRPr lang="en-US">
              <a:solidFill>
                <a:schemeClr val="bg1"/>
              </a:solidFill>
            </a:endParaRPr>
          </a:p>
        </p:txBody>
      </p:sp>
    </p:spTree>
    <p:custDataLst>
      <p:tags r:id="rId1"/>
    </p:custDataLst>
    <p:extLst>
      <p:ext uri="{BB962C8B-B14F-4D97-AF65-F5344CB8AC3E}">
        <p14:creationId xmlns:p14="http://schemas.microsoft.com/office/powerpoint/2010/main" val="53479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Content Placeholder 2"/>
          <p:cNvSpPr txBox="1"/>
          <p:nvPr>
            <p:custDataLst>
              <p:tags r:id="rId2"/>
            </p:custDataLst>
          </p:nvPr>
        </p:nvSpPr>
        <p:spPr bwMode="auto">
          <a:xfrm>
            <a:off x="1827212" y="1752600"/>
            <a:ext cx="7306989" cy="4495800"/>
          </a:xfrm>
          <a:prstGeom prst="rect">
            <a:avLst/>
          </a:prstGeom>
          <a:solidFill>
            <a:schemeClr val="tx1"/>
          </a:solid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endParaRPr lang="en-US" sz="2400" b="1" kern="0" dirty="0">
              <a:solidFill>
                <a:schemeClr val="bg1"/>
              </a:solidFill>
            </a:endParaRPr>
          </a:p>
        </p:txBody>
      </p:sp>
      <p:sp>
        <p:nvSpPr>
          <p:cNvPr id="358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Ultimate Load Criteria - Stability</a:t>
            </a:r>
            <a:endParaRPr dirty="0"/>
          </a:p>
        </p:txBody>
      </p:sp>
      <p:pic>
        <p:nvPicPr>
          <p:cNvPr id="35843" name="Picture 4"/>
          <p:cNvPicPr>
            <a:picLocks noChangeAspect="1"/>
          </p:cNvPicPr>
          <p:nvPr>
            <p:custDataLst>
              <p:tags r:id="rId4"/>
            </p:custDataLst>
          </p:nvPr>
        </p:nvPicPr>
        <p:blipFill>
          <a:blip r:embed="rId10"/>
          <a:stretch>
            <a:fillRect/>
          </a:stretch>
        </p:blipFill>
        <p:spPr>
          <a:xfrm>
            <a:off x="1827212" y="1992313"/>
            <a:ext cx="4319588" cy="4349750"/>
          </a:xfrm>
          <a:prstGeom prst="rect">
            <a:avLst/>
          </a:prstGeom>
          <a:noFill/>
          <a:ln>
            <a:noFill/>
            <a:miter lim="800000"/>
          </a:ln>
        </p:spPr>
      </p:pic>
      <p:sp>
        <p:nvSpPr>
          <p:cNvPr id="35845" name="TextBox 38">
            <a:extLst>
              <a:ext uri="{FF2B5EF4-FFF2-40B4-BE49-F238E27FC236}">
                <a16:creationId xmlns:a16="http://schemas.microsoft.com/office/drawing/2014/main" id="{0C234A86-68F7-45A0-BB63-9FCE960C29FF}"/>
              </a:ext>
            </a:extLst>
          </p:cNvPr>
          <p:cNvSpPr txBox="1">
            <a:spLocks noRot="1" noChangeAspect="1" noMove="1" noResize="1" noEditPoints="1" noAdjustHandles="1" noChangeArrowheads="1" noChangeShapeType="1" noTextEdit="1"/>
          </p:cNvSpPr>
          <p:nvPr>
            <p:custDataLst>
              <p:tags r:id="rId5"/>
            </p:custDataLst>
          </p:nvPr>
        </p:nvSpPr>
        <p:spPr>
          <a:xfrm>
            <a:off x="7466012" y="1999086"/>
            <a:ext cx="835678" cy="525913"/>
          </a:xfrm>
          <a:prstGeom prst="rect">
            <a:avLst/>
          </a:prstGeom>
          <a:blipFill>
            <a:blip r:embed="rId11"/>
            <a:stretch>
              <a:fillRect/>
            </a:stretch>
          </a:blipFill>
        </p:spPr>
        <p:txBody>
          <a:bodyPr/>
          <a:lstStyle/>
          <a:p>
            <a:r>
              <a:rPr lang="en-US"/>
              <a:t> </a:t>
            </a:r>
          </a:p>
        </p:txBody>
      </p:sp>
      <p:sp>
        <p:nvSpPr>
          <p:cNvPr id="35846" name="TextBox 39">
            <a:extLst>
              <a:ext uri="{FF2B5EF4-FFF2-40B4-BE49-F238E27FC236}">
                <a16:creationId xmlns:a16="http://schemas.microsoft.com/office/drawing/2014/main" id="{2A868CE7-0D09-4B9C-A992-9D9DEC164343}"/>
              </a:ext>
            </a:extLst>
          </p:cNvPr>
          <p:cNvSpPr txBox="1">
            <a:spLocks noRot="1" noChangeAspect="1" noMove="1" noResize="1" noEditPoints="1" noAdjustHandles="1" noChangeArrowheads="1" noChangeShapeType="1" noTextEdit="1"/>
          </p:cNvSpPr>
          <p:nvPr>
            <p:custDataLst>
              <p:tags r:id="rId6"/>
            </p:custDataLst>
          </p:nvPr>
        </p:nvSpPr>
        <p:spPr>
          <a:xfrm>
            <a:off x="7306851" y="2555016"/>
            <a:ext cx="1503745" cy="338554"/>
          </a:xfrm>
          <a:prstGeom prst="rect">
            <a:avLst/>
          </a:prstGeom>
          <a:blipFill>
            <a:blip r:embed="rId12"/>
            <a:stretch>
              <a:fillRect t="-5357" r="-14575" b="-21429"/>
            </a:stretch>
          </a:blipFill>
        </p:spPr>
        <p:txBody>
          <a:bodyPr/>
          <a:lstStyle/>
          <a:p>
            <a:r>
              <a:rPr lang="en-US"/>
              <a:t> </a:t>
            </a:r>
          </a:p>
        </p:txBody>
      </p:sp>
      <p:sp>
        <p:nvSpPr>
          <p:cNvPr id="35847" name="TextBox 40">
            <a:extLst>
              <a:ext uri="{FF2B5EF4-FFF2-40B4-BE49-F238E27FC236}">
                <a16:creationId xmlns:a16="http://schemas.microsoft.com/office/drawing/2014/main" id="{5328C962-BF6F-4C25-B548-4C5233CC44E1}"/>
              </a:ext>
            </a:extLst>
          </p:cNvPr>
          <p:cNvSpPr txBox="1">
            <a:spLocks noRot="1" noChangeAspect="1" noMove="1" noResize="1" noEditPoints="1" noAdjustHandles="1" noChangeArrowheads="1" noChangeShapeType="1" noTextEdit="1"/>
          </p:cNvSpPr>
          <p:nvPr>
            <p:custDataLst>
              <p:tags r:id="rId7"/>
            </p:custDataLst>
          </p:nvPr>
        </p:nvSpPr>
        <p:spPr>
          <a:xfrm>
            <a:off x="7371035" y="3592955"/>
            <a:ext cx="1439561" cy="963982"/>
          </a:xfrm>
          <a:prstGeom prst="rect">
            <a:avLst/>
          </a:prstGeom>
          <a:blipFill>
            <a:blip r:embed="rId13"/>
            <a:stretch>
              <a:fillRect l="-4219" t="-3145"/>
            </a:stretch>
          </a:blipFill>
        </p:spPr>
        <p:txBody>
          <a:bodyPr/>
          <a:lstStyle/>
          <a:p>
            <a:r>
              <a:rPr lang="en-US"/>
              <a:t> </a:t>
            </a:r>
          </a:p>
        </p:txBody>
      </p:sp>
      <p:sp>
        <p:nvSpPr>
          <p:cNvPr id="35848" name="TextBox 41">
            <a:extLst>
              <a:ext uri="{FF2B5EF4-FFF2-40B4-BE49-F238E27FC236}">
                <a16:creationId xmlns:a16="http://schemas.microsoft.com/office/drawing/2014/main" id="{5D18EDB8-C0DE-4F12-8FCD-38C2BAD29150}"/>
              </a:ext>
            </a:extLst>
          </p:cNvPr>
          <p:cNvSpPr txBox="1">
            <a:spLocks noRot="1" noChangeAspect="1" noMove="1" noResize="1" noEditPoints="1" noAdjustHandles="1" noChangeArrowheads="1" noChangeShapeType="1" noTextEdit="1"/>
          </p:cNvSpPr>
          <p:nvPr>
            <p:custDataLst>
              <p:tags r:id="rId8"/>
            </p:custDataLst>
          </p:nvPr>
        </p:nvSpPr>
        <p:spPr>
          <a:xfrm>
            <a:off x="7466012" y="5257801"/>
            <a:ext cx="1184042" cy="762453"/>
          </a:xfrm>
          <a:prstGeom prst="rect">
            <a:avLst/>
          </a:prstGeom>
          <a:blipFill>
            <a:blip r:embed="rId14"/>
            <a:stretch>
              <a:fillRect/>
            </a:stretch>
          </a:blipFill>
        </p:spPr>
        <p:txBody>
          <a:bodyPr/>
          <a:lstStyle/>
          <a:p>
            <a:r>
              <a:rPr lang="en-US"/>
              <a:t> </a:t>
            </a: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27</a:t>
            </a:fld>
            <a:endParaRPr lang="en-US">
              <a:solidFill>
                <a:schemeClr val="bg1"/>
              </a:solidFill>
            </a:endParaRPr>
          </a:p>
        </p:txBody>
      </p:sp>
    </p:spTree>
    <p:custDataLst>
      <p:tags r:id="rId1"/>
    </p:custDataLst>
    <p:extLst>
      <p:ext uri="{BB962C8B-B14F-4D97-AF65-F5344CB8AC3E}">
        <p14:creationId xmlns:p14="http://schemas.microsoft.com/office/powerpoint/2010/main" val="23414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3DE671-4A56-4B30-A9A7-64244DB10AA0}"/>
              </a:ext>
            </a:extLst>
          </p:cNvPr>
          <p:cNvSpPr>
            <a:spLocks noGrp="1"/>
          </p:cNvSpPr>
          <p:nvPr>
            <p:ph idx="1"/>
          </p:nvPr>
        </p:nvSpPr>
        <p:spPr/>
        <p:txBody>
          <a:bodyPr/>
          <a:lstStyle/>
          <a:p>
            <a:endParaRPr lang="en-US"/>
          </a:p>
        </p:txBody>
      </p:sp>
      <p:sp>
        <p:nvSpPr>
          <p:cNvPr id="3686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Ultimate Load Criteria - Stability</a:t>
            </a:r>
            <a:endParaRPr dirty="0"/>
          </a:p>
        </p:txBody>
      </p:sp>
      <p:graphicFrame>
        <p:nvGraphicFramePr>
          <p:cNvPr id="36868" name="Table 10"/>
          <p:cNvGraphicFramePr>
            <a:graphicFrameLocks noGrp="1"/>
          </p:cNvGraphicFramePr>
          <p:nvPr>
            <p:custDataLst>
              <p:tags r:id="rId3"/>
            </p:custDataLst>
            <p:extLst>
              <p:ext uri="{D42A27DB-BD31-4B8C-83A1-F6EECF244321}">
                <p14:modId xmlns:p14="http://schemas.microsoft.com/office/powerpoint/2010/main" val="900701331"/>
              </p:ext>
            </p:extLst>
          </p:nvPr>
        </p:nvGraphicFramePr>
        <p:xfrm>
          <a:off x="1979612" y="1828800"/>
          <a:ext cx="7172324" cy="3590671"/>
        </p:xfrm>
        <a:graphic>
          <a:graphicData uri="http://schemas.openxmlformats.org/drawingml/2006/table">
            <a:tbl>
              <a:tblPr>
                <a:tableStyleId>{BC89EF96-8CEA-46FF-86C4-4CE0E7609802}</a:tableStyleId>
              </a:tblPr>
              <a:tblGrid>
                <a:gridCol w="1879191">
                  <a:extLst>
                    <a:ext uri="{9D8B030D-6E8A-4147-A177-3AD203B41FA5}">
                      <a16:colId xmlns:a16="http://schemas.microsoft.com/office/drawing/2014/main" val="20000"/>
                    </a:ext>
                  </a:extLst>
                </a:gridCol>
                <a:gridCol w="1879191">
                  <a:extLst>
                    <a:ext uri="{9D8B030D-6E8A-4147-A177-3AD203B41FA5}">
                      <a16:colId xmlns:a16="http://schemas.microsoft.com/office/drawing/2014/main" val="2195071343"/>
                    </a:ext>
                  </a:extLst>
                </a:gridCol>
                <a:gridCol w="1138762">
                  <a:extLst>
                    <a:ext uri="{9D8B030D-6E8A-4147-A177-3AD203B41FA5}">
                      <a16:colId xmlns:a16="http://schemas.microsoft.com/office/drawing/2014/main" val="20001"/>
                    </a:ext>
                  </a:extLst>
                </a:gridCol>
                <a:gridCol w="1137590">
                  <a:extLst>
                    <a:ext uri="{9D8B030D-6E8A-4147-A177-3AD203B41FA5}">
                      <a16:colId xmlns:a16="http://schemas.microsoft.com/office/drawing/2014/main" val="20002"/>
                    </a:ext>
                  </a:extLst>
                </a:gridCol>
                <a:gridCol w="1137590">
                  <a:extLst>
                    <a:ext uri="{9D8B030D-6E8A-4147-A177-3AD203B41FA5}">
                      <a16:colId xmlns:a16="http://schemas.microsoft.com/office/drawing/2014/main" val="20003"/>
                    </a:ext>
                  </a:extLst>
                </a:gridCol>
              </a:tblGrid>
              <a:tr h="481012">
                <a:tc rowSpan="2">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Ultimate</a:t>
                      </a:r>
                    </a:p>
                    <a:p>
                      <a:pPr marL="0" lvl="0" indent="0" algn="ctr">
                        <a:lnSpc>
                          <a:spcPct val="107000"/>
                        </a:lnSpc>
                      </a:pPr>
                      <a:r>
                        <a:rPr sz="2000" dirty="0">
                          <a:solidFill>
                            <a:schemeClr val="bg1"/>
                          </a:solidFill>
                        </a:rPr>
                        <a:t>Deflection</a:t>
                      </a:r>
                    </a:p>
                    <a:p>
                      <a:pPr marL="0" marR="0" lvl="0" indent="0" algn="ctr" defTabSz="914400" rtl="0" eaLnBrk="1" fontAlgn="base" latinLnBrk="0" hangingPunct="1">
                        <a:lnSpc>
                          <a:spcPct val="107000"/>
                        </a:lnSpc>
                        <a:spcBef>
                          <a:spcPct val="0"/>
                        </a:spcBef>
                        <a:spcAft>
                          <a:spcPct val="0"/>
                        </a:spcAft>
                        <a:buClrTx/>
                        <a:buSzTx/>
                        <a:buFontTx/>
                        <a:buNone/>
                        <a:tabLst/>
                        <a:defRPr/>
                      </a:pPr>
                      <a:r>
                        <a:rPr lang="en-US" sz="1400" dirty="0">
                          <a:solidFill>
                            <a:schemeClr val="bg1"/>
                          </a:solidFill>
                        </a:rPr>
                        <a:t>(wind or seismic</a:t>
                      </a:r>
                      <a:r>
                        <a:rPr lang="en-US" sz="1400" baseline="0" dirty="0">
                          <a:solidFill>
                            <a:schemeClr val="bg1"/>
                          </a:solidFill>
                        </a:rPr>
                        <a:t>)</a:t>
                      </a:r>
                      <a:endParaRPr lang="en-US" sz="1400" baseline="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rowSpan="2">
                  <a:txBody>
                    <a:bodyPr/>
                    <a:lstStyle/>
                    <a:p>
                      <a:pPr marL="0" lvl="0" indent="0" algn="ctr">
                        <a:lnSpc>
                          <a:spcPct val="107000"/>
                        </a:lnSpc>
                      </a:pPr>
                      <a:r>
                        <a:rPr lang="en-US" sz="2000" dirty="0">
                          <a:solidFill>
                            <a:schemeClr val="bg1"/>
                          </a:solidFill>
                        </a:rPr>
                        <a:t>Service</a:t>
                      </a:r>
                      <a:r>
                        <a:rPr lang="en-US" sz="2000" baseline="0" dirty="0">
                          <a:solidFill>
                            <a:schemeClr val="bg1"/>
                          </a:solidFill>
                        </a:rPr>
                        <a:t> Level</a:t>
                      </a:r>
                      <a:r>
                        <a:rPr lang="en-US" sz="2000" dirty="0">
                          <a:solidFill>
                            <a:schemeClr val="bg1"/>
                          </a:solidFill>
                        </a:rPr>
                        <a:t> </a:t>
                      </a:r>
                    </a:p>
                    <a:p>
                      <a:pPr marL="0" lvl="0" indent="0" algn="ctr">
                        <a:lnSpc>
                          <a:spcPct val="107000"/>
                        </a:lnSpc>
                      </a:pPr>
                      <a:r>
                        <a:rPr lang="en-US" sz="2000" dirty="0">
                          <a:solidFill>
                            <a:schemeClr val="bg1"/>
                          </a:solidFill>
                        </a:rPr>
                        <a:t>Deflection</a:t>
                      </a:r>
                    </a:p>
                    <a:p>
                      <a:pPr marL="0" lvl="0" indent="0" algn="ctr">
                        <a:lnSpc>
                          <a:spcPct val="107000"/>
                        </a:lnSpc>
                      </a:pPr>
                      <a:r>
                        <a:rPr lang="en-US" sz="1400" dirty="0">
                          <a:solidFill>
                            <a:schemeClr val="bg1"/>
                          </a:solidFill>
                        </a:rPr>
                        <a:t>(0.4</a:t>
                      </a:r>
                      <a:r>
                        <a:rPr lang="en-US" sz="1400" baseline="0" dirty="0">
                          <a:solidFill>
                            <a:schemeClr val="bg1"/>
                          </a:solidFill>
                        </a:rPr>
                        <a:t>2 wind)</a:t>
                      </a:r>
                      <a:endParaRPr sz="14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gridSpan="3">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Maximum Value for FS = 1.5</a:t>
                      </a:r>
                      <a:endParaRPr sz="2000">
                        <a:solidFill>
                          <a:schemeClr val="bg1"/>
                        </a:solidFill>
                        <a:ea typeface="Calibri" pitchFamily="34" charset="0"/>
                      </a:endParaRPr>
                    </a:p>
                  </a:txBody>
                  <a:tcPr marL="68580" marR="68580" marT="0" marB="0" anchor="ctr"/>
                </a:tc>
                <a:tc hMerge="1">
                  <a:txBody>
                    <a:bodyPr/>
                    <a:lstStyle/>
                    <a:p>
                      <a:endParaRPr/>
                    </a:p>
                  </a:txBody>
                  <a:tcPr>
                    <a:lnT w="28575">
                      <a:solidFill>
                        <a:schemeClr val="tx1"/>
                      </a:solidFill>
                      <a:miter lim="800000"/>
                    </a:lnT>
                    <a:lnB w="12700">
                      <a:solidFill>
                        <a:prstClr val="black"/>
                      </a:solidFill>
                      <a:miter lim="800000"/>
                    </a:lnB>
                  </a:tcPr>
                </a:tc>
                <a:tc hMerge="1">
                  <a:txBody>
                    <a:bodyPr/>
                    <a:lstStyle/>
                    <a:p>
                      <a:endParaRPr/>
                    </a:p>
                  </a:txBody>
                  <a:tcPr>
                    <a:lnR w="28575">
                      <a:miter lim="800000"/>
                    </a:lnR>
                    <a:lnT w="28575">
                      <a:solidFill>
                        <a:schemeClr val="tx1"/>
                      </a:solidFill>
                      <a:miter lim="800000"/>
                    </a:lnT>
                    <a:lnB w="12700">
                      <a:solidFill>
                        <a:prstClr val="black"/>
                      </a:solidFill>
                      <a:miter lim="800000"/>
                    </a:lnB>
                  </a:tcPr>
                </a:tc>
                <a:extLst>
                  <a:ext uri="{0D108BD9-81ED-4DB2-BD59-A6C34878D82A}">
                    <a16:rowId xmlns:a16="http://schemas.microsoft.com/office/drawing/2014/main" val="10000"/>
                  </a:ext>
                </a:extLst>
              </a:tr>
              <a:tr h="481012">
                <a:tc vMerge="1">
                  <a:txBody>
                    <a:bodyPr/>
                    <a:lstStyle/>
                    <a:p>
                      <a:endParaRPr/>
                    </a:p>
                  </a:txBody>
                  <a:tcPr>
                    <a:lnL w="28575">
                      <a:solidFill>
                        <a:schemeClr val="tx1"/>
                      </a:solidFill>
                      <a:miter lim="800000"/>
                    </a:lnL>
                    <a:lnR w="28575">
                      <a:solidFill>
                        <a:schemeClr val="tx1"/>
                      </a:solidFill>
                      <a:miter lim="800000"/>
                    </a:lnR>
                    <a:lnB w="28575">
                      <a:miter lim="800000"/>
                    </a:lnB>
                  </a:tcPr>
                </a:tc>
                <a:tc vMerge="1">
                  <a:txBody>
                    <a:bodyPr/>
                    <a:lstStyle/>
                    <a:p>
                      <a:endParaRPr lang="en-US"/>
                    </a:p>
                  </a:txBody>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h</a:t>
                      </a:r>
                      <a:r>
                        <a:rPr sz="2000" baseline="-25000">
                          <a:solidFill>
                            <a:schemeClr val="bg1"/>
                          </a:solidFill>
                        </a:rPr>
                        <a:t>b</a:t>
                      </a:r>
                      <a:r>
                        <a:rPr sz="2000">
                          <a:solidFill>
                            <a:schemeClr val="bg1"/>
                          </a:solidFill>
                        </a:rPr>
                        <a:t>/t</a:t>
                      </a:r>
                      <a:r>
                        <a:rPr sz="2000" baseline="-25000">
                          <a:solidFill>
                            <a:schemeClr val="bg1"/>
                          </a:solidFill>
                        </a:rPr>
                        <a:t>sp</a:t>
                      </a:r>
                      <a:endParaRPr sz="2000">
                        <a:solidFill>
                          <a:schemeClr val="bg1"/>
                        </a:solidFill>
                        <a:latin typeface="Calibri" pitchFamily="34" charset="0"/>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h</a:t>
                      </a:r>
                      <a:r>
                        <a:rPr sz="2000" baseline="-25000">
                          <a:solidFill>
                            <a:schemeClr val="bg1"/>
                          </a:solidFill>
                        </a:rPr>
                        <a:t>b</a:t>
                      </a:r>
                      <a:r>
                        <a:rPr sz="2000">
                          <a:solidFill>
                            <a:schemeClr val="bg1"/>
                          </a:solidFill>
                        </a:rPr>
                        <a:t> for t</a:t>
                      </a:r>
                      <a:r>
                        <a:rPr sz="2000" baseline="-25000">
                          <a:solidFill>
                            <a:schemeClr val="bg1"/>
                          </a:solidFill>
                        </a:rPr>
                        <a:t>sp</a:t>
                      </a:r>
                      <a:r>
                        <a:rPr sz="2000">
                          <a:solidFill>
                            <a:schemeClr val="bg1"/>
                          </a:solidFill>
                        </a:rPr>
                        <a:t> = </a:t>
                      </a:r>
                    </a:p>
                    <a:p>
                      <a:pPr marL="0" lvl="0" indent="0" algn="ctr">
                        <a:lnSpc>
                          <a:spcPct val="107000"/>
                        </a:lnSpc>
                      </a:pPr>
                      <a:r>
                        <a:rPr sz="2000">
                          <a:solidFill>
                            <a:schemeClr val="bg1"/>
                          </a:solidFill>
                        </a:rPr>
                        <a:t>2-5/8 inch</a:t>
                      </a:r>
                      <a:endParaRPr sz="2000">
                        <a:solidFill>
                          <a:schemeClr val="bg1"/>
                        </a:solidFill>
                        <a:ea typeface="Calibri" pitchFamily="34" charset="0"/>
                      </a:endParaRPr>
                    </a:p>
                  </a:txBody>
                  <a:tcPr marL="68580" marR="68580" marT="0" marB="0"/>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h</a:t>
                      </a:r>
                      <a:r>
                        <a:rPr sz="2000" baseline="-25000">
                          <a:solidFill>
                            <a:schemeClr val="bg1"/>
                          </a:solidFill>
                        </a:rPr>
                        <a:t>b</a:t>
                      </a:r>
                      <a:r>
                        <a:rPr sz="2000">
                          <a:solidFill>
                            <a:schemeClr val="bg1"/>
                          </a:solidFill>
                        </a:rPr>
                        <a:t> for t</a:t>
                      </a:r>
                      <a:r>
                        <a:rPr sz="2000" baseline="-25000">
                          <a:solidFill>
                            <a:schemeClr val="bg1"/>
                          </a:solidFill>
                        </a:rPr>
                        <a:t>sp</a:t>
                      </a:r>
                      <a:r>
                        <a:rPr sz="2000">
                          <a:solidFill>
                            <a:schemeClr val="bg1"/>
                          </a:solidFill>
                        </a:rPr>
                        <a:t> = 3.5 inch</a:t>
                      </a: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1"/>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err="1">
                          <a:solidFill>
                            <a:schemeClr val="bg1"/>
                          </a:solidFill>
                        </a:rPr>
                        <a:t>h</a:t>
                      </a:r>
                      <a:r>
                        <a:rPr sz="2000" baseline="-25000" dirty="0" err="1">
                          <a:solidFill>
                            <a:schemeClr val="bg1"/>
                          </a:solidFill>
                        </a:rPr>
                        <a:t>b</a:t>
                      </a:r>
                      <a:r>
                        <a:rPr sz="2000" dirty="0">
                          <a:solidFill>
                            <a:schemeClr val="bg1"/>
                          </a:solidFill>
                        </a:rPr>
                        <a:t>/100</a:t>
                      </a:r>
                      <a:endParaRPr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err="1">
                          <a:solidFill>
                            <a:schemeClr val="bg1"/>
                          </a:solidFill>
                        </a:rPr>
                        <a:t>h</a:t>
                      </a:r>
                      <a:r>
                        <a:rPr lang="en-US" sz="2000" baseline="-25000" dirty="0" err="1">
                          <a:solidFill>
                            <a:schemeClr val="bg1"/>
                          </a:solidFill>
                        </a:rPr>
                        <a:t>b</a:t>
                      </a:r>
                      <a:r>
                        <a:rPr lang="en-US" sz="2000" dirty="0">
                          <a:solidFill>
                            <a:schemeClr val="bg1"/>
                          </a:solidFill>
                        </a:rPr>
                        <a:t>/240</a:t>
                      </a:r>
                      <a:endParaRPr lang="en-US"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67</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14.6 ft</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19.5 ft</a:t>
                      </a: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2"/>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err="1">
                          <a:solidFill>
                            <a:schemeClr val="bg1"/>
                          </a:solidFill>
                        </a:rPr>
                        <a:t>h</a:t>
                      </a:r>
                      <a:r>
                        <a:rPr sz="2000" baseline="-25000" dirty="0" err="1">
                          <a:solidFill>
                            <a:schemeClr val="bg1"/>
                          </a:solidFill>
                        </a:rPr>
                        <a:t>b</a:t>
                      </a:r>
                      <a:r>
                        <a:rPr sz="2000" dirty="0">
                          <a:solidFill>
                            <a:schemeClr val="bg1"/>
                          </a:solidFill>
                        </a:rPr>
                        <a:t>/150</a:t>
                      </a:r>
                      <a:endParaRPr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err="1">
                          <a:solidFill>
                            <a:schemeClr val="bg1"/>
                          </a:solidFill>
                        </a:rPr>
                        <a:t>h</a:t>
                      </a:r>
                      <a:r>
                        <a:rPr lang="en-US" sz="2000" baseline="-25000" dirty="0" err="1">
                          <a:solidFill>
                            <a:schemeClr val="bg1"/>
                          </a:solidFill>
                        </a:rPr>
                        <a:t>b</a:t>
                      </a:r>
                      <a:r>
                        <a:rPr lang="en-US" sz="2000" dirty="0">
                          <a:solidFill>
                            <a:schemeClr val="bg1"/>
                          </a:solidFill>
                        </a:rPr>
                        <a:t>/360</a:t>
                      </a:r>
                      <a:endParaRPr lang="en-US"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100</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21.9 </a:t>
                      </a:r>
                      <a:r>
                        <a:rPr sz="2000" dirty="0" err="1">
                          <a:solidFill>
                            <a:schemeClr val="bg1"/>
                          </a:solidFill>
                        </a:rPr>
                        <a:t>ft</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29.2 ft</a:t>
                      </a: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3"/>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err="1">
                          <a:solidFill>
                            <a:schemeClr val="bg1"/>
                          </a:solidFill>
                        </a:rPr>
                        <a:t>h</a:t>
                      </a:r>
                      <a:r>
                        <a:rPr sz="2000" baseline="-25000" dirty="0" err="1">
                          <a:solidFill>
                            <a:schemeClr val="bg1"/>
                          </a:solidFill>
                        </a:rPr>
                        <a:t>b</a:t>
                      </a:r>
                      <a:r>
                        <a:rPr sz="2000" dirty="0">
                          <a:solidFill>
                            <a:schemeClr val="bg1"/>
                          </a:solidFill>
                        </a:rPr>
                        <a:t>/200</a:t>
                      </a:r>
                      <a:endParaRPr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err="1">
                          <a:solidFill>
                            <a:schemeClr val="bg1"/>
                          </a:solidFill>
                        </a:rPr>
                        <a:t>h</a:t>
                      </a:r>
                      <a:r>
                        <a:rPr lang="en-US" sz="2000" baseline="-25000" dirty="0" err="1">
                          <a:solidFill>
                            <a:schemeClr val="bg1"/>
                          </a:solidFill>
                        </a:rPr>
                        <a:t>b</a:t>
                      </a:r>
                      <a:r>
                        <a:rPr lang="en-US" sz="2000" dirty="0">
                          <a:solidFill>
                            <a:schemeClr val="bg1"/>
                          </a:solidFill>
                        </a:rPr>
                        <a:t>/480</a:t>
                      </a:r>
                      <a:endParaRPr lang="en-US"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133</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29.1 </a:t>
                      </a:r>
                      <a:r>
                        <a:rPr sz="2000" dirty="0" err="1">
                          <a:solidFill>
                            <a:schemeClr val="bg1"/>
                          </a:solidFill>
                        </a:rPr>
                        <a:t>ft</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38.8 </a:t>
                      </a:r>
                      <a:r>
                        <a:rPr sz="2000" dirty="0" err="1">
                          <a:solidFill>
                            <a:schemeClr val="bg1"/>
                          </a:solidFill>
                        </a:rPr>
                        <a:t>ft</a:t>
                      </a:r>
                      <a:endParaRPr sz="2000" dirty="0">
                        <a:solidFill>
                          <a:schemeClr val="bg1"/>
                        </a:solidFill>
                        <a:ea typeface="Calibri" pitchFamily="34" charset="0"/>
                      </a:endParaRPr>
                    </a:p>
                  </a:txBody>
                  <a:tcPr marL="68580" marR="68580" marT="0" marB="0" anchor="ctr"/>
                </a:tc>
                <a:extLst>
                  <a:ext uri="{0D108BD9-81ED-4DB2-BD59-A6C34878D82A}">
                    <a16:rowId xmlns:a16="http://schemas.microsoft.com/office/drawing/2014/main" val="10004"/>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err="1">
                          <a:solidFill>
                            <a:schemeClr val="bg1"/>
                          </a:solidFill>
                        </a:rPr>
                        <a:t>h</a:t>
                      </a:r>
                      <a:r>
                        <a:rPr sz="2000" baseline="-25000" dirty="0" err="1">
                          <a:solidFill>
                            <a:schemeClr val="bg1"/>
                          </a:solidFill>
                        </a:rPr>
                        <a:t>b</a:t>
                      </a:r>
                      <a:r>
                        <a:rPr sz="2000" dirty="0">
                          <a:solidFill>
                            <a:schemeClr val="bg1"/>
                          </a:solidFill>
                        </a:rPr>
                        <a:t>/250</a:t>
                      </a:r>
                      <a:endParaRPr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err="1">
                          <a:solidFill>
                            <a:schemeClr val="bg1"/>
                          </a:solidFill>
                        </a:rPr>
                        <a:t>h</a:t>
                      </a:r>
                      <a:r>
                        <a:rPr lang="en-US" sz="2000" baseline="-25000" dirty="0" err="1">
                          <a:solidFill>
                            <a:schemeClr val="bg1"/>
                          </a:solidFill>
                        </a:rPr>
                        <a:t>b</a:t>
                      </a:r>
                      <a:r>
                        <a:rPr lang="en-US" sz="2000" dirty="0">
                          <a:solidFill>
                            <a:schemeClr val="bg1"/>
                          </a:solidFill>
                        </a:rPr>
                        <a:t>/600</a:t>
                      </a:r>
                      <a:endParaRPr lang="en-US" sz="2000" dirty="0">
                        <a:solidFill>
                          <a:schemeClr val="bg1"/>
                        </a:solidFill>
                        <a:latin typeface="Arial" panose="020B0604020202020204" pitchFamily="34" charset="0"/>
                        <a:ea typeface="Calibri" pitchFamily="34" charset="0"/>
                        <a:cs typeface="Arial" panose="020B0604020202020204"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167</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36.5 </a:t>
                      </a:r>
                      <a:r>
                        <a:rPr sz="2000" dirty="0" err="1">
                          <a:solidFill>
                            <a:schemeClr val="bg1"/>
                          </a:solidFill>
                        </a:rPr>
                        <a:t>ft</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48.7 </a:t>
                      </a:r>
                      <a:r>
                        <a:rPr sz="2000" dirty="0" err="1">
                          <a:solidFill>
                            <a:schemeClr val="bg1"/>
                          </a:solidFill>
                        </a:rPr>
                        <a:t>ft</a:t>
                      </a:r>
                      <a:endParaRPr sz="2000" dirty="0">
                        <a:solidFill>
                          <a:schemeClr val="bg1"/>
                        </a:solidFill>
                        <a:ea typeface="Calibri" pitchFamily="34"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28</a:t>
            </a:fld>
            <a:endParaRPr lang="en-US">
              <a:solidFill>
                <a:schemeClr val="bg1"/>
              </a:solidFill>
            </a:endParaRPr>
          </a:p>
        </p:txBody>
      </p:sp>
    </p:spTree>
    <p:custDataLst>
      <p:tags r:id="rId1"/>
    </p:custDataLst>
    <p:extLst>
      <p:ext uri="{BB962C8B-B14F-4D97-AF65-F5344CB8AC3E}">
        <p14:creationId xmlns:p14="http://schemas.microsoft.com/office/powerpoint/2010/main" val="28966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Ultimate Load Criteria - Stability</a:t>
            </a:r>
            <a:endParaRPr dirty="0"/>
          </a:p>
        </p:txBody>
      </p:sp>
      <p:sp>
        <p:nvSpPr>
          <p:cNvPr id="37894" name="Content Placeholder 2"/>
          <p:cNvSpPr txBox="1"/>
          <p:nvPr>
            <p:custDataLst>
              <p:tags r:id="rId3"/>
            </p:custDataLst>
          </p:nvPr>
        </p:nvSpPr>
        <p:spPr bwMode="auto">
          <a:xfrm>
            <a:off x="6010651" y="1827632"/>
            <a:ext cx="4371975"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sz="2400" kern="0" dirty="0">
                <a:solidFill>
                  <a:srgbClr val="C00000"/>
                </a:solidFill>
              </a:rPr>
              <a:t>Anchors can provide a restoring force to maintain veneer stability.</a:t>
            </a:r>
          </a:p>
          <a:p>
            <a:pPr marL="111125" indent="0">
              <a:buNone/>
              <a:defRPr/>
            </a:pPr>
            <a:endParaRPr lang="en-US" sz="2400" kern="0" dirty="0">
              <a:solidFill>
                <a:schemeClr val="bg1"/>
              </a:solidFill>
            </a:endParaRPr>
          </a:p>
        </p:txBody>
      </p:sp>
      <p:sp>
        <p:nvSpPr>
          <p:cNvPr id="37895" name="Rectangle 9"/>
          <p:cNvSpPr>
            <a:spLocks noRot="1" noChangeAspect="1" noMove="1" noResize="1" noEditPoints="1" noAdjustHandles="1" noChangeArrowheads="1" noChangeShapeType="1" noTextEdit="1"/>
          </p:cNvSpPr>
          <p:nvPr>
            <p:custDataLst>
              <p:tags r:id="rId4"/>
            </p:custDataLst>
          </p:nvPr>
        </p:nvSpPr>
        <p:spPr>
          <a:xfrm>
            <a:off x="6438377" y="4014105"/>
            <a:ext cx="2230291" cy="681661"/>
          </a:xfrm>
          <a:prstGeom prst="rect">
            <a:avLst/>
          </a:prstGeom>
          <a:blipFill>
            <a:blip r:embed="rId8"/>
            <a:stretch>
              <a:fillRect/>
            </a:stretch>
          </a:blipFill>
        </p:spPr>
        <p:txBody>
          <a:bodyPr/>
          <a:lstStyle/>
          <a:p>
            <a:r>
              <a:rPr lang="en-US">
                <a:noFill/>
              </a:rPr>
              <a:t> </a:t>
            </a:r>
          </a:p>
        </p:txBody>
      </p:sp>
      <p:grpSp>
        <p:nvGrpSpPr>
          <p:cNvPr id="3" name="Group 2">
            <a:extLst>
              <a:ext uri="{FF2B5EF4-FFF2-40B4-BE49-F238E27FC236}">
                <a16:creationId xmlns:a16="http://schemas.microsoft.com/office/drawing/2014/main" id="{24E2A7E9-2654-47E6-BDA0-182F0AB757E3}"/>
              </a:ext>
            </a:extLst>
          </p:cNvPr>
          <p:cNvGrpSpPr/>
          <p:nvPr/>
        </p:nvGrpSpPr>
        <p:grpSpPr>
          <a:xfrm>
            <a:off x="1691063" y="1702637"/>
            <a:ext cx="4319588" cy="4349750"/>
            <a:chOff x="1827212" y="1992313"/>
            <a:chExt cx="4319588" cy="4349750"/>
          </a:xfrm>
        </p:grpSpPr>
        <p:pic>
          <p:nvPicPr>
            <p:cNvPr id="37891" name="Picture 4"/>
            <p:cNvPicPr>
              <a:picLocks noChangeAspect="1"/>
            </p:cNvPicPr>
            <p:nvPr>
              <p:custDataLst>
                <p:tags r:id="rId5"/>
              </p:custDataLst>
            </p:nvPr>
          </p:nvPicPr>
          <p:blipFill>
            <a:blip r:embed="rId9"/>
            <a:stretch>
              <a:fillRect/>
            </a:stretch>
          </p:blipFill>
          <p:spPr>
            <a:xfrm>
              <a:off x="1827212" y="1992313"/>
              <a:ext cx="4319588" cy="4349750"/>
            </a:xfrm>
            <a:prstGeom prst="rect">
              <a:avLst/>
            </a:prstGeom>
            <a:noFill/>
            <a:ln>
              <a:noFill/>
              <a:miter lim="800000"/>
            </a:ln>
          </p:spPr>
        </p:pic>
        <p:cxnSp>
          <p:nvCxnSpPr>
            <p:cNvPr id="37893" name="Straight Arrow Connector 3"/>
            <p:cNvCxnSpPr/>
            <p:nvPr/>
          </p:nvCxnSpPr>
          <p:spPr>
            <a:xfrm flipH="1">
              <a:off x="3122612" y="4267200"/>
              <a:ext cx="865188" cy="0"/>
            </a:xfrm>
            <a:prstGeom prst="line">
              <a:avLst/>
            </a:prstGeom>
            <a:solidFill>
              <a:schemeClr val="accent1"/>
            </a:solidFill>
            <a:ln w="25400">
              <a:solidFill>
                <a:srgbClr val="C5431B"/>
              </a:solidFill>
              <a:miter lim="800000"/>
              <a:tailEnd type="arrow" w="lg" len="lg"/>
            </a:ln>
          </p:spPr>
        </p:cxnSp>
        <p:sp>
          <p:nvSpPr>
            <p:cNvPr id="37896" name="Rectangle 11"/>
            <p:cNvSpPr/>
            <p:nvPr>
              <p:custDataLst>
                <p:tags r:id="rId6"/>
              </p:custDataLst>
            </p:nvPr>
          </p:nvSpPr>
          <p:spPr>
            <a:xfrm>
              <a:off x="2831638" y="4082534"/>
              <a:ext cx="351378" cy="369332"/>
            </a:xfrm>
            <a:prstGeom prst="rect">
              <a:avLst/>
            </a:prstGeom>
          </p:spPr>
          <p:txBody>
            <a:bodyPr wrap="none">
              <a:spAutoFit/>
            </a:bodyPr>
            <a:lstStyle/>
            <a:p>
              <a:pPr>
                <a:spcBef>
                  <a:spcPct val="0"/>
                </a:spcBef>
                <a:spcAft>
                  <a:spcPct val="0"/>
                </a:spcAft>
                <a:defRPr/>
              </a:pPr>
              <a:r>
                <a:rPr lang="en-US" kern="0" dirty="0">
                  <a:solidFill>
                    <a:srgbClr val="C00000"/>
                  </a:solidFill>
                </a:rPr>
                <a:t>R</a:t>
              </a:r>
              <a:endParaRPr lang="en-US" dirty="0">
                <a:solidFill>
                  <a:srgbClr val="C00000"/>
                </a:solidFill>
              </a:endParaRPr>
            </a:p>
          </p:txBody>
        </p:sp>
      </p:gr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Behavior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29</a:t>
            </a:fld>
            <a:endParaRPr lang="en-US">
              <a:solidFill>
                <a:schemeClr val="bg1"/>
              </a:solidFill>
            </a:endParaRPr>
          </a:p>
        </p:txBody>
      </p:sp>
    </p:spTree>
    <p:custDataLst>
      <p:tags r:id="rId1"/>
    </p:custDataLst>
    <p:extLst>
      <p:ext uri="{BB962C8B-B14F-4D97-AF65-F5344CB8AC3E}">
        <p14:creationId xmlns:p14="http://schemas.microsoft.com/office/powerpoint/2010/main" val="258952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E12B5-694C-431E-8460-291198E7F3F0}"/>
              </a:ext>
            </a:extLst>
          </p:cNvPr>
          <p:cNvSpPr>
            <a:spLocks noGrp="1"/>
          </p:cNvSpPr>
          <p:nvPr>
            <p:ph idx="1"/>
          </p:nvPr>
        </p:nvSpPr>
        <p:spPr/>
        <p:txBody>
          <a:bodyPr/>
          <a:lstStyle/>
          <a:p>
            <a:endParaRPr lang="en-US"/>
          </a:p>
        </p:txBody>
      </p:sp>
      <p:sp>
        <p:nvSpPr>
          <p:cNvPr id="11266"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The Masonry Society</a:t>
            </a:r>
          </a:p>
        </p:txBody>
      </p:sp>
      <p:pic>
        <p:nvPicPr>
          <p:cNvPr id="1026" name="Picture 2" descr="https://masonrysociety.org/wp-content/uploads/2017/08/Revised-Zone-Map-2014_12_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93" y="1617041"/>
            <a:ext cx="7462837" cy="45551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616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Tributary Area Method</a:t>
            </a:r>
          </a:p>
        </p:txBody>
      </p:sp>
      <p:sp>
        <p:nvSpPr>
          <p:cNvPr id="102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8977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94212" y="1828800"/>
            <a:ext cx="64008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1402.3 Structural</a:t>
            </a:r>
          </a:p>
          <a:p>
            <a:pPr lvl="1"/>
            <a:r>
              <a:rPr lang="en-US" b="1" dirty="0">
                <a:solidFill>
                  <a:schemeClr val="bg1"/>
                </a:solidFill>
              </a:rPr>
              <a:t>Designed and constructed to resist Chapter 16 loads</a:t>
            </a:r>
          </a:p>
          <a:p>
            <a:r>
              <a:rPr lang="en-US" b="1" dirty="0">
                <a:solidFill>
                  <a:schemeClr val="bg1"/>
                </a:solidFill>
              </a:rPr>
              <a:t>1403.4 Masonry</a:t>
            </a:r>
          </a:p>
          <a:p>
            <a:pPr lvl="1"/>
            <a:r>
              <a:rPr lang="en-US" b="1" dirty="0">
                <a:solidFill>
                  <a:schemeClr val="bg1"/>
                </a:solidFill>
              </a:rPr>
              <a:t>“Masonry units, mortar, and metal accessories used in anchored and adhered veneer shall meet the physical requirements of Chapter 21.”</a:t>
            </a:r>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31</a:t>
            </a:fld>
            <a:endParaRPr lang="en-US">
              <a:solidFill>
                <a:schemeClr val="bg1"/>
              </a:solidFill>
            </a:endParaRPr>
          </a:p>
        </p:txBody>
      </p:sp>
    </p:spTree>
    <p:custDataLst>
      <p:tags r:id="rId1"/>
    </p:custDataLst>
    <p:extLst>
      <p:ext uri="{BB962C8B-B14F-4D97-AF65-F5344CB8AC3E}">
        <p14:creationId xmlns:p14="http://schemas.microsoft.com/office/powerpoint/2010/main" val="41786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1404.2 Weather protection </a:t>
            </a:r>
          </a:p>
          <a:p>
            <a:pPr lvl="1"/>
            <a:r>
              <a:rPr lang="en-US" b="1" dirty="0">
                <a:solidFill>
                  <a:schemeClr val="bg1"/>
                </a:solidFill>
              </a:rPr>
              <a:t>Table 1404.2 Minimum thickness of weather coverings:</a:t>
            </a:r>
          </a:p>
          <a:p>
            <a:pPr lvl="2"/>
            <a:r>
              <a:rPr lang="en-US" dirty="0">
                <a:solidFill>
                  <a:schemeClr val="bg1"/>
                </a:solidFill>
              </a:rPr>
              <a:t>Natural Stone: 2 in.</a:t>
            </a:r>
          </a:p>
          <a:p>
            <a:pPr lvl="2"/>
            <a:r>
              <a:rPr lang="en-US" dirty="0">
                <a:solidFill>
                  <a:schemeClr val="bg1"/>
                </a:solidFill>
              </a:rPr>
              <a:t>Architectural cast stone: 1 ¼ in.</a:t>
            </a:r>
          </a:p>
          <a:p>
            <a:pPr lvl="2"/>
            <a:r>
              <a:rPr lang="en-US" dirty="0">
                <a:solidFill>
                  <a:schemeClr val="bg1"/>
                </a:solidFill>
              </a:rPr>
              <a:t>Other: 2 in.</a:t>
            </a:r>
          </a:p>
          <a:p>
            <a:r>
              <a:rPr lang="en-US" dirty="0">
                <a:solidFill>
                  <a:schemeClr val="bg1"/>
                </a:solidFill>
              </a:rPr>
              <a:t>1404.4.2 addresses flashing and weep holes</a:t>
            </a:r>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32</a:t>
            </a:fld>
            <a:endParaRPr lang="en-US">
              <a:solidFill>
                <a:schemeClr val="bg1"/>
              </a:solidFill>
            </a:endParaRPr>
          </a:p>
        </p:txBody>
      </p:sp>
    </p:spTree>
    <p:custDataLst>
      <p:tags r:id="rId1"/>
    </p:custDataLst>
    <p:extLst>
      <p:ext uri="{BB962C8B-B14F-4D97-AF65-F5344CB8AC3E}">
        <p14:creationId xmlns:p14="http://schemas.microsoft.com/office/powerpoint/2010/main" val="420383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1404.6 </a:t>
            </a:r>
            <a:r>
              <a:rPr dirty="0">
                <a:solidFill>
                  <a:schemeClr val="bg1"/>
                </a:solidFill>
              </a:rPr>
              <a:t>References TMS 402 for anchored veneer design.</a:t>
            </a:r>
          </a:p>
          <a:p>
            <a:pPr marL="457200" lvl="1" indent="0">
              <a:buNone/>
            </a:pPr>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33</a:t>
            </a:fld>
            <a:endParaRPr lang="en-US">
              <a:solidFill>
                <a:schemeClr val="bg1"/>
              </a:solidFill>
            </a:endParaRPr>
          </a:p>
        </p:txBody>
      </p:sp>
    </p:spTree>
    <p:custDataLst>
      <p:tags r:id="rId1"/>
    </p:custDataLst>
    <p:extLst>
      <p:ext uri="{BB962C8B-B14F-4D97-AF65-F5344CB8AC3E}">
        <p14:creationId xmlns:p14="http://schemas.microsoft.com/office/powerpoint/2010/main" val="14974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Chapter 16</a:t>
            </a:r>
          </a:p>
          <a:p>
            <a:pPr lvl="1"/>
            <a:r>
              <a:rPr b="1" dirty="0">
                <a:solidFill>
                  <a:schemeClr val="bg1"/>
                </a:solidFill>
              </a:rPr>
              <a:t>Table 1604.3 </a:t>
            </a:r>
            <a:r>
              <a:rPr dirty="0">
                <a:solidFill>
                  <a:schemeClr val="bg1"/>
                </a:solidFill>
              </a:rPr>
              <a:t>Deflection limits</a:t>
            </a:r>
          </a:p>
          <a:p>
            <a:pPr lvl="1"/>
            <a:r>
              <a:rPr b="1" dirty="0">
                <a:solidFill>
                  <a:schemeClr val="bg1"/>
                </a:solidFill>
              </a:rPr>
              <a:t>1609.1.1 </a:t>
            </a:r>
            <a:r>
              <a:rPr dirty="0">
                <a:solidFill>
                  <a:schemeClr val="bg1"/>
                </a:solidFill>
              </a:rPr>
              <a:t>References ASCE 7 for wind loads</a:t>
            </a:r>
          </a:p>
          <a:p>
            <a:pPr lvl="1"/>
            <a:r>
              <a:rPr b="1" dirty="0">
                <a:solidFill>
                  <a:schemeClr val="bg1"/>
                </a:solidFill>
              </a:rPr>
              <a:t>1613.1 </a:t>
            </a:r>
            <a:r>
              <a:rPr dirty="0">
                <a:solidFill>
                  <a:schemeClr val="bg1"/>
                </a:solidFill>
              </a:rPr>
              <a:t>References ASCE 7 for seismic loads</a:t>
            </a: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34</a:t>
            </a:fld>
            <a:endParaRPr lang="en-US">
              <a:solidFill>
                <a:schemeClr val="bg1"/>
              </a:solidFill>
            </a:endParaRPr>
          </a:p>
        </p:txBody>
      </p:sp>
    </p:spTree>
    <p:custDataLst>
      <p:tags r:id="rId1"/>
    </p:custDataLst>
    <p:extLst>
      <p:ext uri="{BB962C8B-B14F-4D97-AF65-F5344CB8AC3E}">
        <p14:creationId xmlns:p14="http://schemas.microsoft.com/office/powerpoint/2010/main" val="2250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4"/>
          <p:cNvSpPr>
            <a:spLocks noGrp="1"/>
          </p:cNvSpPr>
          <p:nvPr>
            <p:ph idx="1"/>
            <p:custDataLst>
              <p:tags r:id="rId2"/>
            </p:custDataLst>
          </p:nvPr>
        </p:nvSpPr>
        <p:spPr>
          <a:xfrm>
            <a:off x="1293814" y="4743386"/>
            <a:ext cx="9601200" cy="1428813"/>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sz="1800" baseline="30000" dirty="0" err="1">
                <a:solidFill>
                  <a:srgbClr val="C00000"/>
                </a:solidFill>
              </a:rPr>
              <a:t>f</a:t>
            </a:r>
            <a:r>
              <a:rPr sz="1800" dirty="0" err="1">
                <a:solidFill>
                  <a:srgbClr val="C00000"/>
                </a:solidFill>
              </a:rPr>
              <a:t>The</a:t>
            </a:r>
            <a:r>
              <a:rPr sz="1800" dirty="0">
                <a:solidFill>
                  <a:srgbClr val="C00000"/>
                </a:solidFill>
              </a:rPr>
              <a:t> wind load shall be permitted to be taken as 0.42 times the “component and cladding” load or directly calculated using the 10-year mean return interval wind speed for the purpose of determining deflection limits in Table 1604.3. Where framing members support glass, the deflection limit therein shall not exceed that specified in Section 1604.3.7.</a:t>
            </a:r>
          </a:p>
        </p:txBody>
      </p:sp>
      <p:sp>
        <p:nvSpPr>
          <p:cNvPr id="583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2018 International Building Code</a:t>
            </a:r>
            <a:endParaRPr dirty="0"/>
          </a:p>
        </p:txBody>
      </p:sp>
      <p:sp>
        <p:nvSpPr>
          <p:cNvPr id="58404" name="Content Placeholder 2"/>
          <p:cNvSpPr txBox="1"/>
          <p:nvPr>
            <p:custDataLst>
              <p:tags r:id="rId4"/>
            </p:custDataLst>
          </p:nvPr>
        </p:nvSpPr>
        <p:spPr bwMode="auto">
          <a:xfrm>
            <a:off x="2360612" y="1228725"/>
            <a:ext cx="7467600" cy="47498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lgn="ctr">
              <a:buNone/>
              <a:defRPr/>
            </a:pPr>
            <a:r>
              <a:rPr lang="en-US" sz="2000" b="1" kern="0" dirty="0">
                <a:solidFill>
                  <a:schemeClr val="bg1"/>
                </a:solidFill>
              </a:rPr>
              <a:t>Table 1604.3</a:t>
            </a:r>
          </a:p>
          <a:p>
            <a:pPr marL="0" indent="0" algn="ctr">
              <a:buNone/>
              <a:defRPr/>
            </a:pPr>
            <a:r>
              <a:rPr lang="en-US" sz="2000" b="1" kern="0" dirty="0">
                <a:solidFill>
                  <a:schemeClr val="bg1"/>
                </a:solidFill>
              </a:rPr>
              <a:t>Deflection Limits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35</a:t>
            </a:fld>
            <a:endParaRPr lang="en-US">
              <a:solidFill>
                <a:schemeClr val="bg1"/>
              </a:solidFill>
            </a:endParaRPr>
          </a:p>
        </p:txBody>
      </p:sp>
      <p:graphicFrame>
        <p:nvGraphicFramePr>
          <p:cNvPr id="58372" name="Table 7"/>
          <p:cNvGraphicFramePr>
            <a:graphicFrameLocks noGrp="1"/>
          </p:cNvGraphicFramePr>
          <p:nvPr>
            <p:custDataLst>
              <p:tags r:id="rId5"/>
            </p:custDataLst>
            <p:extLst>
              <p:ext uri="{D42A27DB-BD31-4B8C-83A1-F6EECF244321}">
                <p14:modId xmlns:p14="http://schemas.microsoft.com/office/powerpoint/2010/main" val="690674839"/>
              </p:ext>
            </p:extLst>
          </p:nvPr>
        </p:nvGraphicFramePr>
        <p:xfrm>
          <a:off x="2360613" y="2286000"/>
          <a:ext cx="7794625" cy="2457387"/>
        </p:xfrm>
        <a:graphic>
          <a:graphicData uri="http://schemas.openxmlformats.org/drawingml/2006/table">
            <a:tbl>
              <a:tblPr>
                <a:tableStyleId>{BC89EF96-8CEA-46FF-86C4-4CE0E7609802}</a:tableStyleId>
              </a:tblPr>
              <a:tblGrid>
                <a:gridCol w="5486400">
                  <a:extLst>
                    <a:ext uri="{9D8B030D-6E8A-4147-A177-3AD203B41FA5}">
                      <a16:colId xmlns:a16="http://schemas.microsoft.com/office/drawing/2014/main" val="20000"/>
                    </a:ext>
                  </a:extLst>
                </a:gridCol>
                <a:gridCol w="768350">
                  <a:extLst>
                    <a:ext uri="{9D8B030D-6E8A-4147-A177-3AD203B41FA5}">
                      <a16:colId xmlns:a16="http://schemas.microsoft.com/office/drawing/2014/main" val="20001"/>
                    </a:ext>
                  </a:extLst>
                </a:gridCol>
                <a:gridCol w="768350">
                  <a:extLst>
                    <a:ext uri="{9D8B030D-6E8A-4147-A177-3AD203B41FA5}">
                      <a16:colId xmlns:a16="http://schemas.microsoft.com/office/drawing/2014/main" val="20002"/>
                    </a:ext>
                  </a:extLst>
                </a:gridCol>
                <a:gridCol w="771525">
                  <a:extLst>
                    <a:ext uri="{9D8B030D-6E8A-4147-A177-3AD203B41FA5}">
                      <a16:colId xmlns:a16="http://schemas.microsoft.com/office/drawing/2014/main" val="20003"/>
                    </a:ext>
                  </a:extLst>
                </a:gridCol>
              </a:tblGrid>
              <a:tr h="48101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Construction</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L or Lr</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S or </a:t>
                      </a:r>
                      <a:r>
                        <a:rPr sz="2000" dirty="0" err="1">
                          <a:solidFill>
                            <a:schemeClr val="bg1"/>
                          </a:solidFill>
                        </a:rPr>
                        <a:t>W</a:t>
                      </a:r>
                      <a:r>
                        <a:rPr sz="2000" baseline="30000" dirty="0" err="1">
                          <a:solidFill>
                            <a:schemeClr val="bg1"/>
                          </a:solidFill>
                        </a:rPr>
                        <a:t>f</a:t>
                      </a:r>
                      <a:endParaRPr sz="2000" baseline="30000" dirty="0">
                        <a:solidFill>
                          <a:schemeClr val="bg1"/>
                        </a:solidFill>
                        <a:ea typeface="Calibri" pitchFamily="34" charset="0"/>
                      </a:endParaRPr>
                    </a:p>
                  </a:txBody>
                  <a:tcPr marL="68580" marR="68580" marT="0" marB="0"/>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D + L</a:t>
                      </a:r>
                      <a:endParaRPr sz="2000" dirty="0">
                        <a:solidFill>
                          <a:schemeClr val="bg1"/>
                        </a:solidFill>
                        <a:ea typeface="Calibri" pitchFamily="34" charset="0"/>
                      </a:endParaRPr>
                    </a:p>
                  </a:txBody>
                  <a:tcPr marL="68580" marR="68580" marT="0" marB="0" anchor="ctr"/>
                </a:tc>
                <a:extLst>
                  <a:ext uri="{0D108BD9-81ED-4DB2-BD59-A6C34878D82A}">
                    <a16:rowId xmlns:a16="http://schemas.microsoft.com/office/drawing/2014/main" val="10000"/>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rPr>
                        <a:t>Exterior Walls:</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1"/>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rPr>
                        <a:t>With Plaster or stucco finishes</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l/360</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a:t>
                      </a: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2"/>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rgbClr val="C00000"/>
                          </a:solidFill>
                        </a:rPr>
                        <a:t>With other brittle finishes</a:t>
                      </a:r>
                      <a:endParaRPr sz="2000" dirty="0">
                        <a:solidFill>
                          <a:srgbClr val="C00000"/>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rgbClr val="C00000"/>
                          </a:solidFill>
                        </a:rPr>
                        <a:t>l/240</a:t>
                      </a:r>
                      <a:endParaRPr sz="2000" dirty="0">
                        <a:solidFill>
                          <a:srgbClr val="C00000"/>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a:t>
                      </a:r>
                      <a:endParaRPr sz="2000">
                        <a:solidFill>
                          <a:schemeClr val="bg1"/>
                        </a:solidFill>
                        <a:ea typeface="Calibri" pitchFamily="34" charset="0"/>
                      </a:endParaRPr>
                    </a:p>
                  </a:txBody>
                  <a:tcPr marL="68580" marR="68580" marT="0" marB="0" anchor="ctr"/>
                </a:tc>
                <a:extLst>
                  <a:ext uri="{0D108BD9-81ED-4DB2-BD59-A6C34878D82A}">
                    <a16:rowId xmlns:a16="http://schemas.microsoft.com/office/drawing/2014/main" val="10003"/>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rPr>
                        <a:t>With flexible finishes</a:t>
                      </a:r>
                      <a:endParaRPr sz="2000" dirty="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rPr>
                        <a:t>l/120</a:t>
                      </a:r>
                      <a:endParaRPr sz="2000">
                        <a:solidFill>
                          <a:schemeClr val="bg1"/>
                        </a:solidFill>
                        <a:ea typeface="Calibri" pitchFamily="34" charset="0"/>
                      </a:endParaRPr>
                    </a:p>
                  </a:txBody>
                  <a:tcPr marL="68580" marR="68580" marT="0" marB="0" anchor="ct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rPr>
                        <a:t>-</a:t>
                      </a:r>
                      <a:endParaRPr sz="2000" dirty="0">
                        <a:solidFill>
                          <a:schemeClr val="bg1"/>
                        </a:solidFill>
                        <a:ea typeface="Calibri"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58045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lgn="ctr">
              <a:buNone/>
            </a:pPr>
            <a:r>
              <a:rPr dirty="0">
                <a:solidFill>
                  <a:schemeClr val="bg1"/>
                </a:solidFill>
              </a:rPr>
              <a:t>A digression on wind loads and deflection limits</a:t>
            </a:r>
          </a:p>
        </p:txBody>
      </p:sp>
      <p:sp>
        <p:nvSpPr>
          <p:cNvPr id="6041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 Digression</a:t>
            </a:r>
          </a:p>
        </p:txBody>
      </p:sp>
      <p:graphicFrame>
        <p:nvGraphicFramePr>
          <p:cNvPr id="60420" name="Table 4"/>
          <p:cNvGraphicFramePr>
            <a:graphicFrameLocks noGrp="1"/>
          </p:cNvGraphicFramePr>
          <p:nvPr>
            <p:custDataLst>
              <p:tags r:id="rId4"/>
            </p:custDataLst>
            <p:extLst>
              <p:ext uri="{D42A27DB-BD31-4B8C-83A1-F6EECF244321}">
                <p14:modId xmlns:p14="http://schemas.microsoft.com/office/powerpoint/2010/main" val="4215018658"/>
              </p:ext>
            </p:extLst>
          </p:nvPr>
        </p:nvGraphicFramePr>
        <p:xfrm>
          <a:off x="2220912" y="2971800"/>
          <a:ext cx="7988300" cy="2457387"/>
        </p:xfrm>
        <a:graphic>
          <a:graphicData uri="http://schemas.openxmlformats.org/drawingml/2006/table">
            <a:tbl>
              <a:tblPr/>
              <a:tblGrid>
                <a:gridCol w="5029200">
                  <a:extLst>
                    <a:ext uri="{9D8B030D-6E8A-4147-A177-3AD203B41FA5}">
                      <a16:colId xmlns:a16="http://schemas.microsoft.com/office/drawing/2014/main" val="20000"/>
                    </a:ext>
                  </a:extLst>
                </a:gridCol>
                <a:gridCol w="14351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481012">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ea typeface="Calibri" pitchFamily="34" charset="0"/>
                        </a:rPr>
                        <a:t>Code or Standard</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ea typeface="Calibri" pitchFamily="34" charset="0"/>
                        </a:rPr>
                        <a:t>Deflection Limit</a:t>
                      </a:r>
                      <a:endParaRPr sz="2000">
                        <a:solidFill>
                          <a:schemeClr val="bg1"/>
                        </a:solidFill>
                        <a:ea typeface="Calibri" pitchFamily="34" charset="0"/>
                      </a:endParaRP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i="1">
                          <a:solidFill>
                            <a:schemeClr val="bg1"/>
                          </a:solidFill>
                          <a:ea typeface="Calibri" pitchFamily="34" charset="0"/>
                        </a:rPr>
                        <a:t>Recurrence</a:t>
                      </a:r>
                    </a:p>
                    <a:p>
                      <a:pPr marL="0" lvl="0" indent="0" algn="ctr">
                        <a:lnSpc>
                          <a:spcPct val="107000"/>
                        </a:lnSpc>
                      </a:pPr>
                      <a:r>
                        <a:rPr sz="2000" i="1">
                          <a:solidFill>
                            <a:schemeClr val="bg1"/>
                          </a:solidFill>
                          <a:ea typeface="Calibri" pitchFamily="34" charset="0"/>
                        </a:rPr>
                        <a:t>Interval</a:t>
                      </a:r>
                      <a:endParaRPr sz="2000">
                        <a:solidFill>
                          <a:schemeClr val="bg1"/>
                        </a:solidFill>
                        <a:ea typeface="Calibri" pitchFamily="34" charset="0"/>
                      </a:endParaRP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28575">
                      <a:solidFill>
                        <a:schemeClr val="tx1"/>
                      </a:solidFill>
                      <a:miter lim="800000"/>
                    </a:lnB>
                    <a:noFill/>
                  </a:tcPr>
                </a:tc>
                <a:extLst>
                  <a:ext uri="{0D108BD9-81ED-4DB2-BD59-A6C34878D82A}">
                    <a16:rowId xmlns:a16="http://schemas.microsoft.com/office/drawing/2014/main" val="10000"/>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dirty="0">
                          <a:solidFill>
                            <a:schemeClr val="bg1"/>
                          </a:solidFill>
                          <a:ea typeface="Calibri" pitchFamily="34" charset="0"/>
                        </a:rPr>
                        <a:t>IBC 2018</a:t>
                      </a:r>
                    </a:p>
                  </a:txBody>
                  <a:tcPr marL="68580" marR="68580" marT="0" marB="0" anchor="ctr">
                    <a:lnL w="28575">
                      <a:solidFill>
                        <a:schemeClr val="tx1"/>
                      </a:solidFill>
                      <a:miter lim="800000"/>
                    </a:lnL>
                    <a:lnR w="28575">
                      <a:solidFill>
                        <a:schemeClr val="tx1"/>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l/240</a:t>
                      </a:r>
                    </a:p>
                  </a:txBody>
                  <a:tcPr marL="68580" marR="68580" marT="0" marB="0" anchor="ctr">
                    <a:lnL w="28575">
                      <a:solidFill>
                        <a:schemeClr val="tx1"/>
                      </a:solidFill>
                      <a:miter lim="800000"/>
                    </a:lnL>
                    <a:lnR w="12700">
                      <a:solidFill>
                        <a:prstClr val="black"/>
                      </a:solidFill>
                      <a:miter lim="800000"/>
                    </a:lnR>
                    <a:lnT w="28575">
                      <a:solidFill>
                        <a:schemeClr val="tx1"/>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10 years</a:t>
                      </a:r>
                    </a:p>
                  </a:txBody>
                  <a:tcPr marL="68580" marR="68580" marT="0" marB="0" anchor="ctr">
                    <a:lnL w="12700">
                      <a:solidFill>
                        <a:prstClr val="black"/>
                      </a:solidFill>
                      <a:miter lim="800000"/>
                    </a:lnL>
                    <a:lnR w="28575">
                      <a:solidFill>
                        <a:schemeClr val="tx1"/>
                      </a:solidFill>
                      <a:miter lim="800000"/>
                    </a:lnR>
                    <a:lnT w="28575">
                      <a:solidFill>
                        <a:schemeClr val="tx1"/>
                      </a:solidFill>
                      <a:miter lim="800000"/>
                    </a:lnT>
                    <a:lnB w="12700">
                      <a:solidFill>
                        <a:prstClr val="black"/>
                      </a:solidFill>
                      <a:miter lim="800000"/>
                    </a:lnB>
                    <a:noFill/>
                  </a:tcPr>
                </a:tc>
                <a:extLst>
                  <a:ext uri="{0D108BD9-81ED-4DB2-BD59-A6C34878D82A}">
                    <a16:rowId xmlns:a16="http://schemas.microsoft.com/office/drawing/2014/main" val="10001"/>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ea typeface="Calibri" pitchFamily="34" charset="0"/>
                        </a:rPr>
                        <a:t>BIA Technical Note 28B</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l/600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50 years</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2"/>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ea typeface="Calibri" pitchFamily="34" charset="0"/>
                        </a:rPr>
                        <a:t>AISI CF03-1</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l/600</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a:solidFill>
                            <a:schemeClr val="bg1"/>
                          </a:solidFill>
                          <a:ea typeface="Calibri" pitchFamily="34" charset="0"/>
                        </a:rPr>
                        <a:t>10 years</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3"/>
                  </a:ext>
                </a:extLst>
              </a:tr>
              <a:tr h="457200">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nSpc>
                          <a:spcPct val="107000"/>
                        </a:lnSpc>
                      </a:pPr>
                      <a:r>
                        <a:rPr sz="2000">
                          <a:solidFill>
                            <a:schemeClr val="bg1"/>
                          </a:solidFill>
                          <a:ea typeface="Calibri" pitchFamily="34" charset="0"/>
                        </a:rPr>
                        <a:t>WSCPA Brick Veneer on Steel Studs Guide</a:t>
                      </a:r>
                    </a:p>
                  </a:txBody>
                  <a:tcPr marL="68580" marR="68580" marT="0" marB="0" anchor="ctr">
                    <a:lnL w="28575">
                      <a:solidFill>
                        <a:schemeClr val="tx1"/>
                      </a:solidFill>
                      <a:miter lim="800000"/>
                    </a:lnL>
                    <a:lnR w="28575">
                      <a:solidFill>
                        <a:schemeClr val="tx1"/>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l/360 </a:t>
                      </a:r>
                      <a:r>
                        <a:rPr lang="en-US" sz="2000" dirty="0">
                          <a:solidFill>
                            <a:schemeClr val="bg1"/>
                          </a:solidFill>
                          <a:ea typeface="Calibri" pitchFamily="34" charset="0"/>
                        </a:rPr>
                        <a:t>–</a:t>
                      </a:r>
                      <a:r>
                        <a:rPr sz="2000" dirty="0">
                          <a:solidFill>
                            <a:schemeClr val="bg1"/>
                          </a:solidFill>
                          <a:ea typeface="Calibri" pitchFamily="34" charset="0"/>
                        </a:rPr>
                        <a:t> 1/8"</a:t>
                      </a:r>
                    </a:p>
                  </a:txBody>
                  <a:tcPr marL="68580" marR="68580" marT="0" marB="0" anchor="ctr">
                    <a:lnL w="28575">
                      <a:solidFill>
                        <a:schemeClr val="tx1"/>
                      </a:solidFill>
                      <a:miter lim="800000"/>
                    </a:lnL>
                    <a:lnR w="12700">
                      <a:solidFill>
                        <a:prstClr val="black"/>
                      </a:solidFill>
                      <a:miter lim="800000"/>
                    </a:lnR>
                    <a:lnT w="12700">
                      <a:solidFill>
                        <a:prstClr val="black"/>
                      </a:solidFill>
                      <a:miter lim="800000"/>
                    </a:lnT>
                    <a:lnB w="28575">
                      <a:solidFill>
                        <a:schemeClr val="tx1"/>
                      </a:solidFill>
                      <a:miter lim="800000"/>
                    </a:lnB>
                    <a:noFill/>
                  </a:tcPr>
                </a:tc>
                <a:tc>
                  <a:txBody>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marL="0" lvl="0" indent="0" algn="ctr">
                        <a:lnSpc>
                          <a:spcPct val="107000"/>
                        </a:lnSpc>
                      </a:pPr>
                      <a:r>
                        <a:rPr sz="2000" dirty="0">
                          <a:solidFill>
                            <a:schemeClr val="bg1"/>
                          </a:solidFill>
                          <a:ea typeface="Calibri" pitchFamily="34" charset="0"/>
                        </a:rPr>
                        <a:t>10 years</a:t>
                      </a:r>
                    </a:p>
                  </a:txBody>
                  <a:tcPr marL="68580" marR="68580" marT="0" marB="0" anchor="ctr">
                    <a:lnL w="12700">
                      <a:solidFill>
                        <a:prstClr val="black"/>
                      </a:solidFill>
                      <a:miter lim="800000"/>
                    </a:lnL>
                    <a:lnR w="28575">
                      <a:solidFill>
                        <a:schemeClr val="tx1"/>
                      </a:solidFill>
                      <a:miter lim="800000"/>
                    </a:lnR>
                    <a:lnT w="12700">
                      <a:solidFill>
                        <a:prstClr val="black"/>
                      </a:solidFill>
                      <a:miter lim="800000"/>
                    </a:lnT>
                    <a:lnB w="28575">
                      <a:solidFill>
                        <a:schemeClr val="tx1"/>
                      </a:solidFill>
                      <a:miter lim="800000"/>
                    </a:lnB>
                    <a:noFill/>
                  </a:tcPr>
                </a:tc>
                <a:extLst>
                  <a:ext uri="{0D108BD9-81ED-4DB2-BD59-A6C34878D82A}">
                    <a16:rowId xmlns:a16="http://schemas.microsoft.com/office/drawing/2014/main" val="10004"/>
                  </a:ext>
                </a:extLst>
              </a:tr>
            </a:tbl>
          </a:graphicData>
        </a:graphic>
      </p:graphicFrame>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36</a:t>
            </a:fld>
            <a:endParaRPr lang="en-US">
              <a:solidFill>
                <a:schemeClr val="bg1"/>
              </a:solidFill>
            </a:endParaRPr>
          </a:p>
        </p:txBody>
      </p:sp>
    </p:spTree>
    <p:custDataLst>
      <p:tags r:id="rId1"/>
    </p:custDataLst>
    <p:extLst>
      <p:ext uri="{BB962C8B-B14F-4D97-AF65-F5344CB8AC3E}">
        <p14:creationId xmlns:p14="http://schemas.microsoft.com/office/powerpoint/2010/main" val="5819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828800"/>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Chapter 21 Masonry</a:t>
            </a:r>
          </a:p>
          <a:p>
            <a:pPr lvl="1"/>
            <a:r>
              <a:rPr lang="en-US" b="1" dirty="0">
                <a:solidFill>
                  <a:schemeClr val="bg1"/>
                </a:solidFill>
              </a:rPr>
              <a:t>2101 General</a:t>
            </a:r>
            <a:endParaRPr b="1" dirty="0">
              <a:solidFill>
                <a:schemeClr val="bg1"/>
              </a:solidFill>
            </a:endParaRPr>
          </a:p>
          <a:p>
            <a:pPr lvl="2"/>
            <a:r>
              <a:rPr b="1" dirty="0">
                <a:solidFill>
                  <a:schemeClr val="bg1"/>
                </a:solidFill>
              </a:rPr>
              <a:t>2101.2.1 directs user back to Chapter 14 for design of veneers.</a:t>
            </a:r>
            <a:endParaRPr dirty="0">
              <a:solidFill>
                <a:schemeClr val="bg1"/>
              </a:solidFill>
            </a:endParaRPr>
          </a:p>
          <a:p>
            <a:pPr lvl="3"/>
            <a:endParaRPr lang="en-US" b="1" dirty="0">
              <a:solidFill>
                <a:schemeClr val="bg1"/>
              </a:solidFill>
            </a:endParaRP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37</a:t>
            </a:fld>
            <a:endParaRPr lang="en-US">
              <a:solidFill>
                <a:schemeClr val="bg1"/>
              </a:solidFill>
            </a:endParaRPr>
          </a:p>
        </p:txBody>
      </p:sp>
    </p:spTree>
    <p:custDataLst>
      <p:tags r:id="rId1"/>
    </p:custDataLst>
    <p:extLst>
      <p:ext uri="{BB962C8B-B14F-4D97-AF65-F5344CB8AC3E}">
        <p14:creationId xmlns:p14="http://schemas.microsoft.com/office/powerpoint/2010/main" val="32533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18012" y="1552575"/>
            <a:ext cx="64770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r>
              <a:rPr b="1" dirty="0">
                <a:solidFill>
                  <a:schemeClr val="bg1"/>
                </a:solidFill>
              </a:rPr>
              <a:t>2103 Materials</a:t>
            </a:r>
          </a:p>
          <a:p>
            <a:pPr lvl="1"/>
            <a:r>
              <a:rPr lang="en-US" b="1" dirty="0">
                <a:solidFill>
                  <a:schemeClr val="bg1"/>
                </a:solidFill>
              </a:rPr>
              <a:t>2103.1 Masonry units</a:t>
            </a:r>
          </a:p>
          <a:p>
            <a:pPr lvl="2"/>
            <a:r>
              <a:rPr lang="en-US" b="1" dirty="0">
                <a:solidFill>
                  <a:schemeClr val="bg1"/>
                </a:solidFill>
              </a:rPr>
              <a:t>Concrete, clay, and stone per TMS 602 Article 2.3</a:t>
            </a:r>
          </a:p>
          <a:p>
            <a:pPr lvl="2"/>
            <a:r>
              <a:rPr lang="en-US" b="1" dirty="0">
                <a:solidFill>
                  <a:schemeClr val="bg1"/>
                </a:solidFill>
              </a:rPr>
              <a:t>Architectural cast stone per ASTM C1364 and TMS 504</a:t>
            </a:r>
          </a:p>
          <a:p>
            <a:pPr lvl="1"/>
            <a:r>
              <a:rPr lang="en-US" b="1" dirty="0">
                <a:solidFill>
                  <a:schemeClr val="bg1"/>
                </a:solidFill>
              </a:rPr>
              <a:t>2103.2 Mortar</a:t>
            </a:r>
          </a:p>
          <a:p>
            <a:pPr lvl="2"/>
            <a:r>
              <a:rPr lang="en-US" b="1" dirty="0">
                <a:solidFill>
                  <a:schemeClr val="bg1"/>
                </a:solidFill>
              </a:rPr>
              <a:t>TMS 602 Articles 2.1 and 2.6 A.</a:t>
            </a:r>
          </a:p>
          <a:p>
            <a:pPr lvl="1"/>
            <a:r>
              <a:rPr lang="en-US" b="1" dirty="0">
                <a:solidFill>
                  <a:schemeClr val="bg1"/>
                </a:solidFill>
              </a:rPr>
              <a:t>2103.4 Metal reinforcement and accessories </a:t>
            </a:r>
          </a:p>
          <a:p>
            <a:pPr lvl="3"/>
            <a:endParaRPr lang="en-US" b="1" dirty="0">
              <a:solidFill>
                <a:schemeClr val="bg1"/>
              </a:solidFill>
            </a:endParaRP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38</a:t>
            </a:fld>
            <a:endParaRPr lang="en-US">
              <a:solidFill>
                <a:schemeClr val="bg1"/>
              </a:solidFill>
            </a:endParaRPr>
          </a:p>
        </p:txBody>
      </p:sp>
    </p:spTree>
    <p:custDataLst>
      <p:tags r:id="rId1"/>
    </p:custDataLst>
    <p:extLst>
      <p:ext uri="{BB962C8B-B14F-4D97-AF65-F5344CB8AC3E}">
        <p14:creationId xmlns:p14="http://schemas.microsoft.com/office/powerpoint/2010/main" val="234576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Content Placeholder 2"/>
          <p:cNvSpPr>
            <a:spLocks noGrp="1"/>
          </p:cNvSpPr>
          <p:nvPr>
            <p:ph idx="1"/>
            <p:custDataLst>
              <p:tags r:id="rId2"/>
            </p:custDataLst>
          </p:nvPr>
        </p:nvSpPr>
        <p:spPr>
          <a:xfrm>
            <a:off x="4494212" y="1828800"/>
            <a:ext cx="6400802"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r>
              <a:rPr b="1" dirty="0">
                <a:solidFill>
                  <a:schemeClr val="bg1"/>
                </a:solidFill>
              </a:rPr>
              <a:t>2103 Materials</a:t>
            </a:r>
          </a:p>
          <a:p>
            <a:pPr lvl="1"/>
            <a:r>
              <a:rPr lang="en-US" b="1" dirty="0">
                <a:solidFill>
                  <a:schemeClr val="bg1"/>
                </a:solidFill>
              </a:rPr>
              <a:t>2103.2 Mortar</a:t>
            </a:r>
          </a:p>
          <a:p>
            <a:pPr lvl="2"/>
            <a:r>
              <a:rPr lang="en-US" b="1" dirty="0">
                <a:solidFill>
                  <a:schemeClr val="bg1"/>
                </a:solidFill>
              </a:rPr>
              <a:t>TMS 602 Articles 2.1 and 2.6 A.</a:t>
            </a:r>
          </a:p>
          <a:p>
            <a:pPr lvl="1"/>
            <a:r>
              <a:rPr lang="en-US" b="1" dirty="0">
                <a:solidFill>
                  <a:schemeClr val="bg1"/>
                </a:solidFill>
              </a:rPr>
              <a:t>2103.4 Metal reinforcement and accessories </a:t>
            </a:r>
          </a:p>
          <a:p>
            <a:pPr lvl="2"/>
            <a:r>
              <a:rPr lang="en-US" b="1" dirty="0">
                <a:solidFill>
                  <a:schemeClr val="bg1"/>
                </a:solidFill>
              </a:rPr>
              <a:t>TMS 602 Article 2.4.</a:t>
            </a:r>
          </a:p>
          <a:p>
            <a:pPr lvl="3"/>
            <a:endParaRPr lang="en-US" b="1" dirty="0">
              <a:solidFill>
                <a:schemeClr val="bg1"/>
              </a:solidFill>
            </a:endParaRPr>
          </a:p>
          <a:p>
            <a:pPr lvl="3"/>
            <a:endParaRPr dirty="0">
              <a:solidFill>
                <a:schemeClr val="bg1"/>
              </a:solidFill>
            </a:endParaRPr>
          </a:p>
          <a:p>
            <a:pPr lvl="1"/>
            <a:endParaRPr dirty="0">
              <a:solidFill>
                <a:schemeClr val="bg1"/>
              </a:solidFill>
            </a:endParaRPr>
          </a:p>
        </p:txBody>
      </p:sp>
      <p:sp>
        <p:nvSpPr>
          <p:cNvPr id="573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2018 International Building Code</a:t>
            </a:r>
          </a:p>
        </p:txBody>
      </p:sp>
      <p:pic>
        <p:nvPicPr>
          <p:cNvPr id="57347" name="Picture 2" descr="2018 International Building Code® (Cover Image)"/>
          <p:cNvPicPr>
            <a:picLocks noChangeAspect="1"/>
          </p:cNvPicPr>
          <p:nvPr>
            <p:custDataLst>
              <p:tags r:id="rId4"/>
            </p:custDataLst>
          </p:nvPr>
        </p:nvPicPr>
        <p:blipFill rotWithShape="1">
          <a:blip r:embed="rId6"/>
          <a:srcRect r="23835"/>
          <a:stretch/>
        </p:blipFill>
        <p:spPr>
          <a:xfrm>
            <a:off x="836613" y="1608054"/>
            <a:ext cx="3581399" cy="47021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39</a:t>
            </a:fld>
            <a:endParaRPr lang="en-US">
              <a:solidFill>
                <a:schemeClr val="bg1"/>
              </a:solidFill>
            </a:endParaRPr>
          </a:p>
        </p:txBody>
      </p:sp>
    </p:spTree>
    <p:custDataLst>
      <p:tags r:id="rId1"/>
    </p:custDataLst>
    <p:extLst>
      <p:ext uri="{BB962C8B-B14F-4D97-AF65-F5344CB8AC3E}">
        <p14:creationId xmlns:p14="http://schemas.microsoft.com/office/powerpoint/2010/main" val="366413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lvl="1" indent="58738">
              <a:buNone/>
            </a:pPr>
            <a:r>
              <a:rPr lang="en-US" sz="2800" dirty="0">
                <a:solidFill>
                  <a:schemeClr val="bg1"/>
                </a:solidFill>
              </a:rPr>
              <a:t>My Goals for Today:</a:t>
            </a:r>
            <a:endParaRPr sz="2800" dirty="0">
              <a:solidFill>
                <a:schemeClr val="bg1"/>
              </a:solidFill>
            </a:endParaRPr>
          </a:p>
          <a:p>
            <a:pPr lvl="1"/>
            <a:r>
              <a:rPr lang="en-US" dirty="0">
                <a:solidFill>
                  <a:schemeClr val="bg1"/>
                </a:solidFill>
              </a:rPr>
              <a:t>Give an informative and interesting presentation</a:t>
            </a:r>
            <a:endParaRPr dirty="0">
              <a:solidFill>
                <a:schemeClr val="bg1"/>
              </a:solidFill>
            </a:endParaRPr>
          </a:p>
          <a:p>
            <a:pPr lvl="1"/>
            <a:r>
              <a:rPr lang="en-US" dirty="0">
                <a:solidFill>
                  <a:schemeClr val="bg1"/>
                </a:solidFill>
              </a:rPr>
              <a:t>Learn from all of you </a:t>
            </a:r>
          </a:p>
          <a:p>
            <a:pPr lvl="2"/>
            <a:r>
              <a:rPr lang="en-US" dirty="0">
                <a:solidFill>
                  <a:schemeClr val="bg1"/>
                </a:solidFill>
              </a:rPr>
              <a:t>What challenges do you face in designing masonry in Hawaii?</a:t>
            </a:r>
          </a:p>
          <a:p>
            <a:pPr lvl="2"/>
            <a:r>
              <a:rPr lang="en-US" dirty="0">
                <a:solidFill>
                  <a:schemeClr val="bg1"/>
                </a:solidFill>
              </a:rPr>
              <a:t>Are there ways in which existing codes and standards miss the mark in your practices?</a:t>
            </a:r>
          </a:p>
          <a:p>
            <a:pPr lvl="2"/>
            <a:r>
              <a:rPr lang="en-US" dirty="0">
                <a:solidFill>
                  <a:schemeClr val="bg1"/>
                </a:solidFill>
              </a:rPr>
              <a:t>How could TMS better provide information to meet your needs.</a:t>
            </a:r>
          </a:p>
        </p:txBody>
      </p:sp>
      <p:sp>
        <p:nvSpPr>
          <p:cNvPr id="1126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The Masonry Society</a:t>
            </a:r>
          </a:p>
        </p:txBody>
      </p:sp>
    </p:spTree>
    <p:custDataLst>
      <p:tags r:id="rId1"/>
    </p:custDataLst>
    <p:extLst>
      <p:ext uri="{BB962C8B-B14F-4D97-AF65-F5344CB8AC3E}">
        <p14:creationId xmlns:p14="http://schemas.microsoft.com/office/powerpoint/2010/main" val="363439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custDataLst>
              <p:tags r:id="rId2"/>
            </p:custDataLst>
          </p:nvPr>
        </p:nvSpPr>
        <p:spPr>
          <a:xfrm>
            <a:off x="5529260" y="1828800"/>
            <a:ext cx="5365754"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0"/>
            <a:r>
              <a:rPr b="1" dirty="0">
                <a:solidFill>
                  <a:schemeClr val="bg1"/>
                </a:solidFill>
              </a:rPr>
              <a:t>Chapter 13: </a:t>
            </a:r>
            <a:r>
              <a:rPr dirty="0">
                <a:solidFill>
                  <a:schemeClr val="bg1"/>
                </a:solidFill>
              </a:rPr>
              <a:t>Seismic Design Requirements for Nonstructural Components</a:t>
            </a:r>
          </a:p>
          <a:p>
            <a:pPr lvl="0"/>
            <a:r>
              <a:rPr b="1" dirty="0">
                <a:solidFill>
                  <a:schemeClr val="bg1"/>
                </a:solidFill>
              </a:rPr>
              <a:t>Chapter 30: </a:t>
            </a:r>
            <a:r>
              <a:rPr dirty="0">
                <a:solidFill>
                  <a:schemeClr val="bg1"/>
                </a:solidFill>
              </a:rPr>
              <a:t>Wind Loads – Components and Cladding</a:t>
            </a:r>
          </a:p>
        </p:txBody>
      </p:sp>
      <p:sp>
        <p:nvSpPr>
          <p:cNvPr id="614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ASCE 7-16 – Minimum Design Loads</a:t>
            </a:r>
            <a:endParaRPr dirty="0"/>
          </a:p>
        </p:txBody>
      </p:sp>
      <p:pic>
        <p:nvPicPr>
          <p:cNvPr id="61444" name="Picture 2"/>
          <p:cNvPicPr>
            <a:picLocks noChangeAspect="1"/>
          </p:cNvPicPr>
          <p:nvPr>
            <p:custDataLst>
              <p:tags r:id="rId4"/>
            </p:custDataLst>
          </p:nvPr>
        </p:nvPicPr>
        <p:blipFill>
          <a:blip r:embed="rId6"/>
          <a:stretch>
            <a:fillRect/>
          </a:stretch>
        </p:blipFill>
        <p:spPr>
          <a:xfrm>
            <a:off x="1701798" y="1301751"/>
            <a:ext cx="3827462" cy="4953000"/>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40</a:t>
            </a:fld>
            <a:endParaRPr lang="en-US">
              <a:solidFill>
                <a:schemeClr val="bg1"/>
              </a:solidFill>
            </a:endParaRPr>
          </a:p>
        </p:txBody>
      </p:sp>
    </p:spTree>
    <p:custDataLst>
      <p:tags r:id="rId1"/>
    </p:custDataLst>
    <p:extLst>
      <p:ext uri="{BB962C8B-B14F-4D97-AF65-F5344CB8AC3E}">
        <p14:creationId xmlns:p14="http://schemas.microsoft.com/office/powerpoint/2010/main" val="20949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FA3F-D2E5-4A60-9FDF-788B49DC5DA0}"/>
              </a:ext>
            </a:extLst>
          </p:cNvPr>
          <p:cNvSpPr>
            <a:spLocks noGrp="1"/>
          </p:cNvSpPr>
          <p:nvPr>
            <p:ph type="title"/>
          </p:nvPr>
        </p:nvSpPr>
        <p:spPr/>
        <p:txBody>
          <a:bodyPr/>
          <a:lstStyle/>
          <a:p>
            <a:r>
              <a:rPr lang="en-US" dirty="0"/>
              <a:t>ASCE 7-16 – Minimum Design Loads</a:t>
            </a:r>
          </a:p>
        </p:txBody>
      </p:sp>
      <p:pic>
        <p:nvPicPr>
          <p:cNvPr id="64514" name="Picture 2"/>
          <p:cNvPicPr>
            <a:picLocks noChangeAspect="1"/>
          </p:cNvPicPr>
          <p:nvPr>
            <p:custDataLst>
              <p:tags r:id="rId2"/>
            </p:custDataLst>
          </p:nvPr>
        </p:nvPicPr>
        <p:blipFill>
          <a:blip r:embed="rId5"/>
          <a:stretch>
            <a:fillRect/>
          </a:stretch>
        </p:blipFill>
        <p:spPr>
          <a:xfrm>
            <a:off x="5332413" y="1676401"/>
            <a:ext cx="4473575" cy="4549775"/>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41</a:t>
            </a:fld>
            <a:endParaRPr lang="en-US">
              <a:solidFill>
                <a:schemeClr val="bg1"/>
              </a:solidFill>
            </a:endParaRPr>
          </a:p>
        </p:txBody>
      </p:sp>
      <p:sp>
        <p:nvSpPr>
          <p:cNvPr id="3" name="Content Placeholder 2">
            <a:extLst>
              <a:ext uri="{FF2B5EF4-FFF2-40B4-BE49-F238E27FC236}">
                <a16:creationId xmlns:a16="http://schemas.microsoft.com/office/drawing/2014/main" id="{E1E8737E-94CC-4E53-9065-21B8EFDF3308}"/>
              </a:ext>
            </a:extLst>
          </p:cNvPr>
          <p:cNvSpPr>
            <a:spLocks noGrp="1"/>
          </p:cNvSpPr>
          <p:nvPr>
            <p:ph idx="1"/>
          </p:nvPr>
        </p:nvSpPr>
        <p:spPr/>
        <p:txBody>
          <a:bodyPr/>
          <a:lstStyle/>
          <a:p>
            <a:pPr marL="0" indent="0">
              <a:buNone/>
            </a:pPr>
            <a:r>
              <a:rPr lang="en-US" sz="2800" b="1" kern="0" dirty="0">
                <a:solidFill>
                  <a:schemeClr val="bg1"/>
                </a:solidFill>
              </a:rPr>
              <a:t>Seismic</a:t>
            </a:r>
            <a:r>
              <a:rPr lang="en-US" b="1" kern="0" dirty="0">
                <a:solidFill>
                  <a:schemeClr val="bg1"/>
                </a:solidFill>
              </a:rPr>
              <a:t> Loads:</a:t>
            </a:r>
            <a:endParaRPr lang="en-US" kern="0" dirty="0">
              <a:solidFill>
                <a:schemeClr val="bg1"/>
              </a:solidFill>
            </a:endParaRPr>
          </a:p>
          <a:p>
            <a:endParaRPr lang="en-US" dirty="0"/>
          </a:p>
        </p:txBody>
      </p:sp>
    </p:spTree>
    <p:custDataLst>
      <p:tags r:id="rId1"/>
    </p:custDataLst>
    <p:extLst>
      <p:ext uri="{BB962C8B-B14F-4D97-AF65-F5344CB8AC3E}">
        <p14:creationId xmlns:p14="http://schemas.microsoft.com/office/powerpoint/2010/main" val="263959293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p:cNvPicPr>
          <p:nvPr>
            <p:custDataLst>
              <p:tags r:id="rId2"/>
            </p:custDataLst>
          </p:nvPr>
        </p:nvPicPr>
        <p:blipFill>
          <a:blip r:embed="rId5"/>
          <a:stretch>
            <a:fillRect/>
          </a:stretch>
        </p:blipFill>
        <p:spPr>
          <a:xfrm>
            <a:off x="7390873" y="1600199"/>
            <a:ext cx="4777314" cy="3429000"/>
          </a:xfrm>
          <a:prstGeom prst="rect">
            <a:avLst/>
          </a:prstGeom>
          <a:noFill/>
          <a:ln>
            <a:noFill/>
            <a:miter lim="800000"/>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42</a:t>
            </a:fld>
            <a:endParaRPr lang="en-US">
              <a:solidFill>
                <a:schemeClr val="bg1"/>
              </a:solidFill>
            </a:endParaRP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100804CF-B3F9-4D7B-9A35-3D1EB2CB9CD2}"/>
                  </a:ext>
                </a:extLst>
              </p:cNvPr>
              <p:cNvSpPr>
                <a:spLocks noGrp="1"/>
              </p:cNvSpPr>
              <p:nvPr>
                <p:ph idx="1"/>
              </p:nvPr>
            </p:nvSpPr>
            <p:spPr/>
            <p:txBody>
              <a:bodyPr/>
              <a:lstStyle/>
              <a:p>
                <a:pPr marL="0" lvl="0" indent="0">
                  <a:buNone/>
                </a:pPr>
                <a:r>
                  <a:rPr lang="en-US" sz="2800" b="1" dirty="0">
                    <a:solidFill>
                      <a:schemeClr val="bg1"/>
                    </a:solidFill>
                  </a:rPr>
                  <a:t>Special Notes on Wind Loads</a:t>
                </a:r>
              </a:p>
              <a:p>
                <a:pPr marL="285750" lvl="0" indent="-285750">
                  <a:buFont typeface="Arial" panose="020B0604020202020204" pitchFamily="34" charset="0"/>
                  <a:buChar char="•"/>
                </a:pPr>
                <a:r>
                  <a:rPr lang="en-US" sz="2400" b="1" dirty="0">
                    <a:solidFill>
                      <a:schemeClr val="bg1"/>
                    </a:solidFill>
                  </a:rPr>
                  <a:t>Tributary area – Use </a:t>
                </a:r>
                <a14:m>
                  <m:oMath xmlns:m="http://schemas.openxmlformats.org/officeDocument/2006/math">
                    <m:f>
                      <m:fPr>
                        <m:type m:val="skw"/>
                        <m:ctrlPr>
                          <a:rPr lang="en-US" sz="2400" b="1" i="1" smtClean="0">
                            <a:solidFill>
                              <a:schemeClr val="bg1"/>
                            </a:solidFill>
                            <a:latin typeface="Cambria Math" panose="02040503050406030204" pitchFamily="18" charset="0"/>
                          </a:rPr>
                        </m:ctrlPr>
                      </m:fPr>
                      <m:num>
                        <m:sSubSup>
                          <m:sSubSupPr>
                            <m:ctrlPr>
                              <a:rPr lang="en-US" sz="2400" b="1" i="1" smtClean="0">
                                <a:solidFill>
                                  <a:schemeClr val="bg1"/>
                                </a:solidFill>
                                <a:latin typeface="Cambria Math" panose="02040503050406030204" pitchFamily="18" charset="0"/>
                              </a:rPr>
                            </m:ctrlPr>
                          </m:sSubSupPr>
                          <m:e>
                            <m:r>
                              <a:rPr lang="en-US" sz="2400" b="1" i="1" smtClean="0">
                                <a:solidFill>
                                  <a:schemeClr val="bg1"/>
                                </a:solidFill>
                                <a:latin typeface="Cambria Math" panose="02040503050406030204" pitchFamily="18" charset="0"/>
                              </a:rPr>
                              <m:t>𝒉</m:t>
                            </m:r>
                          </m:e>
                          <m:sub>
                            <m:r>
                              <a:rPr lang="en-US" sz="2400" b="1" i="1" smtClean="0">
                                <a:solidFill>
                                  <a:schemeClr val="bg1"/>
                                </a:solidFill>
                                <a:latin typeface="Cambria Math" panose="02040503050406030204" pitchFamily="18" charset="0"/>
                              </a:rPr>
                              <m:t>𝒃</m:t>
                            </m:r>
                          </m:sub>
                          <m:sup>
                            <m:r>
                              <a:rPr lang="en-US" sz="2400" b="1" i="1" smtClean="0">
                                <a:solidFill>
                                  <a:schemeClr val="bg1"/>
                                </a:solidFill>
                                <a:latin typeface="Cambria Math" panose="02040503050406030204" pitchFamily="18" charset="0"/>
                              </a:rPr>
                              <m:t>𝟐</m:t>
                            </m:r>
                          </m:sup>
                        </m:sSubSup>
                      </m:num>
                      <m:den>
                        <m:r>
                          <a:rPr lang="en-US" sz="2400" b="1" i="1" smtClean="0">
                            <a:solidFill>
                              <a:schemeClr val="bg1"/>
                            </a:solidFill>
                            <a:latin typeface="Cambria Math" panose="02040503050406030204" pitchFamily="18" charset="0"/>
                          </a:rPr>
                          <m:t>𝟑</m:t>
                        </m:r>
                      </m:den>
                    </m:f>
                  </m:oMath>
                </a14:m>
                <a:r>
                  <a:rPr lang="en-US" sz="2400" dirty="0">
                    <a:solidFill>
                      <a:schemeClr val="bg1"/>
                    </a:solidFill>
                  </a:rPr>
                  <a:t> (ASCE 7 C26.2)</a:t>
                </a:r>
              </a:p>
              <a:p>
                <a:pPr marL="285750" lvl="0" indent="-285750">
                  <a:buFont typeface="Arial" panose="020B0604020202020204" pitchFamily="34" charset="0"/>
                  <a:buChar char="•"/>
                </a:pPr>
                <a:r>
                  <a:rPr lang="en-US" sz="2400" dirty="0">
                    <a:solidFill>
                      <a:schemeClr val="bg1"/>
                    </a:solidFill>
                  </a:rPr>
                  <a:t>Parapets – Use ASCE 7 Figure 30.8-1</a:t>
                </a:r>
              </a:p>
              <a:p>
                <a:endParaRPr lang="en-US" dirty="0"/>
              </a:p>
            </p:txBody>
          </p:sp>
        </mc:Choice>
        <mc:Fallback>
          <p:sp>
            <p:nvSpPr>
              <p:cNvPr id="4" name="Content Placeholder 3">
                <a:extLst>
                  <a:ext uri="{FF2B5EF4-FFF2-40B4-BE49-F238E27FC236}">
                    <a16:creationId xmlns:a16="http://schemas.microsoft.com/office/drawing/2014/main" id="{100804CF-B3F9-4D7B-9A35-3D1EB2CB9CD2}"/>
                  </a:ext>
                </a:extLst>
              </p:cNvPr>
              <p:cNvSpPr>
                <a:spLocks noGrp="1" noRot="1" noChangeAspect="1" noMove="1" noResize="1" noEditPoints="1" noAdjustHandles="1" noChangeArrowheads="1" noChangeShapeType="1" noTextEdit="1"/>
              </p:cNvSpPr>
              <p:nvPr>
                <p:ph idx="1"/>
              </p:nvPr>
            </p:nvSpPr>
            <p:spPr>
              <a:blipFill>
                <a:blip r:embed="rId6"/>
                <a:stretch>
                  <a:fillRect l="-1270" t="-23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4B10EBA-AEAE-4A6B-969D-85C8AE3CE164}"/>
              </a:ext>
            </a:extLst>
          </p:cNvPr>
          <p:cNvSpPr>
            <a:spLocks noGrp="1"/>
          </p:cNvSpPr>
          <p:nvPr>
            <p:ph type="title"/>
          </p:nvPr>
        </p:nvSpPr>
        <p:spPr/>
        <p:txBody>
          <a:bodyPr/>
          <a:lstStyle/>
          <a:p>
            <a:r>
              <a:rPr lang="en-US" dirty="0"/>
              <a:t>ASCE 7-16 – Minimum Design Loads</a:t>
            </a:r>
            <a:br>
              <a:rPr lang="en-US" kern="0" dirty="0"/>
            </a:br>
            <a:endParaRPr lang="en-US" dirty="0"/>
          </a:p>
        </p:txBody>
      </p:sp>
    </p:spTree>
    <p:custDataLst>
      <p:tags r:id="rId1"/>
    </p:custDataLst>
    <p:extLst>
      <p:ext uri="{BB962C8B-B14F-4D97-AF65-F5344CB8AC3E}">
        <p14:creationId xmlns:p14="http://schemas.microsoft.com/office/powerpoint/2010/main" val="20152168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E98A1-0996-4CBF-B7F9-4338629F3BCF}"/>
              </a:ext>
            </a:extLst>
          </p:cNvPr>
          <p:cNvSpPr>
            <a:spLocks noGrp="1"/>
          </p:cNvSpPr>
          <p:nvPr>
            <p:ph idx="1"/>
          </p:nvPr>
        </p:nvSpPr>
        <p:spPr/>
        <p:txBody>
          <a:bodyPr/>
          <a:lstStyle/>
          <a:p>
            <a:endParaRPr lang="en-US"/>
          </a:p>
        </p:txBody>
      </p:sp>
      <p:sp>
        <p:nvSpPr>
          <p:cNvPr id="6656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TMS 402/602 - 16</a:t>
            </a:r>
            <a:endParaRPr dirty="0"/>
          </a:p>
        </p:txBody>
      </p:sp>
      <p:pic>
        <p:nvPicPr>
          <p:cNvPr id="66563" name="Picture 2" descr="https://masonrysociety.org/wp-content/uploads/2016/12/TMS-402-602-16-web.jpg"/>
          <p:cNvPicPr>
            <a:picLocks noChangeAspect="1"/>
          </p:cNvPicPr>
          <p:nvPr>
            <p:custDataLst>
              <p:tags r:id="rId3"/>
            </p:custDataLst>
          </p:nvPr>
        </p:nvPicPr>
        <p:blipFill>
          <a:blip r:embed="rId6"/>
          <a:stretch>
            <a:fillRect/>
          </a:stretch>
        </p:blipFill>
        <p:spPr>
          <a:xfrm>
            <a:off x="1798637" y="1210745"/>
            <a:ext cx="3810000" cy="4943475"/>
          </a:xfrm>
          <a:prstGeom prst="rect">
            <a:avLst/>
          </a:prstGeom>
          <a:noFill/>
          <a:ln>
            <a:noFill/>
            <a:miter lim="800000"/>
          </a:ln>
        </p:spPr>
      </p:pic>
      <p:pic>
        <p:nvPicPr>
          <p:cNvPr id="66565" name="Picture 5"/>
          <p:cNvPicPr>
            <a:picLocks noChangeAspect="1"/>
          </p:cNvPicPr>
          <p:nvPr>
            <p:custDataLst>
              <p:tags r:id="rId4"/>
            </p:custDataLst>
          </p:nvPr>
        </p:nvPicPr>
        <p:blipFill>
          <a:blip r:embed="rId7"/>
          <a:stretch>
            <a:fillRect/>
          </a:stretch>
        </p:blipFill>
        <p:spPr>
          <a:xfrm>
            <a:off x="5900736" y="1210745"/>
            <a:ext cx="4032250" cy="4981575"/>
          </a:xfrm>
          <a:prstGeom prst="rect">
            <a:avLst/>
          </a:prstGeom>
          <a:noFill/>
          <a:ln>
            <a:noFill/>
            <a:miter lim="800000"/>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43</a:t>
            </a:fld>
            <a:endParaRPr lang="en-US">
              <a:solidFill>
                <a:schemeClr val="bg1"/>
              </a:solidFill>
            </a:endParaRPr>
          </a:p>
        </p:txBody>
      </p:sp>
    </p:spTree>
    <p:custDataLst>
      <p:tags r:id="rId1"/>
    </p:custDataLst>
    <p:extLst>
      <p:ext uri="{BB962C8B-B14F-4D97-AF65-F5344CB8AC3E}">
        <p14:creationId xmlns:p14="http://schemas.microsoft.com/office/powerpoint/2010/main" val="4461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08636" y="1828800"/>
            <a:ext cx="5286377" cy="4343400"/>
          </a:xfrm>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Organization of Chapter 12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12.1 General</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12.2 Anchored Veneer</a:t>
            </a:r>
          </a:p>
          <a:p>
            <a:pPr marL="688975" lvl="1" indent="-231775" eaLnBrk="0" fontAlgn="base" hangingPunct="0">
              <a:lnSpc>
                <a:spcPct val="110000"/>
              </a:lnSpc>
              <a:spcBef>
                <a:spcPct val="0"/>
              </a:spcBef>
              <a:spcAft>
                <a:spcPct val="35000"/>
              </a:spcAft>
              <a:buFontTx/>
              <a:buChar char="•"/>
              <a:defRPr/>
            </a:pPr>
            <a:r>
              <a:rPr lang="en-US" sz="2600" kern="0" dirty="0"/>
              <a:t>12.2.1 Alternate (Rational) Design</a:t>
            </a:r>
          </a:p>
          <a:p>
            <a:pPr marL="688975" lvl="1" indent="-231775" eaLnBrk="0" fontAlgn="base" hangingPunct="0">
              <a:lnSpc>
                <a:spcPct val="110000"/>
              </a:lnSpc>
              <a:spcBef>
                <a:spcPct val="0"/>
              </a:spcBef>
              <a:spcAft>
                <a:spcPct val="35000"/>
              </a:spcAft>
              <a:buFontTx/>
              <a:buChar char="•"/>
              <a:defRPr/>
            </a:pPr>
            <a:r>
              <a:rPr lang="en-US" sz="2600" kern="0" dirty="0"/>
              <a:t>12.2.2 Prescriptive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12.3 Adhered Veneer</a:t>
            </a:r>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44</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29731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08636" y="1828800"/>
            <a:ext cx="5286377" cy="4343400"/>
          </a:xfrm>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12.1 General</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Not required to define or test </a:t>
            </a:r>
            <a:r>
              <a:rPr lang="en-US" sz="2400" kern="0" dirty="0" err="1"/>
              <a:t>f’</a:t>
            </a:r>
            <a:r>
              <a:rPr lang="en-US" sz="2400" kern="0" baseline="-25000" dirty="0" err="1"/>
              <a:t>m</a:t>
            </a:r>
            <a:endParaRPr lang="en-US" sz="2400" kern="0" baseline="-25000" dirty="0"/>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Reinforcement required for masonry not laid in running bond </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Area = 0.00028 x gross vertical area</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Max spacing = 48 in.</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45</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248062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16573" y="1210745"/>
            <a:ext cx="5286377" cy="4943474"/>
          </a:xfrm>
          <a:prstGeom prst="rect">
            <a:avLst/>
          </a:prstGeom>
        </p:spPr>
        <p:txBody>
          <a:bodyPr vert="horz" wrap="square" lIns="91440" tIns="45720" rIns="91440" bIns="45720" numCol="1" rtlCol="0" anchor="t" anchorCtr="0" compatLnSpc="1">
            <a:prstTxWarp prst="textNoShape">
              <a:avLst/>
            </a:prstTxWarp>
            <a:normAutofit fontScale="925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12.1 General</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Not required to define or test </a:t>
            </a:r>
            <a:r>
              <a:rPr lang="en-US" sz="2400" kern="0" dirty="0" err="1"/>
              <a:t>f’</a:t>
            </a:r>
            <a:r>
              <a:rPr lang="en-US" sz="2400" kern="0" baseline="-25000" dirty="0" err="1"/>
              <a:t>m</a:t>
            </a:r>
            <a:endParaRPr lang="en-US" sz="2400" kern="0" baseline="-25000" dirty="0"/>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12.1.4 excludes anchored dimension stone from provisions (expected to be included in TMS 402-22)</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12.1.6</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Addresses control of water</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Design and detail veneer to accommodate differential movement.</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402-16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46</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198471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08636" y="1828800"/>
            <a:ext cx="5286377" cy="4343400"/>
          </a:xfrm>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Article 2.1 Mortar</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ASTM C270</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Article 2.3 Masonry units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Concrete, clay and stone units – numerous ASTM’s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Reminder: </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Cast stone per IBC (no conflict)</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000" kern="0" dirty="0"/>
              <a:t>Stone outside of Chapter 12</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000" kern="0" dirty="0"/>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602-16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47</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91126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608634" y="1210744"/>
            <a:ext cx="5286377" cy="4943475"/>
          </a:xfrm>
          <a:prstGeom prst="rect">
            <a:avLst/>
          </a:prstGeom>
        </p:spPr>
        <p:txBody>
          <a:bodyPr vert="horz" wrap="square" lIns="91440" tIns="45720" rIns="91440" bIns="45720" numCol="1" rtlCol="0" anchor="t" anchorCtr="0" compatLnSpc="1">
            <a:prstTxWarp prst="textNoShape">
              <a:avLst/>
            </a:prstTxWarp>
            <a:normAutofit lnSpcReduction="100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Article 2.4 Reinforcement, </a:t>
            </a:r>
            <a:r>
              <a:rPr lang="en-US" sz="2800" kern="0" dirty="0" err="1"/>
              <a:t>prestressing</a:t>
            </a:r>
            <a:r>
              <a:rPr lang="en-US" sz="2800" kern="0" dirty="0"/>
              <a:t> tendons, and metal accessories </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Reinforcement for veneer not laid in running bond. </a:t>
            </a:r>
          </a:p>
          <a:p>
            <a:pPr marL="1440180" lvl="3"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1800" kern="0" dirty="0"/>
              <a:t>Single wire</a:t>
            </a:r>
          </a:p>
          <a:p>
            <a:pPr marL="1440180" lvl="3"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1800" kern="0" dirty="0"/>
              <a:t>Same cold-worked wire as joint reinforcement</a:t>
            </a:r>
          </a:p>
          <a:p>
            <a:pPr marL="1440180" lvl="3"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1800" kern="0" dirty="0"/>
              <a:t>Knurled like joint reinforcement longitudinal wires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200" kern="0" dirty="0"/>
              <a:t>Includes requirements for anchors</a:t>
            </a:r>
          </a:p>
          <a:p>
            <a:pPr marL="1074420" lvl="2"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200" kern="0" baseline="-25000" dirty="0"/>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TMS 602-16</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48</a:t>
            </a:fld>
            <a:endParaRPr lang="en-US">
              <a:solidFill>
                <a:schemeClr val="bg1"/>
              </a:solidFill>
            </a:endParaRPr>
          </a:p>
        </p:txBody>
      </p:sp>
      <p:pic>
        <p:nvPicPr>
          <p:cNvPr id="7" name="Picture 2" descr="https://masonrysociety.org/wp-content/uploads/2016/12/TMS-402-602-16-web.jpg"/>
          <p:cNvPicPr>
            <a:picLocks noChangeAspect="1"/>
          </p:cNvPicPr>
          <p:nvPr>
            <p:custDataLst>
              <p:tags r:id="rId4"/>
            </p:custDataLst>
          </p:nvPr>
        </p:nvPicPr>
        <p:blipFill>
          <a:blip r:embed="rId6"/>
          <a:stretch>
            <a:fillRect/>
          </a:stretch>
        </p:blipFill>
        <p:spPr>
          <a:xfrm>
            <a:off x="1798637" y="1210745"/>
            <a:ext cx="3810000" cy="4943475"/>
          </a:xfrm>
          <a:prstGeom prst="rect">
            <a:avLst/>
          </a:prstGeom>
          <a:noFill/>
          <a:ln>
            <a:noFill/>
            <a:miter lim="800000"/>
          </a:ln>
        </p:spPr>
      </p:pic>
    </p:spTree>
    <p:custDataLst>
      <p:tags r:id="rId1"/>
    </p:custDataLst>
    <p:extLst>
      <p:ext uri="{BB962C8B-B14F-4D97-AF65-F5344CB8AC3E}">
        <p14:creationId xmlns:p14="http://schemas.microsoft.com/office/powerpoint/2010/main" val="215403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custDataLst>
              <p:tags r:id="rId2"/>
            </p:custDataLst>
          </p:nvPr>
        </p:nvSpPr>
        <p:spPr>
          <a:xfrm>
            <a:off x="5720932" y="1828800"/>
            <a:ext cx="5174081" cy="4343400"/>
          </a:xfrm>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Table 3 – Verification</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Prior to construction, verification of compliance of submittals.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Table 4 – Special Inspection</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Only required in Risk Category IV</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400" kern="0" dirty="0"/>
          </a:p>
          <a:p>
            <a:pPr marL="365760" lvl="1" indent="0" eaLnBrk="0" fontAlgn="base" hangingPunct="0">
              <a:lnSpc>
                <a:spcPct val="110000"/>
              </a:lnSpc>
              <a:spcBef>
                <a:spcPct val="0"/>
              </a:spcBef>
              <a:spcAft>
                <a:spcPct val="35000"/>
              </a:spcAft>
              <a:buClr>
                <a:srgbClr val="6B6B6B"/>
              </a:buClr>
              <a:buSzPct val="75000"/>
              <a:buNone/>
              <a:defRPr/>
            </a:pPr>
            <a:r>
              <a:rPr lang="en-US" sz="2400" kern="0" dirty="0"/>
              <a:t>Design professional can choose to exceed these minimums</a:t>
            </a:r>
          </a:p>
        </p:txBody>
      </p:sp>
      <p:sp>
        <p:nvSpPr>
          <p:cNvPr id="675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Quality Assurance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49</a:t>
            </a:fld>
            <a:endParaRPr lang="en-US">
              <a:solidFill>
                <a:schemeClr val="bg1"/>
              </a:solidFill>
            </a:endParaRPr>
          </a:p>
        </p:txBody>
      </p:sp>
      <p:pic>
        <p:nvPicPr>
          <p:cNvPr id="2" name="Picture 1"/>
          <p:cNvPicPr>
            <a:picLocks noChangeAspect="1"/>
          </p:cNvPicPr>
          <p:nvPr/>
        </p:nvPicPr>
        <p:blipFill>
          <a:blip r:embed="rId7"/>
          <a:stretch>
            <a:fillRect/>
          </a:stretch>
        </p:blipFill>
        <p:spPr>
          <a:xfrm>
            <a:off x="251011" y="2071197"/>
            <a:ext cx="5469921" cy="3872357"/>
          </a:xfrm>
          <a:prstGeom prst="rect">
            <a:avLst/>
          </a:prstGeom>
        </p:spPr>
      </p:pic>
      <p:sp>
        <p:nvSpPr>
          <p:cNvPr id="9" name="Content Placeholder 2"/>
          <p:cNvSpPr txBox="1"/>
          <p:nvPr>
            <p:custDataLst>
              <p:tags r:id="rId4"/>
            </p:custDataLst>
          </p:nvPr>
        </p:nvSpPr>
        <p:spPr bwMode="auto">
          <a:xfrm>
            <a:off x="201240" y="1353619"/>
            <a:ext cx="5519693" cy="551381"/>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110000"/>
              </a:lnSpc>
              <a:spcBef>
                <a:spcPct val="0"/>
              </a:spcBef>
              <a:spcAft>
                <a:spcPct val="35000"/>
              </a:spcAft>
              <a:buClr>
                <a:srgbClr val="6B6B6B"/>
              </a:buClr>
              <a:buSzPct val="75000"/>
              <a:buFont typeface="Wingdings" pitchFamily="2" charset="2"/>
              <a:buNone/>
              <a:defRPr sz="2800">
                <a:solidFill>
                  <a:srgbClr val="6B6B6B"/>
                </a:solidFill>
                <a:latin typeface="+mn-lt"/>
                <a:ea typeface="+mn-ea"/>
                <a:cs typeface="+mn-cs"/>
              </a:defRPr>
            </a:lvl1pPr>
            <a:lvl2pPr marL="457200" indent="0" algn="ctr" rtl="0" eaLnBrk="0" fontAlgn="base" hangingPunct="0">
              <a:lnSpc>
                <a:spcPct val="110000"/>
              </a:lnSpc>
              <a:spcBef>
                <a:spcPct val="0"/>
              </a:spcBef>
              <a:spcAft>
                <a:spcPct val="35000"/>
              </a:spcAft>
              <a:buNone/>
              <a:defRPr sz="2600">
                <a:solidFill>
                  <a:srgbClr val="6B6B6B"/>
                </a:solidFill>
                <a:latin typeface="+mn-lt"/>
              </a:defRPr>
            </a:lvl2pPr>
            <a:lvl3pPr marL="914400" indent="0" algn="ctr" rtl="0" eaLnBrk="0" fontAlgn="base" hangingPunct="0">
              <a:lnSpc>
                <a:spcPct val="110000"/>
              </a:lnSpc>
              <a:spcBef>
                <a:spcPct val="0"/>
              </a:spcBef>
              <a:spcAft>
                <a:spcPct val="35000"/>
              </a:spcAft>
              <a:buSzPct val="75000"/>
              <a:buFont typeface="Wingdings" pitchFamily="2" charset="2"/>
              <a:buNone/>
              <a:defRPr sz="2000">
                <a:solidFill>
                  <a:srgbClr val="6B6B6B"/>
                </a:solidFill>
                <a:latin typeface="+mn-lt"/>
              </a:defRPr>
            </a:lvl3pPr>
            <a:lvl4pPr marL="1371600" indent="0" algn="ctr" rtl="0" eaLnBrk="0" fontAlgn="base" hangingPunct="0">
              <a:lnSpc>
                <a:spcPct val="110000"/>
              </a:lnSpc>
              <a:spcBef>
                <a:spcPct val="0"/>
              </a:spcBef>
              <a:spcAft>
                <a:spcPct val="35000"/>
              </a:spcAft>
              <a:buNone/>
              <a:defRPr sz="2000">
                <a:solidFill>
                  <a:srgbClr val="6B6B6B"/>
                </a:solidFill>
                <a:latin typeface="+mn-lt"/>
              </a:defRPr>
            </a:lvl4pPr>
            <a:lvl5pPr marL="1828800" indent="0" algn="ctr" rtl="0" eaLnBrk="0" fontAlgn="base" hangingPunct="0">
              <a:spcBef>
                <a:spcPct val="20000"/>
              </a:spcBef>
              <a:spcAft>
                <a:spcPct val="0"/>
              </a:spcAft>
              <a:buNone/>
              <a:defRPr sz="2000">
                <a:solidFill>
                  <a:srgbClr val="6B6B6B"/>
                </a:solidFill>
                <a:latin typeface="+mn-lt"/>
              </a:defRPr>
            </a:lvl5pPr>
            <a:lvl6pPr marL="2286000" indent="0" algn="ctr" rtl="0" fontAlgn="base">
              <a:spcBef>
                <a:spcPct val="20000"/>
              </a:spcBef>
              <a:spcAft>
                <a:spcPct val="0"/>
              </a:spcAft>
              <a:buNone/>
              <a:defRPr sz="2000">
                <a:solidFill>
                  <a:srgbClr val="6B6B6B"/>
                </a:solidFill>
                <a:latin typeface="+mn-lt"/>
              </a:defRPr>
            </a:lvl6pPr>
            <a:lvl7pPr marL="2743200" indent="0" algn="ctr" rtl="0" fontAlgn="base">
              <a:spcBef>
                <a:spcPct val="20000"/>
              </a:spcBef>
              <a:spcAft>
                <a:spcPct val="0"/>
              </a:spcAft>
              <a:buNone/>
              <a:defRPr sz="2000">
                <a:solidFill>
                  <a:srgbClr val="6B6B6B"/>
                </a:solidFill>
                <a:latin typeface="+mn-lt"/>
              </a:defRPr>
            </a:lvl7pPr>
            <a:lvl8pPr marL="3200400" indent="0" algn="ctr" rtl="0" fontAlgn="base">
              <a:spcBef>
                <a:spcPct val="20000"/>
              </a:spcBef>
              <a:spcAft>
                <a:spcPct val="0"/>
              </a:spcAft>
              <a:buNone/>
              <a:defRPr sz="2000">
                <a:solidFill>
                  <a:srgbClr val="6B6B6B"/>
                </a:solidFill>
                <a:latin typeface="+mn-lt"/>
              </a:defRPr>
            </a:lvl8pPr>
            <a:lvl9pPr marL="3657600" indent="0" algn="ctr" rtl="0" fontAlgn="base">
              <a:spcBef>
                <a:spcPct val="20000"/>
              </a:spcBef>
              <a:spcAft>
                <a:spcPct val="0"/>
              </a:spcAft>
              <a:buNone/>
              <a:defRPr sz="2000">
                <a:solidFill>
                  <a:srgbClr val="6B6B6B"/>
                </a:solidFill>
                <a:latin typeface="+mn-lt"/>
              </a:defRPr>
            </a:lvl9pPr>
          </a:lstStyle>
          <a:p>
            <a:pPr algn="l">
              <a:defRPr/>
            </a:pPr>
            <a:r>
              <a:rPr lang="en-US" b="1" kern="0" dirty="0">
                <a:solidFill>
                  <a:schemeClr val="bg1"/>
                </a:solidFill>
              </a:rPr>
              <a:t>TMS 402</a:t>
            </a:r>
            <a:endParaRPr lang="en-US" kern="0" dirty="0">
              <a:solidFill>
                <a:schemeClr val="bg1"/>
              </a:solidFill>
            </a:endParaRPr>
          </a:p>
        </p:txBody>
      </p:sp>
      <p:sp>
        <p:nvSpPr>
          <p:cNvPr id="10" name="Content Placeholder 2"/>
          <p:cNvSpPr txBox="1"/>
          <p:nvPr>
            <p:custDataLst>
              <p:tags r:id="rId5"/>
            </p:custDataLst>
          </p:nvPr>
        </p:nvSpPr>
        <p:spPr bwMode="auto">
          <a:xfrm>
            <a:off x="5720933" y="1353618"/>
            <a:ext cx="5519693" cy="551381"/>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110000"/>
              </a:lnSpc>
              <a:spcBef>
                <a:spcPct val="0"/>
              </a:spcBef>
              <a:spcAft>
                <a:spcPct val="35000"/>
              </a:spcAft>
              <a:buClr>
                <a:srgbClr val="6B6B6B"/>
              </a:buClr>
              <a:buSzPct val="75000"/>
              <a:buFont typeface="Wingdings" pitchFamily="2" charset="2"/>
              <a:buNone/>
              <a:defRPr sz="2800">
                <a:solidFill>
                  <a:srgbClr val="6B6B6B"/>
                </a:solidFill>
                <a:latin typeface="+mn-lt"/>
                <a:ea typeface="+mn-ea"/>
                <a:cs typeface="+mn-cs"/>
              </a:defRPr>
            </a:lvl1pPr>
            <a:lvl2pPr marL="457200" indent="0" algn="ctr" rtl="0" eaLnBrk="0" fontAlgn="base" hangingPunct="0">
              <a:lnSpc>
                <a:spcPct val="110000"/>
              </a:lnSpc>
              <a:spcBef>
                <a:spcPct val="0"/>
              </a:spcBef>
              <a:spcAft>
                <a:spcPct val="35000"/>
              </a:spcAft>
              <a:buNone/>
              <a:defRPr sz="2600">
                <a:solidFill>
                  <a:srgbClr val="6B6B6B"/>
                </a:solidFill>
                <a:latin typeface="+mn-lt"/>
              </a:defRPr>
            </a:lvl2pPr>
            <a:lvl3pPr marL="914400" indent="0" algn="ctr" rtl="0" eaLnBrk="0" fontAlgn="base" hangingPunct="0">
              <a:lnSpc>
                <a:spcPct val="110000"/>
              </a:lnSpc>
              <a:spcBef>
                <a:spcPct val="0"/>
              </a:spcBef>
              <a:spcAft>
                <a:spcPct val="35000"/>
              </a:spcAft>
              <a:buSzPct val="75000"/>
              <a:buFont typeface="Wingdings" pitchFamily="2" charset="2"/>
              <a:buNone/>
              <a:defRPr sz="2000">
                <a:solidFill>
                  <a:srgbClr val="6B6B6B"/>
                </a:solidFill>
                <a:latin typeface="+mn-lt"/>
              </a:defRPr>
            </a:lvl3pPr>
            <a:lvl4pPr marL="1371600" indent="0" algn="ctr" rtl="0" eaLnBrk="0" fontAlgn="base" hangingPunct="0">
              <a:lnSpc>
                <a:spcPct val="110000"/>
              </a:lnSpc>
              <a:spcBef>
                <a:spcPct val="0"/>
              </a:spcBef>
              <a:spcAft>
                <a:spcPct val="35000"/>
              </a:spcAft>
              <a:buNone/>
              <a:defRPr sz="2000">
                <a:solidFill>
                  <a:srgbClr val="6B6B6B"/>
                </a:solidFill>
                <a:latin typeface="+mn-lt"/>
              </a:defRPr>
            </a:lvl4pPr>
            <a:lvl5pPr marL="1828800" indent="0" algn="ctr" rtl="0" eaLnBrk="0" fontAlgn="base" hangingPunct="0">
              <a:spcBef>
                <a:spcPct val="20000"/>
              </a:spcBef>
              <a:spcAft>
                <a:spcPct val="0"/>
              </a:spcAft>
              <a:buNone/>
              <a:defRPr sz="2000">
                <a:solidFill>
                  <a:srgbClr val="6B6B6B"/>
                </a:solidFill>
                <a:latin typeface="+mn-lt"/>
              </a:defRPr>
            </a:lvl5pPr>
            <a:lvl6pPr marL="2286000" indent="0" algn="ctr" rtl="0" fontAlgn="base">
              <a:spcBef>
                <a:spcPct val="20000"/>
              </a:spcBef>
              <a:spcAft>
                <a:spcPct val="0"/>
              </a:spcAft>
              <a:buNone/>
              <a:defRPr sz="2000">
                <a:solidFill>
                  <a:srgbClr val="6B6B6B"/>
                </a:solidFill>
                <a:latin typeface="+mn-lt"/>
              </a:defRPr>
            </a:lvl6pPr>
            <a:lvl7pPr marL="2743200" indent="0" algn="ctr" rtl="0" fontAlgn="base">
              <a:spcBef>
                <a:spcPct val="20000"/>
              </a:spcBef>
              <a:spcAft>
                <a:spcPct val="0"/>
              </a:spcAft>
              <a:buNone/>
              <a:defRPr sz="2000">
                <a:solidFill>
                  <a:srgbClr val="6B6B6B"/>
                </a:solidFill>
                <a:latin typeface="+mn-lt"/>
              </a:defRPr>
            </a:lvl7pPr>
            <a:lvl8pPr marL="3200400" indent="0" algn="ctr" rtl="0" fontAlgn="base">
              <a:spcBef>
                <a:spcPct val="20000"/>
              </a:spcBef>
              <a:spcAft>
                <a:spcPct val="0"/>
              </a:spcAft>
              <a:buNone/>
              <a:defRPr sz="2000">
                <a:solidFill>
                  <a:srgbClr val="6B6B6B"/>
                </a:solidFill>
                <a:latin typeface="+mn-lt"/>
              </a:defRPr>
            </a:lvl8pPr>
            <a:lvl9pPr marL="3657600" indent="0" algn="ctr" rtl="0" fontAlgn="base">
              <a:spcBef>
                <a:spcPct val="20000"/>
              </a:spcBef>
              <a:spcAft>
                <a:spcPct val="0"/>
              </a:spcAft>
              <a:buNone/>
              <a:defRPr sz="2000">
                <a:solidFill>
                  <a:srgbClr val="6B6B6B"/>
                </a:solidFill>
                <a:latin typeface="+mn-lt"/>
              </a:defRPr>
            </a:lvl9pPr>
          </a:lstStyle>
          <a:p>
            <a:pPr algn="l">
              <a:defRPr/>
            </a:pPr>
            <a:r>
              <a:rPr lang="en-US" b="1" kern="0" dirty="0">
                <a:solidFill>
                  <a:schemeClr val="bg1"/>
                </a:solidFill>
              </a:rPr>
              <a:t>TMS 602</a:t>
            </a:r>
            <a:endParaRPr lang="en-US" kern="0" dirty="0">
              <a:solidFill>
                <a:schemeClr val="bg1"/>
              </a:solidFill>
            </a:endParaRPr>
          </a:p>
        </p:txBody>
      </p:sp>
    </p:spTree>
    <p:custDataLst>
      <p:tags r:id="rId1"/>
    </p:custDataLst>
    <p:extLst>
      <p:ext uri="{BB962C8B-B14F-4D97-AF65-F5344CB8AC3E}">
        <p14:creationId xmlns:p14="http://schemas.microsoft.com/office/powerpoint/2010/main" val="41787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Masonry Veneers</a:t>
            </a:r>
          </a:p>
        </p:txBody>
      </p:sp>
      <p:sp>
        <p:nvSpPr>
          <p:cNvPr id="3" name="Subtitle 2"/>
          <p:cNvSpPr>
            <a:spLocks noGrp="1"/>
          </p:cNvSpPr>
          <p:nvPr>
            <p:ph type="subTitle" idx="1"/>
          </p:nvPr>
        </p:nvSpPr>
        <p:spPr/>
        <p:txBody>
          <a:bodyPr>
            <a:normAutofit/>
          </a:bodyPr>
          <a:lstStyle/>
          <a:p>
            <a:r>
              <a:rPr lang="en-US" dirty="0">
                <a:solidFill>
                  <a:srgbClr val="96B86B"/>
                </a:solidFill>
              </a:rPr>
              <a:t>Anchored and adhered</a:t>
            </a:r>
          </a:p>
        </p:txBody>
      </p:sp>
      <p:sp>
        <p:nvSpPr>
          <p:cNvPr id="4" name="Date Placeholder 3"/>
          <p:cNvSpPr>
            <a:spLocks noGrp="1"/>
          </p:cNvSpPr>
          <p:nvPr>
            <p:ph type="dt" sz="half" idx="10"/>
          </p:nvPr>
        </p:nvSpPr>
        <p:spPr/>
        <p:txBody>
          <a:bodyPr/>
          <a:lstStyle/>
          <a:p>
            <a:fld id="{3C0CB7D3-89B2-4CDB-A88D-966B87A46916}" type="datetime1">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5</a:t>
            </a:fld>
            <a:endParaRPr lang="en-US"/>
          </a:p>
        </p:txBody>
      </p:sp>
    </p:spTree>
    <p:extLst>
      <p:ext uri="{BB962C8B-B14F-4D97-AF65-F5344CB8AC3E}">
        <p14:creationId xmlns:p14="http://schemas.microsoft.com/office/powerpoint/2010/main" val="63730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Tributary Area Method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08406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General Requirements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Most anchored veneers are constructed using this method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Based on historical practice, not engineering.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Provides maximum anchor spacing, based on:</a:t>
            </a:r>
          </a:p>
          <a:p>
            <a:pPr marL="688975" lvl="1" indent="-231775" eaLnBrk="0" fontAlgn="base" hangingPunct="0">
              <a:lnSpc>
                <a:spcPct val="110000"/>
              </a:lnSpc>
              <a:spcBef>
                <a:spcPct val="0"/>
              </a:spcBef>
              <a:spcAft>
                <a:spcPct val="35000"/>
              </a:spcAft>
              <a:buFontTx/>
              <a:buChar char="•"/>
              <a:defRPr/>
            </a:pPr>
            <a:r>
              <a:rPr lang="en-US" sz="2600" kern="0" dirty="0"/>
              <a:t>Wind pressure, </a:t>
            </a:r>
            <a:r>
              <a:rPr lang="en-US" sz="2600" kern="0" dirty="0" err="1"/>
              <a:t>q</a:t>
            </a:r>
            <a:r>
              <a:rPr lang="en-US" sz="2600" kern="0" baseline="-25000" dirty="0" err="1"/>
              <a:t>h</a:t>
            </a:r>
            <a:endParaRPr lang="en-US" sz="2600" kern="0" baseline="-25000" dirty="0"/>
          </a:p>
          <a:p>
            <a:pPr marL="688975" lvl="1" indent="-231775" eaLnBrk="0" fontAlgn="base" hangingPunct="0">
              <a:lnSpc>
                <a:spcPct val="110000"/>
              </a:lnSpc>
              <a:spcBef>
                <a:spcPct val="0"/>
              </a:spcBef>
              <a:spcAft>
                <a:spcPct val="35000"/>
              </a:spcAft>
              <a:buFontTx/>
              <a:buChar char="•"/>
              <a:defRPr/>
            </a:pPr>
            <a:r>
              <a:rPr lang="en-US" sz="2600" kern="0" dirty="0"/>
              <a:t>Seismic Design Category</a:t>
            </a:r>
          </a:p>
          <a:p>
            <a:pPr marL="688975" lvl="1" indent="-231775" eaLnBrk="0" fontAlgn="base" hangingPunct="0">
              <a:lnSpc>
                <a:spcPct val="110000"/>
              </a:lnSpc>
              <a:spcBef>
                <a:spcPct val="0"/>
              </a:spcBef>
              <a:spcAft>
                <a:spcPct val="35000"/>
              </a:spcAft>
              <a:buFontTx/>
              <a:buChar char="•"/>
              <a:defRPr/>
            </a:pPr>
            <a:r>
              <a:rPr lang="en-US" sz="2600" kern="0" dirty="0"/>
              <a:t>Anchor Type</a:t>
            </a:r>
          </a:p>
        </p:txBody>
      </p:sp>
      <p:sp>
        <p:nvSpPr>
          <p:cNvPr id="686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51</a:t>
            </a:fld>
            <a:endParaRPr lang="en-US">
              <a:solidFill>
                <a:schemeClr val="bg1"/>
              </a:solidFill>
            </a:endParaRPr>
          </a:p>
        </p:txBody>
      </p:sp>
    </p:spTree>
    <p:custDataLst>
      <p:tags r:id="rId1"/>
    </p:custDataLst>
    <p:extLst>
      <p:ext uri="{BB962C8B-B14F-4D97-AF65-F5344CB8AC3E}">
        <p14:creationId xmlns:p14="http://schemas.microsoft.com/office/powerpoint/2010/main" val="425089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Limitations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Wind loads</a:t>
            </a:r>
          </a:p>
          <a:p>
            <a:pPr marL="688975" lvl="1" indent="-231775" eaLnBrk="0" fontAlgn="base" hangingPunct="0">
              <a:lnSpc>
                <a:spcPct val="110000"/>
              </a:lnSpc>
              <a:spcBef>
                <a:spcPct val="0"/>
              </a:spcBef>
              <a:spcAft>
                <a:spcPct val="35000"/>
              </a:spcAft>
              <a:buFontTx/>
              <a:buChar char="•"/>
              <a:defRPr/>
            </a:pPr>
            <a:r>
              <a:rPr lang="en-US" sz="2600" kern="0" dirty="0"/>
              <a:t>Velocity pressure, </a:t>
            </a:r>
            <a:r>
              <a:rPr lang="en-US" sz="2600" kern="0" dirty="0" err="1"/>
              <a:t>q</a:t>
            </a:r>
            <a:r>
              <a:rPr lang="en-US" sz="2600" kern="0" baseline="-25000" dirty="0" err="1"/>
              <a:t>z</a:t>
            </a:r>
            <a:r>
              <a:rPr lang="en-US" sz="2600" kern="0" dirty="0"/>
              <a:t> ≤ 55 </a:t>
            </a:r>
            <a:r>
              <a:rPr lang="en-US" sz="2600" kern="0" dirty="0" err="1"/>
              <a:t>psf</a:t>
            </a:r>
            <a:r>
              <a:rPr lang="en-US" sz="2600" kern="0" dirty="0"/>
              <a:t> </a:t>
            </a:r>
            <a:r>
              <a:rPr lang="en-US" kern="0" dirty="0"/>
              <a:t>(12.2.2.1, 12.2.2.12)</a:t>
            </a:r>
          </a:p>
          <a:p>
            <a:pPr marL="688975" lvl="1" indent="-231775" eaLnBrk="0" fontAlgn="base" hangingPunct="0">
              <a:lnSpc>
                <a:spcPct val="110000"/>
              </a:lnSpc>
              <a:spcBef>
                <a:spcPct val="0"/>
              </a:spcBef>
              <a:spcAft>
                <a:spcPct val="35000"/>
              </a:spcAft>
              <a:buFontTx/>
              <a:buChar char="•"/>
              <a:defRPr/>
            </a:pPr>
            <a:r>
              <a:rPr lang="en-US" sz="2600" kern="0" dirty="0"/>
              <a:t>If </a:t>
            </a:r>
            <a:r>
              <a:rPr lang="en-US" sz="2600" kern="0" dirty="0" err="1"/>
              <a:t>q</a:t>
            </a:r>
            <a:r>
              <a:rPr lang="en-US" sz="2600" kern="0" baseline="-25000" dirty="0" err="1"/>
              <a:t>z</a:t>
            </a:r>
            <a:r>
              <a:rPr lang="en-US" sz="2600" kern="0" dirty="0"/>
              <a:t> &gt; 40 </a:t>
            </a:r>
            <a:r>
              <a:rPr lang="en-US" sz="2600" kern="0" dirty="0" err="1"/>
              <a:t>psf</a:t>
            </a:r>
            <a:r>
              <a:rPr lang="en-US" sz="2600" kern="0" dirty="0"/>
              <a:t>, Mean roof height, h ≤ 60 feet </a:t>
            </a:r>
            <a:r>
              <a:rPr lang="en-US" kern="0" dirty="0"/>
              <a:t>(12.2.2.12)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Seismic Loads – No limit</a:t>
            </a:r>
          </a:p>
          <a:p>
            <a:pPr marL="0" indent="0" eaLnBrk="0" fontAlgn="base" hangingPunct="0">
              <a:lnSpc>
                <a:spcPct val="110000"/>
              </a:lnSpc>
              <a:spcBef>
                <a:spcPct val="0"/>
              </a:spcBef>
              <a:spcAft>
                <a:spcPct val="35000"/>
              </a:spcAft>
              <a:buClr>
                <a:srgbClr val="6B6B6B"/>
              </a:buClr>
              <a:buSzPct val="75000"/>
              <a:buNone/>
              <a:defRPr/>
            </a:pPr>
            <a:endParaRPr lang="en-US" sz="2800" kern="0" dirty="0"/>
          </a:p>
        </p:txBody>
      </p:sp>
      <p:sp>
        <p:nvSpPr>
          <p:cNvPr id="696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Limitations</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52</a:t>
            </a:fld>
            <a:endParaRPr lang="en-US">
              <a:solidFill>
                <a:schemeClr val="bg1"/>
              </a:solidFill>
            </a:endParaRPr>
          </a:p>
        </p:txBody>
      </p:sp>
    </p:spTree>
    <p:custDataLst>
      <p:tags r:id="rId1"/>
    </p:custDataLst>
    <p:extLst>
      <p:ext uri="{BB962C8B-B14F-4D97-AF65-F5344CB8AC3E}">
        <p14:creationId xmlns:p14="http://schemas.microsoft.com/office/powerpoint/2010/main" val="131420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Limitations - Geometric</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Cavity 6 5/8” maximum</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Note special requirements when cavity &gt; 4 5/8”</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Air Space 1” minimum</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Unit Thickness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Unit thickness ≥ 2 5/8” (12.2.2.3.1)</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Note: Controls over IBC minimum thickness for weather protection</a:t>
            </a:r>
          </a:p>
        </p:txBody>
      </p:sp>
      <p:sp>
        <p:nvSpPr>
          <p:cNvPr id="696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Limitations</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53</a:t>
            </a:fld>
            <a:endParaRPr lang="en-US">
              <a:solidFill>
                <a:schemeClr val="bg1"/>
              </a:solidFill>
            </a:endParaRPr>
          </a:p>
        </p:txBody>
      </p:sp>
      <p:pic>
        <p:nvPicPr>
          <p:cNvPr id="10" name="Picture 2"/>
          <p:cNvPicPr>
            <a:picLocks noChangeAspect="1"/>
          </p:cNvPicPr>
          <p:nvPr>
            <p:custDataLst>
              <p:tags r:id="rId4"/>
            </p:custDataLst>
          </p:nvPr>
        </p:nvPicPr>
        <p:blipFill>
          <a:blip r:embed="rId7"/>
          <a:stretch>
            <a:fillRect/>
          </a:stretch>
        </p:blipFill>
        <p:spPr>
          <a:xfrm>
            <a:off x="6323012" y="1824716"/>
            <a:ext cx="5582995" cy="3966483"/>
          </a:xfrm>
          <a:prstGeom prst="rect">
            <a:avLst/>
          </a:prstGeom>
          <a:noFill/>
          <a:ln>
            <a:noFill/>
            <a:miter lim="800000"/>
          </a:ln>
        </p:spPr>
      </p:pic>
      <p:sp>
        <p:nvSpPr>
          <p:cNvPr id="11" name="TextBox 4"/>
          <p:cNvSpPr/>
          <p:nvPr>
            <p:custDataLst>
              <p:tags r:id="rId5"/>
            </p:custDataLst>
          </p:nvPr>
        </p:nvSpPr>
        <p:spPr>
          <a:xfrm>
            <a:off x="9980612" y="5788222"/>
            <a:ext cx="2028825"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Tree>
    <p:custDataLst>
      <p:tags r:id="rId1"/>
    </p:custDataLst>
    <p:extLst>
      <p:ext uri="{BB962C8B-B14F-4D97-AF65-F5344CB8AC3E}">
        <p14:creationId xmlns:p14="http://schemas.microsoft.com/office/powerpoint/2010/main" val="329154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a:normAutofit lnSpcReduction="10000"/>
          </a:bodyPr>
          <a:lstStyle/>
          <a:p>
            <a:pPr marL="571500" indent="-571500">
              <a:defRPr sz="1800">
                <a:solidFill>
                  <a:srgbClr val="000000"/>
                </a:solidFill>
              </a:defRPr>
            </a:pPr>
            <a:r>
              <a:rPr lang="en-US" sz="3600" dirty="0"/>
              <a:t>Supported on non-combustible construction </a:t>
            </a:r>
            <a:r>
              <a:rPr lang="en-US" sz="2000" dirty="0"/>
              <a:t>(12.2.2.3.1). </a:t>
            </a:r>
            <a:r>
              <a:rPr lang="en-US" sz="3600" dirty="0"/>
              <a:t>Exceptions:</a:t>
            </a:r>
          </a:p>
          <a:p>
            <a:pPr marL="1028700" lvl="1" indent="-571500">
              <a:buFont typeface="Arial" panose="020B0604020202020204" pitchFamily="34" charset="0"/>
              <a:buChar char="•"/>
              <a:defRPr sz="1800">
                <a:solidFill>
                  <a:srgbClr val="000000"/>
                </a:solidFill>
              </a:defRPr>
            </a:pPr>
            <a:r>
              <a:rPr lang="en-US" sz="3200" dirty="0"/>
              <a:t>Exterior ≤ 12’ of veneer weighing ≤ 40 psf. </a:t>
            </a:r>
            <a:r>
              <a:rPr lang="en-US" dirty="0"/>
              <a:t>(12.2.2.3.1.2)</a:t>
            </a:r>
          </a:p>
          <a:p>
            <a:pPr marL="1028700" lvl="1" indent="-571500">
              <a:buFont typeface="Arial" panose="020B0604020202020204" pitchFamily="34" charset="0"/>
              <a:buChar char="•"/>
              <a:defRPr sz="1800">
                <a:solidFill>
                  <a:srgbClr val="000000"/>
                </a:solidFill>
              </a:defRPr>
            </a:pPr>
            <a:r>
              <a:rPr lang="en-US" sz="3200" dirty="0"/>
              <a:t>Interior ≤ 40 </a:t>
            </a:r>
            <a:r>
              <a:rPr lang="en-US" sz="3200" dirty="0" err="1"/>
              <a:t>psf</a:t>
            </a:r>
            <a:r>
              <a:rPr lang="en-US" sz="3200" dirty="0"/>
              <a:t>  </a:t>
            </a:r>
            <a:r>
              <a:rPr lang="en-US" dirty="0"/>
              <a:t>(12.2.2.3.1.3)</a:t>
            </a:r>
          </a:p>
          <a:p>
            <a:pPr marL="571500" indent="-571500">
              <a:defRPr sz="1800">
                <a:solidFill>
                  <a:srgbClr val="000000"/>
                </a:solidFill>
              </a:defRPr>
            </a:pPr>
            <a:r>
              <a:rPr lang="en-US" sz="3600" dirty="0"/>
              <a:t>Construction supporting supports must also be non-combustible. </a:t>
            </a:r>
            <a:r>
              <a:rPr lang="en-US" sz="2000" dirty="0"/>
              <a:t>(12.2.2.3.2)</a:t>
            </a:r>
          </a:p>
          <a:p>
            <a:pPr marL="571500" indent="-571500">
              <a:defRPr sz="1800">
                <a:solidFill>
                  <a:srgbClr val="000000"/>
                </a:solidFill>
              </a:defRPr>
            </a:pPr>
            <a:r>
              <a:rPr lang="en-US" sz="3600" dirty="0"/>
              <a:t>Deflections of supports under dead + live ≤ l/600. </a:t>
            </a:r>
            <a:r>
              <a:rPr lang="en-US" sz="2000" dirty="0"/>
              <a:t>(12.2.2.3.3)</a:t>
            </a:r>
          </a:p>
          <a:p>
            <a:pPr marL="571500" indent="-571500">
              <a:defRPr sz="1800">
                <a:solidFill>
                  <a:srgbClr val="000000"/>
                </a:solidFill>
              </a:defRPr>
            </a:pPr>
            <a:endParaRPr lang="en-US" sz="3600" b="1" dirty="0"/>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Prescriptive Design - Supports</a:t>
            </a:r>
            <a:endParaRPr sz="4400" dirty="0"/>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54</a:t>
            </a:fld>
            <a:endParaRPr lang="en-US">
              <a:solidFill>
                <a:schemeClr val="bg1"/>
              </a:solidFill>
            </a:endParaRPr>
          </a:p>
        </p:txBody>
      </p:sp>
    </p:spTree>
    <p:extLst>
      <p:ext uri="{BB962C8B-B14F-4D97-AF65-F5344CB8AC3E}">
        <p14:creationId xmlns:p14="http://schemas.microsoft.com/office/powerpoint/2010/main" val="833173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custDataLst>
              <p:tags r:id="rId2"/>
            </p:custDataLst>
          </p:nvPr>
        </p:nvSpPr>
        <p:spPr>
          <a:xfrm>
            <a:off x="4617712" y="1454474"/>
            <a:ext cx="63246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Adjustable Anchors (12.2.2.5.5)</a:t>
            </a:r>
          </a:p>
        </p:txBody>
      </p:sp>
      <p:sp>
        <p:nvSpPr>
          <p:cNvPr id="4915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Prescriptive Design - Anchors</a:t>
            </a:r>
          </a:p>
        </p:txBody>
      </p:sp>
      <p:pic>
        <p:nvPicPr>
          <p:cNvPr id="49156" name="Picture 14" descr="Double Pintle Plate Type"/>
          <p:cNvPicPr>
            <a:picLocks noChangeAspect="1"/>
          </p:cNvPicPr>
          <p:nvPr>
            <p:custDataLst>
              <p:tags r:id="rId4"/>
            </p:custDataLst>
          </p:nvPr>
        </p:nvPicPr>
        <p:blipFill>
          <a:blip r:embed="rId10"/>
          <a:srcRect l="26105" r="15911" b="9711"/>
          <a:stretch>
            <a:fillRect/>
          </a:stretch>
        </p:blipFill>
        <p:spPr>
          <a:xfrm>
            <a:off x="1833759" y="1345524"/>
            <a:ext cx="2581275" cy="2260600"/>
          </a:xfrm>
          <a:prstGeom prst="rect">
            <a:avLst/>
          </a:prstGeom>
          <a:noFill/>
          <a:ln>
            <a:noFill/>
            <a:miter lim="800000"/>
          </a:ln>
        </p:spPr>
      </p:pic>
      <p:sp>
        <p:nvSpPr>
          <p:cNvPr id="49157" name="TextBox 16"/>
          <p:cNvSpPr/>
          <p:nvPr>
            <p:custDataLst>
              <p:tags r:id="rId5"/>
            </p:custDataLst>
          </p:nvPr>
        </p:nvSpPr>
        <p:spPr>
          <a:xfrm>
            <a:off x="1833758" y="3171149"/>
            <a:ext cx="2590800" cy="369888"/>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dirty="0">
                <a:solidFill>
                  <a:schemeClr val="bg1"/>
                </a:solidFill>
              </a:rPr>
              <a:t>Adjustable</a:t>
            </a:r>
          </a:p>
        </p:txBody>
      </p:sp>
      <p:sp>
        <p:nvSpPr>
          <p:cNvPr id="49159" name="Content Placeholder 2"/>
          <p:cNvSpPr txBox="1"/>
          <p:nvPr>
            <p:custDataLst>
              <p:tags r:id="rId6"/>
            </p:custDataLst>
          </p:nvPr>
        </p:nvSpPr>
        <p:spPr bwMode="auto">
          <a:xfrm>
            <a:off x="4733601" y="1995268"/>
            <a:ext cx="5281613" cy="4052888"/>
          </a:xfrm>
          <a:prstGeom prst="rect">
            <a:avLst/>
          </a:prstGeom>
          <a:noFill/>
          <a:ln w="9525">
            <a:noFill/>
            <a:miter lim="800000"/>
          </a:ln>
        </p:spPr>
        <p:txBody>
          <a:bodyPr numCol="1" compatLnSpc="1">
            <a:prstTxWarp prst="textNoShape">
              <a:avLst/>
            </a:prstTxWarp>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r>
              <a:rPr dirty="0">
                <a:solidFill>
                  <a:schemeClr val="bg1"/>
                </a:solidFill>
              </a:rPr>
              <a:t>Adjustable by 1 ¼”</a:t>
            </a:r>
          </a:p>
          <a:p>
            <a:r>
              <a:rPr lang="en-US" dirty="0">
                <a:solidFill>
                  <a:schemeClr val="bg1"/>
                </a:solidFill>
              </a:rPr>
              <a:t>Max 1/16” clearance</a:t>
            </a:r>
            <a:endParaRPr dirty="0">
              <a:solidFill>
                <a:schemeClr val="bg1"/>
              </a:solidFill>
            </a:endParaRPr>
          </a:p>
          <a:p>
            <a:r>
              <a:rPr lang="en-US" dirty="0">
                <a:solidFill>
                  <a:schemeClr val="bg1"/>
                </a:solidFill>
              </a:rPr>
              <a:t>Construction prescribed</a:t>
            </a:r>
            <a:endParaRPr dirty="0">
              <a:solidFill>
                <a:schemeClr val="bg1"/>
              </a:solidFill>
            </a:endParaRPr>
          </a:p>
          <a:p>
            <a:r>
              <a:rPr dirty="0">
                <a:solidFill>
                  <a:schemeClr val="bg1"/>
                </a:solidFill>
              </a:rPr>
              <a:t>Used with all backing types</a:t>
            </a:r>
          </a:p>
          <a:p>
            <a:r>
              <a:rPr lang="en-US" dirty="0">
                <a:solidFill>
                  <a:schemeClr val="bg1"/>
                </a:solidFill>
              </a:rPr>
              <a:t>One anchor for 2.67 ft</a:t>
            </a:r>
            <a:r>
              <a:rPr lang="en-US" baseline="30000" dirty="0">
                <a:solidFill>
                  <a:schemeClr val="bg1"/>
                </a:solidFill>
              </a:rPr>
              <a:t>2</a:t>
            </a:r>
          </a:p>
          <a:p>
            <a:pPr lvl="1"/>
            <a:r>
              <a:rPr lang="en-US" dirty="0">
                <a:solidFill>
                  <a:schemeClr val="bg1"/>
                </a:solidFill>
              </a:rPr>
              <a:t>Wind &gt; 40 </a:t>
            </a:r>
            <a:r>
              <a:rPr lang="en-US" dirty="0" err="1">
                <a:solidFill>
                  <a:schemeClr val="bg1"/>
                </a:solidFill>
              </a:rPr>
              <a:t>psf</a:t>
            </a:r>
            <a:r>
              <a:rPr lang="en-US" dirty="0">
                <a:solidFill>
                  <a:schemeClr val="bg1"/>
                </a:solidFill>
              </a:rPr>
              <a:t>: 1.87 ft</a:t>
            </a:r>
            <a:r>
              <a:rPr lang="en-US" baseline="30000" dirty="0">
                <a:solidFill>
                  <a:schemeClr val="bg1"/>
                </a:solidFill>
              </a:rPr>
              <a:t>2</a:t>
            </a:r>
          </a:p>
          <a:p>
            <a:pPr lvl="1"/>
            <a:r>
              <a:rPr lang="en-US" dirty="0">
                <a:solidFill>
                  <a:schemeClr val="bg1"/>
                </a:solidFill>
              </a:rPr>
              <a:t>Seismic D+: 2.00 ft</a:t>
            </a:r>
            <a:r>
              <a:rPr lang="en-US" baseline="30000" dirty="0">
                <a:solidFill>
                  <a:schemeClr val="bg1"/>
                </a:solidFill>
              </a:rPr>
              <a:t>2</a:t>
            </a:r>
            <a:endParaRPr baseline="30000" dirty="0">
              <a:solidFill>
                <a:schemeClr val="bg1"/>
              </a:solidFill>
            </a:endParaRPr>
          </a:p>
          <a:p>
            <a:pPr marL="0" indent="0">
              <a:buNone/>
            </a:pPr>
            <a:endParaRPr b="1" dirty="0">
              <a:solidFill>
                <a:schemeClr val="bg1"/>
              </a:solidFill>
            </a:endParaRP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55</a:t>
            </a:fld>
            <a:endParaRPr lang="en-US">
              <a:solidFill>
                <a:schemeClr val="bg1"/>
              </a:solidFill>
            </a:endParaRPr>
          </a:p>
        </p:txBody>
      </p:sp>
      <p:grpSp>
        <p:nvGrpSpPr>
          <p:cNvPr id="11" name="Group 35"/>
          <p:cNvGrpSpPr/>
          <p:nvPr>
            <p:custDataLst>
              <p:tags r:id="rId7"/>
            </p:custDataLst>
          </p:nvPr>
        </p:nvGrpSpPr>
        <p:grpSpPr>
          <a:xfrm>
            <a:off x="1833758" y="3763744"/>
            <a:ext cx="2662238" cy="2284412"/>
            <a:chOff x="292851" y="317003"/>
            <a:chExt cx="2662803" cy="2283726"/>
          </a:xfrm>
        </p:grpSpPr>
        <p:pic>
          <p:nvPicPr>
            <p:cNvPr id="12" name="Picture 12" descr="Plate Type with Triangle"/>
            <p:cNvPicPr>
              <a:picLocks noChangeAspect="1"/>
            </p:cNvPicPr>
            <p:nvPr/>
          </p:nvPicPr>
          <p:blipFill>
            <a:blip r:embed="rId11"/>
            <a:srcRect l="24758" r="9656"/>
            <a:stretch>
              <a:fillRect/>
            </a:stretch>
          </p:blipFill>
          <p:spPr>
            <a:xfrm>
              <a:off x="292851" y="317003"/>
              <a:ext cx="2662803" cy="2283726"/>
            </a:xfrm>
            <a:prstGeom prst="rect">
              <a:avLst/>
            </a:prstGeom>
            <a:noFill/>
            <a:ln>
              <a:noFill/>
              <a:miter lim="800000"/>
            </a:ln>
          </p:spPr>
        </p:pic>
        <p:sp>
          <p:nvSpPr>
            <p:cNvPr id="13" name="TextBox 37"/>
            <p:cNvSpPr/>
            <p:nvPr>
              <p:custDataLst>
                <p:tags r:id="rId8"/>
              </p:custDataLst>
            </p:nvPr>
          </p:nvSpPr>
          <p:spPr>
            <a:xfrm>
              <a:off x="306492" y="2165857"/>
              <a:ext cx="2649162" cy="369332"/>
            </a:xfrm>
            <a:prstGeom prst="rect">
              <a:avLst/>
            </a:prstGeom>
            <a:solidFill>
              <a:schemeClr val="tx1">
                <a:alpha val="50195"/>
              </a:schemeClr>
            </a:solid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dirty="0">
                  <a:solidFill>
                    <a:schemeClr val="bg1"/>
                  </a:solidFill>
                </a:rPr>
                <a:t>Adjustable</a:t>
              </a:r>
            </a:p>
          </p:txBody>
        </p:sp>
      </p:grpSp>
    </p:spTree>
    <p:custDataLst>
      <p:tags r:id="rId1"/>
    </p:custDataLst>
    <p:extLst>
      <p:ext uri="{BB962C8B-B14F-4D97-AF65-F5344CB8AC3E}">
        <p14:creationId xmlns:p14="http://schemas.microsoft.com/office/powerpoint/2010/main" val="26170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175AB4-612B-49FF-AA60-C4937618AD4D}"/>
              </a:ext>
            </a:extLst>
          </p:cNvPr>
          <p:cNvSpPr>
            <a:spLocks noGrp="1"/>
          </p:cNvSpPr>
          <p:nvPr>
            <p:ph idx="1"/>
          </p:nvPr>
        </p:nvSpPr>
        <p:spPr/>
        <p:txBody>
          <a:bodyPr/>
          <a:lstStyle/>
          <a:p>
            <a:endParaRPr lang="en-US"/>
          </a:p>
        </p:txBody>
      </p:sp>
      <p:sp>
        <p:nvSpPr>
          <p:cNvPr id="5120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Prescriptive Design - Anchors</a:t>
            </a:r>
            <a:endParaRPr dirty="0"/>
          </a:p>
        </p:txBody>
      </p:sp>
      <p:sp>
        <p:nvSpPr>
          <p:cNvPr id="51205" name="Content Placeholder 2"/>
          <p:cNvSpPr txBox="1"/>
          <p:nvPr>
            <p:custDataLst>
              <p:tags r:id="rId3"/>
            </p:custDataLst>
          </p:nvPr>
        </p:nvSpPr>
        <p:spPr bwMode="auto">
          <a:xfrm>
            <a:off x="4722813" y="1676400"/>
            <a:ext cx="5281547" cy="4052962"/>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b="1" kern="0" dirty="0">
                <a:solidFill>
                  <a:schemeClr val="bg1"/>
                </a:solidFill>
              </a:rPr>
              <a:t>Wire and Joint Reinforcement Anchors</a:t>
            </a:r>
          </a:p>
          <a:p>
            <a:pPr>
              <a:defRPr/>
            </a:pPr>
            <a:r>
              <a:rPr lang="en-US" kern="0" dirty="0">
                <a:solidFill>
                  <a:schemeClr val="bg1"/>
                </a:solidFill>
              </a:rPr>
              <a:t>Prescriptive wire size</a:t>
            </a:r>
          </a:p>
          <a:p>
            <a:r>
              <a:rPr lang="en-US" dirty="0">
                <a:solidFill>
                  <a:schemeClr val="bg1"/>
                </a:solidFill>
              </a:rPr>
              <a:t>Used with masonry backing</a:t>
            </a:r>
          </a:p>
          <a:p>
            <a:r>
              <a:rPr lang="en-US" dirty="0">
                <a:solidFill>
                  <a:schemeClr val="bg1"/>
                </a:solidFill>
              </a:rPr>
              <a:t>One anchor for 3.50 ft</a:t>
            </a:r>
            <a:r>
              <a:rPr lang="en-US" baseline="30000" dirty="0">
                <a:solidFill>
                  <a:schemeClr val="bg1"/>
                </a:solidFill>
              </a:rPr>
              <a:t>2</a:t>
            </a:r>
          </a:p>
          <a:p>
            <a:pPr lvl="1"/>
            <a:r>
              <a:rPr lang="en-US" dirty="0">
                <a:solidFill>
                  <a:schemeClr val="bg1"/>
                </a:solidFill>
              </a:rPr>
              <a:t>Wind &gt; 40 </a:t>
            </a:r>
            <a:r>
              <a:rPr lang="en-US" dirty="0" err="1">
                <a:solidFill>
                  <a:schemeClr val="bg1"/>
                </a:solidFill>
              </a:rPr>
              <a:t>psf</a:t>
            </a:r>
            <a:r>
              <a:rPr lang="en-US" dirty="0">
                <a:solidFill>
                  <a:schemeClr val="bg1"/>
                </a:solidFill>
              </a:rPr>
              <a:t>: 2.45 ft</a:t>
            </a:r>
            <a:r>
              <a:rPr lang="en-US" baseline="30000" dirty="0">
                <a:solidFill>
                  <a:schemeClr val="bg1"/>
                </a:solidFill>
              </a:rPr>
              <a:t>2</a:t>
            </a:r>
            <a:endParaRPr lang="en-US" dirty="0">
              <a:solidFill>
                <a:schemeClr val="bg1"/>
              </a:solidFill>
            </a:endParaRPr>
          </a:p>
          <a:p>
            <a:pPr lvl="1"/>
            <a:r>
              <a:rPr lang="en-US" dirty="0">
                <a:solidFill>
                  <a:schemeClr val="bg1"/>
                </a:solidFill>
              </a:rPr>
              <a:t>Seismic D+: 2.62 ft</a:t>
            </a:r>
            <a:r>
              <a:rPr lang="en-US" baseline="30000" dirty="0">
                <a:solidFill>
                  <a:schemeClr val="bg1"/>
                </a:solidFill>
              </a:rPr>
              <a:t>2</a:t>
            </a:r>
          </a:p>
          <a:p>
            <a:pPr>
              <a:defRPr/>
            </a:pPr>
            <a:endParaRPr lang="en-US" kern="0" dirty="0">
              <a:solidFill>
                <a:schemeClr val="bg1"/>
              </a:solidFill>
            </a:endParaRPr>
          </a:p>
        </p:txBody>
      </p:sp>
      <p:grpSp>
        <p:nvGrpSpPr>
          <p:cNvPr id="51206" name="Group 31"/>
          <p:cNvGrpSpPr/>
          <p:nvPr>
            <p:custDataLst>
              <p:tags r:id="rId4"/>
            </p:custDataLst>
          </p:nvPr>
        </p:nvGrpSpPr>
        <p:grpSpPr>
          <a:xfrm>
            <a:off x="1836738" y="2125663"/>
            <a:ext cx="2633663" cy="2284412"/>
            <a:chOff x="3157181" y="1106603"/>
            <a:chExt cx="2633874" cy="2283727"/>
          </a:xfrm>
        </p:grpSpPr>
        <p:pic>
          <p:nvPicPr>
            <p:cNvPr id="51207" name="Picture 4" descr="3 wire Ladder Type Joint Reinforcement"/>
            <p:cNvPicPr>
              <a:picLocks noChangeAspect="1"/>
            </p:cNvPicPr>
            <p:nvPr/>
          </p:nvPicPr>
          <p:blipFill>
            <a:blip r:embed="rId7"/>
            <a:srcRect l="36004" t="676" b="676"/>
            <a:stretch>
              <a:fillRect/>
            </a:stretch>
          </p:blipFill>
          <p:spPr>
            <a:xfrm>
              <a:off x="3157181" y="1106603"/>
              <a:ext cx="2633874" cy="2283727"/>
            </a:xfrm>
            <a:prstGeom prst="rect">
              <a:avLst/>
            </a:prstGeom>
            <a:noFill/>
            <a:ln>
              <a:noFill/>
              <a:miter lim="800000"/>
            </a:ln>
          </p:spPr>
        </p:pic>
        <p:sp>
          <p:nvSpPr>
            <p:cNvPr id="51208" name="TextBox 33"/>
            <p:cNvSpPr/>
            <p:nvPr>
              <p:custDataLst>
                <p:tags r:id="rId5"/>
              </p:custDataLst>
            </p:nvPr>
          </p:nvSpPr>
          <p:spPr>
            <a:xfrm>
              <a:off x="3157181" y="2924086"/>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Joint Reinforcing</a:t>
              </a:r>
            </a:p>
          </p:txBody>
        </p:sp>
      </p:gr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56</a:t>
            </a:fld>
            <a:endParaRPr lang="en-US">
              <a:solidFill>
                <a:schemeClr val="bg1"/>
              </a:solidFill>
            </a:endParaRPr>
          </a:p>
        </p:txBody>
      </p:sp>
    </p:spTree>
    <p:custDataLst>
      <p:tags r:id="rId1"/>
    </p:custDataLst>
    <p:extLst>
      <p:ext uri="{BB962C8B-B14F-4D97-AF65-F5344CB8AC3E}">
        <p14:creationId xmlns:p14="http://schemas.microsoft.com/office/powerpoint/2010/main" val="8778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Corrugated sheet metal anchors are only allowed with wood frame backup."/>
          <p:cNvPicPr>
            <a:picLocks noChangeAspect="1"/>
          </p:cNvPicPr>
          <p:nvPr>
            <p:custDataLst>
              <p:tags r:id="rId2"/>
            </p:custDataLst>
          </p:nvPr>
        </p:nvPicPr>
        <p:blipFill>
          <a:blip r:embed="rId7"/>
          <a:srcRect l="16979" t="22089" r="40261" b="11310"/>
          <a:stretch>
            <a:fillRect/>
          </a:stretch>
        </p:blipFill>
        <p:spPr>
          <a:xfrm>
            <a:off x="1822451" y="2128839"/>
            <a:ext cx="2606675" cy="2282825"/>
          </a:xfrm>
          <a:prstGeom prst="rect">
            <a:avLst/>
          </a:prstGeom>
          <a:noFill/>
          <a:ln>
            <a:noFill/>
            <a:miter lim="800000"/>
          </a:ln>
        </p:spPr>
      </p:pic>
      <p:sp>
        <p:nvSpPr>
          <p:cNvPr id="52227" name="TextBox 23"/>
          <p:cNvSpPr/>
          <p:nvPr>
            <p:custDataLst>
              <p:tags r:id="rId3"/>
            </p:custDataLst>
          </p:nvPr>
        </p:nvSpPr>
        <p:spPr>
          <a:xfrm>
            <a:off x="1822450" y="3946525"/>
            <a:ext cx="2590800" cy="368300"/>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Corrugated</a:t>
            </a:r>
          </a:p>
        </p:txBody>
      </p:sp>
      <p:sp>
        <p:nvSpPr>
          <p:cNvPr id="2" name="Content Placeholder 1">
            <a:extLst>
              <a:ext uri="{FF2B5EF4-FFF2-40B4-BE49-F238E27FC236}">
                <a16:creationId xmlns:a16="http://schemas.microsoft.com/office/drawing/2014/main" id="{BF63D177-B61F-45FB-80C9-5277FF78AF37}"/>
              </a:ext>
            </a:extLst>
          </p:cNvPr>
          <p:cNvSpPr>
            <a:spLocks noGrp="1"/>
          </p:cNvSpPr>
          <p:nvPr>
            <p:ph idx="1"/>
          </p:nvPr>
        </p:nvSpPr>
        <p:spPr/>
        <p:txBody>
          <a:bodyPr/>
          <a:lstStyle/>
          <a:p>
            <a:endParaRPr lang="en-US"/>
          </a:p>
        </p:txBody>
      </p:sp>
      <p:sp>
        <p:nvSpPr>
          <p:cNvPr id="52228"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Prescriptive Design - Anchors</a:t>
            </a:r>
            <a:endParaRPr dirty="0"/>
          </a:p>
        </p:txBody>
      </p:sp>
      <p:sp>
        <p:nvSpPr>
          <p:cNvPr id="52231" name="Content Placeholder 2"/>
          <p:cNvSpPr txBox="1"/>
          <p:nvPr>
            <p:custDataLst>
              <p:tags r:id="rId5"/>
            </p:custDataLst>
          </p:nvPr>
        </p:nvSpPr>
        <p:spPr bwMode="auto">
          <a:xfrm>
            <a:off x="4799012" y="1808770"/>
            <a:ext cx="5281547" cy="3724349"/>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b="1" kern="0" dirty="0">
                <a:solidFill>
                  <a:schemeClr val="bg1"/>
                </a:solidFill>
              </a:rPr>
              <a:t>Corrugated Anchors</a:t>
            </a:r>
          </a:p>
          <a:p>
            <a:pPr>
              <a:defRPr/>
            </a:pPr>
            <a:r>
              <a:rPr lang="en-US" kern="0" dirty="0">
                <a:solidFill>
                  <a:schemeClr val="bg1"/>
                </a:solidFill>
              </a:rPr>
              <a:t>Wood backing only</a:t>
            </a:r>
          </a:p>
          <a:p>
            <a:pPr>
              <a:defRPr/>
            </a:pPr>
            <a:r>
              <a:rPr lang="en-US" kern="0" dirty="0">
                <a:solidFill>
                  <a:schemeClr val="bg1"/>
                </a:solidFill>
              </a:rPr>
              <a:t>1” max space to sheathing</a:t>
            </a:r>
          </a:p>
          <a:p>
            <a:pPr>
              <a:defRPr/>
            </a:pPr>
            <a:r>
              <a:rPr lang="en-US" kern="0" dirty="0">
                <a:solidFill>
                  <a:schemeClr val="bg1"/>
                </a:solidFill>
              </a:rPr>
              <a:t>Consider ring shanked nail in lieu of common nail allowed by TMS 402.</a:t>
            </a: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57</a:t>
            </a:fld>
            <a:endParaRPr lang="en-US">
              <a:solidFill>
                <a:schemeClr val="bg1"/>
              </a:solidFill>
            </a:endParaRPr>
          </a:p>
        </p:txBody>
      </p:sp>
    </p:spTree>
    <p:custDataLst>
      <p:tags r:id="rId1"/>
    </p:custDataLst>
    <p:extLst>
      <p:ext uri="{BB962C8B-B14F-4D97-AF65-F5344CB8AC3E}">
        <p14:creationId xmlns:p14="http://schemas.microsoft.com/office/powerpoint/2010/main" val="5305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a:noFill/>
          <a:ln>
            <a:miter lim="800000"/>
          </a:ln>
        </p:spPr>
        <p:txBody>
          <a:bodyPr vert="horz" wrap="square" lIns="91440" tIns="45720" rIns="91440" bIns="45720" rtlCol="0" anchor="t" anchorCtr="0">
            <a:noAutofit/>
          </a:bodyPr>
          <a:lstStyle/>
          <a:p>
            <a:pPr marL="0" indent="0" eaLnBrk="0" fontAlgn="base" hangingPunct="0">
              <a:lnSpc>
                <a:spcPct val="110000"/>
              </a:lnSpc>
              <a:spcBef>
                <a:spcPct val="0"/>
              </a:spcBef>
              <a:spcAft>
                <a:spcPct val="35000"/>
              </a:spcAft>
              <a:buClr>
                <a:srgbClr val="6B6B6B"/>
              </a:buClr>
              <a:buSzPct val="75000"/>
              <a:buNone/>
            </a:pPr>
            <a:r>
              <a:rPr lang="en-US" sz="2800" dirty="0"/>
              <a:t>Anchor Spacing (12.2.2.5.6)</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pPr>
            <a:r>
              <a:rPr lang="en-US" sz="2800" dirty="0"/>
              <a:t>Adjustable two-piece anchors, anchors of wire size W1.7 provide at least one anchor for each 2.67 ft2 of wall area.</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pPr>
            <a:r>
              <a:rPr lang="en-US" sz="2800" dirty="0"/>
              <a:t>Spacing not to exceed 32” horizontally and 25” vertically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pPr>
            <a:r>
              <a:rPr lang="en-US" sz="2800" dirty="0"/>
              <a:t>Additional anchors around openings.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pPr>
            <a:endParaRPr lang="en-US" sz="2800" dirty="0"/>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Prescriptive Design - Anchors</a:t>
            </a:r>
            <a:endParaRPr sz="4400" dirty="0"/>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58</a:t>
            </a:fld>
            <a:endParaRPr lang="en-US">
              <a:solidFill>
                <a:schemeClr val="bg1"/>
              </a:solidFill>
            </a:endParaRPr>
          </a:p>
        </p:txBody>
      </p:sp>
    </p:spTree>
    <p:extLst>
      <p:ext uri="{BB962C8B-B14F-4D97-AF65-F5344CB8AC3E}">
        <p14:creationId xmlns:p14="http://schemas.microsoft.com/office/powerpoint/2010/main" val="2632280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a:noFill/>
          <a:ln>
            <a:miter lim="800000"/>
          </a:ln>
        </p:spPr>
        <p:txBody>
          <a:bodyPr vert="horz" wrap="square" lIns="91440" tIns="45720" rIns="91440" bIns="45720" rtlCol="0" anchor="t" anchorCtr="0">
            <a:noAutofit/>
          </a:bodyPr>
          <a:lstStyle/>
          <a:p>
            <a:pPr marL="0" indent="0" eaLnBrk="0" fontAlgn="base" hangingPunct="0">
              <a:lnSpc>
                <a:spcPct val="110000"/>
              </a:lnSpc>
              <a:spcBef>
                <a:spcPct val="0"/>
              </a:spcBef>
              <a:spcAft>
                <a:spcPct val="35000"/>
              </a:spcAft>
              <a:buClr>
                <a:srgbClr val="6B6B6B"/>
              </a:buClr>
              <a:buSzPct val="75000"/>
              <a:buNone/>
            </a:pPr>
            <a:r>
              <a:rPr lang="en-US" sz="2800" dirty="0"/>
              <a:t>Anchor Spacing</a:t>
            </a:r>
          </a:p>
          <a:p>
            <a:pPr marL="0" indent="0" eaLnBrk="0" fontAlgn="base" hangingPunct="0">
              <a:lnSpc>
                <a:spcPct val="110000"/>
              </a:lnSpc>
              <a:spcBef>
                <a:spcPct val="0"/>
              </a:spcBef>
              <a:spcAft>
                <a:spcPct val="35000"/>
              </a:spcAft>
              <a:buClr>
                <a:srgbClr val="6B6B6B"/>
              </a:buClr>
              <a:buSzPct val="75000"/>
              <a:buNone/>
            </a:pPr>
            <a:r>
              <a:rPr lang="en-US" sz="2800" dirty="0"/>
              <a:t>Seismic Design Category D+ (12.2.2.11.2.2)</a:t>
            </a:r>
          </a:p>
          <a:p>
            <a:pPr lvl="1"/>
            <a:r>
              <a:rPr lang="en-US" dirty="0"/>
              <a:t>Reduce area supported by ties to 75%</a:t>
            </a:r>
          </a:p>
          <a:p>
            <a:pPr lvl="1"/>
            <a:endParaRPr lang="en-US" dirty="0"/>
          </a:p>
          <a:p>
            <a:pPr marL="0" indent="0" eaLnBrk="0" fontAlgn="base" hangingPunct="0">
              <a:lnSpc>
                <a:spcPct val="110000"/>
              </a:lnSpc>
              <a:spcBef>
                <a:spcPct val="0"/>
              </a:spcBef>
              <a:spcAft>
                <a:spcPct val="35000"/>
              </a:spcAft>
              <a:buClr>
                <a:srgbClr val="6B6B6B"/>
              </a:buClr>
              <a:buSzPct val="75000"/>
              <a:buNone/>
            </a:pPr>
            <a:r>
              <a:rPr lang="en-US" sz="2800" dirty="0"/>
              <a:t>High Wind: </a:t>
            </a:r>
            <a:r>
              <a:rPr lang="en-US" sz="2800" dirty="0" err="1"/>
              <a:t>q</a:t>
            </a:r>
            <a:r>
              <a:rPr lang="en-US" sz="2800" baseline="-25000" dirty="0" err="1"/>
              <a:t>z</a:t>
            </a:r>
            <a:r>
              <a:rPr lang="en-US" sz="2800" dirty="0"/>
              <a:t> &gt; 40 </a:t>
            </a:r>
            <a:r>
              <a:rPr lang="en-US" sz="2800" dirty="0" err="1"/>
              <a:t>psf</a:t>
            </a:r>
            <a:r>
              <a:rPr lang="en-US" sz="2800" dirty="0"/>
              <a:t> (12.2.2.3.1)</a:t>
            </a:r>
          </a:p>
          <a:p>
            <a:pPr lvl="1"/>
            <a:r>
              <a:rPr lang="en-US" dirty="0"/>
              <a:t>Reduce area supported by ties to 70%</a:t>
            </a:r>
          </a:p>
          <a:p>
            <a:pPr lvl="1"/>
            <a:r>
              <a:rPr lang="en-US" dirty="0"/>
              <a:t>18” max tie spacing</a:t>
            </a:r>
          </a:p>
          <a:p>
            <a:pPr lvl="1"/>
            <a:r>
              <a:rPr lang="en-US" dirty="0"/>
              <a:t>Tighter tie spacing around openings</a:t>
            </a:r>
          </a:p>
          <a:p>
            <a:pPr lvl="1"/>
            <a:endParaRPr lang="en-US" dirty="0"/>
          </a:p>
          <a:p>
            <a:pPr marL="0" indent="0" eaLnBrk="0" fontAlgn="base" hangingPunct="0">
              <a:lnSpc>
                <a:spcPct val="110000"/>
              </a:lnSpc>
              <a:spcBef>
                <a:spcPct val="0"/>
              </a:spcBef>
              <a:spcAft>
                <a:spcPct val="35000"/>
              </a:spcAft>
              <a:buClr>
                <a:srgbClr val="6B6B6B"/>
              </a:buClr>
              <a:buSzPct val="75000"/>
              <a:buNone/>
            </a:pPr>
            <a:endParaRPr lang="en-US" sz="2800" dirty="0"/>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Prescriptive Design - Anchors</a:t>
            </a:r>
            <a:endParaRPr sz="4400" dirty="0"/>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59</a:t>
            </a:fld>
            <a:endParaRPr lang="en-US">
              <a:solidFill>
                <a:schemeClr val="bg1"/>
              </a:solidFill>
            </a:endParaRPr>
          </a:p>
        </p:txBody>
      </p:sp>
    </p:spTree>
    <p:extLst>
      <p:ext uri="{BB962C8B-B14F-4D97-AF65-F5344CB8AC3E}">
        <p14:creationId xmlns:p14="http://schemas.microsoft.com/office/powerpoint/2010/main" val="54256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12938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Outline</a:t>
            </a:r>
          </a:p>
        </p:txBody>
      </p:sp>
      <p:sp>
        <p:nvSpPr>
          <p:cNvPr id="9219" name="Content Placeholder 2"/>
          <p:cNvSpPr>
            <a:spLocks noGrp="1"/>
          </p:cNvSpPr>
          <p:nvPr>
            <p:ph idx="1"/>
            <p:custDataLst>
              <p:tags r:id="rId3"/>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defRPr/>
            </a:pPr>
            <a:r>
              <a:rPr lang="en-US" sz="3200" kern="0" dirty="0"/>
              <a:t>Introduction to Veneer</a:t>
            </a:r>
          </a:p>
          <a:p>
            <a:pPr marL="1031875" indent="-457200" eaLnBrk="0" fontAlgn="base" hangingPunct="0">
              <a:lnSpc>
                <a:spcPct val="110000"/>
              </a:lnSpc>
              <a:spcBef>
                <a:spcPct val="0"/>
              </a:spcBef>
              <a:spcAft>
                <a:spcPct val="0"/>
              </a:spcAft>
              <a:buClr>
                <a:srgbClr val="6B6B6B"/>
              </a:buClr>
              <a:buSzPct val="75000"/>
              <a:defRPr/>
            </a:pPr>
            <a:r>
              <a:rPr lang="en-US" sz="3200" kern="0" dirty="0"/>
              <a:t>Anchored Veneers</a:t>
            </a:r>
          </a:p>
          <a:p>
            <a:pPr marL="1031875" indent="-457200" eaLnBrk="0" fontAlgn="base" hangingPunct="0">
              <a:lnSpc>
                <a:spcPct val="110000"/>
              </a:lnSpc>
              <a:spcBef>
                <a:spcPct val="0"/>
              </a:spcBef>
              <a:spcAft>
                <a:spcPct val="0"/>
              </a:spcAft>
              <a:buClr>
                <a:srgbClr val="6B6B6B"/>
              </a:buClr>
              <a:buSzPct val="75000"/>
              <a:defRPr/>
            </a:pPr>
            <a:r>
              <a:rPr lang="en-US" sz="3200" kern="0" dirty="0"/>
              <a:t>Adhered Veneers</a:t>
            </a:r>
            <a:endParaRPr lang="en-US" kern="0" dirty="0"/>
          </a:p>
        </p:txBody>
      </p:sp>
      <p:sp>
        <p:nvSpPr>
          <p:cNvPr id="2" name="Date Placeholder 1"/>
          <p:cNvSpPr>
            <a:spLocks noGrp="1"/>
          </p:cNvSpPr>
          <p:nvPr>
            <p:ph type="dt" sz="half" idx="4294967295"/>
          </p:nvPr>
        </p:nvSpPr>
        <p:spPr>
          <a:xfrm>
            <a:off x="7999412" y="6400801"/>
            <a:ext cx="1320059" cy="276226"/>
          </a:xfrm>
        </p:spPr>
        <p:txBody>
          <a:bodyPr/>
          <a:lstStyle/>
          <a:p>
            <a:fld id="{77D2C198-D784-46A8-91E8-5A3F360688F8}" type="datetime1">
              <a:rPr lang="en-US" smtClean="0"/>
              <a:t>4/12/2022</a:t>
            </a:fld>
            <a:endParaRPr lang="en-US" dirty="0"/>
          </a:p>
        </p:txBody>
      </p:sp>
      <p:sp>
        <p:nvSpPr>
          <p:cNvPr id="3" name="Footer Placeholder 2"/>
          <p:cNvSpPr>
            <a:spLocks noGrp="1"/>
          </p:cNvSpPr>
          <p:nvPr>
            <p:ph type="ftr" sz="quarter" idx="4294967295"/>
          </p:nvPr>
        </p:nvSpPr>
        <p:spPr>
          <a:xfrm>
            <a:off x="1293813" y="6400801"/>
            <a:ext cx="6324599" cy="276226"/>
          </a:xfrm>
        </p:spPr>
        <p:txBody>
          <a:bodyPr/>
          <a:lstStyle/>
          <a:p>
            <a:pPr algn="l"/>
            <a:r>
              <a:rPr lang="en-US" dirty="0"/>
              <a:t>Introduction to Veneer</a:t>
            </a:r>
          </a:p>
        </p:txBody>
      </p:sp>
      <p:sp>
        <p:nvSpPr>
          <p:cNvPr id="4" name="Slide Number Placeholder 3"/>
          <p:cNvSpPr>
            <a:spLocks noGrp="1"/>
          </p:cNvSpPr>
          <p:nvPr>
            <p:ph type="sldNum" sz="quarter" idx="4294967295"/>
          </p:nvPr>
        </p:nvSpPr>
        <p:spPr>
          <a:xfrm>
            <a:off x="9675812" y="6400801"/>
            <a:ext cx="1219202" cy="276226"/>
          </a:xfrm>
        </p:spPr>
        <p:txBody>
          <a:bodyPr/>
          <a:lstStyle/>
          <a:p>
            <a:fld id="{299542E4-2CCF-42F6-9D92-ED568035133D}" type="slidenum">
              <a:rPr lang="en-US" smtClean="0"/>
              <a:pPr/>
              <a:t>6</a:t>
            </a:fld>
            <a:endParaRPr lang="en-US"/>
          </a:p>
        </p:txBody>
      </p:sp>
    </p:spTree>
    <p:custDataLst>
      <p:tags r:id="rId1"/>
    </p:custDataLst>
    <p:extLst>
      <p:ext uri="{BB962C8B-B14F-4D97-AF65-F5344CB8AC3E}">
        <p14:creationId xmlns:p14="http://schemas.microsoft.com/office/powerpoint/2010/main" val="284507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defRPr/>
            </a:pPr>
            <a:r>
              <a:rPr lang="en-US" sz="2800" kern="0" dirty="0"/>
              <a:t>Clay, concrete, or cast stone units</a:t>
            </a:r>
          </a:p>
          <a:p>
            <a:pPr eaLnBrk="0" fontAlgn="base" hangingPunct="0">
              <a:lnSpc>
                <a:spcPct val="110000"/>
              </a:lnSpc>
              <a:spcBef>
                <a:spcPct val="0"/>
              </a:spcBef>
              <a:spcAft>
                <a:spcPct val="35000"/>
              </a:spcAft>
              <a:buClr>
                <a:srgbClr val="6B6B6B"/>
              </a:buClr>
              <a:buSzPct val="75000"/>
              <a:defRPr/>
            </a:pPr>
            <a:r>
              <a:rPr lang="en-US" sz="2800" kern="0" dirty="0"/>
              <a:t>Anchors and Fastening of anchors to backing</a:t>
            </a:r>
          </a:p>
          <a:p>
            <a:pPr lvl="1" eaLnBrk="0" fontAlgn="base" hangingPunct="0">
              <a:lnSpc>
                <a:spcPct val="110000"/>
              </a:lnSpc>
              <a:spcBef>
                <a:spcPct val="0"/>
              </a:spcBef>
              <a:spcAft>
                <a:spcPct val="35000"/>
              </a:spcAft>
              <a:buClr>
                <a:srgbClr val="6B6B6B"/>
              </a:buClr>
              <a:buSzPct val="75000"/>
              <a:defRPr/>
            </a:pPr>
            <a:r>
              <a:rPr lang="en-US" sz="2400" kern="0" dirty="0"/>
              <a:t>See 12.2.2.5</a:t>
            </a:r>
          </a:p>
          <a:p>
            <a:pPr eaLnBrk="0" fontAlgn="base" hangingPunct="0">
              <a:lnSpc>
                <a:spcPct val="110000"/>
              </a:lnSpc>
              <a:spcBef>
                <a:spcPct val="0"/>
              </a:spcBef>
              <a:spcAft>
                <a:spcPct val="35000"/>
              </a:spcAft>
              <a:buClr>
                <a:srgbClr val="6B6B6B"/>
              </a:buClr>
              <a:buSzPct val="75000"/>
              <a:defRPr/>
            </a:pPr>
            <a:r>
              <a:rPr lang="en-US" sz="2800" kern="0" dirty="0"/>
              <a:t>Steel studs must be corrosion resistant and have minimum thickness of 0.043 in. (12.2.2.7.4)</a:t>
            </a:r>
          </a:p>
        </p:txBody>
      </p:sp>
      <p:sp>
        <p:nvSpPr>
          <p:cNvPr id="696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Backing</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60</a:t>
            </a:fld>
            <a:endParaRPr lang="en-US">
              <a:solidFill>
                <a:schemeClr val="bg1"/>
              </a:solidFill>
            </a:endParaRPr>
          </a:p>
        </p:txBody>
      </p:sp>
    </p:spTree>
    <p:custDataLst>
      <p:tags r:id="rId1"/>
    </p:custDataLst>
    <p:extLst>
      <p:ext uri="{BB962C8B-B14F-4D97-AF65-F5344CB8AC3E}">
        <p14:creationId xmlns:p14="http://schemas.microsoft.com/office/powerpoint/2010/main" val="252079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kern="0" dirty="0"/>
              <a:t>Backing types addressed:</a:t>
            </a:r>
          </a:p>
          <a:p>
            <a:pPr eaLnBrk="0" fontAlgn="base" hangingPunct="0">
              <a:lnSpc>
                <a:spcPct val="110000"/>
              </a:lnSpc>
              <a:spcBef>
                <a:spcPct val="0"/>
              </a:spcBef>
              <a:spcAft>
                <a:spcPct val="35000"/>
              </a:spcAft>
              <a:buClr>
                <a:srgbClr val="6B6B6B"/>
              </a:buClr>
              <a:buSzPct val="75000"/>
              <a:defRPr/>
            </a:pPr>
            <a:r>
              <a:rPr lang="en-US" sz="2800" kern="0" dirty="0"/>
              <a:t>Wood (12.2.2.6)</a:t>
            </a:r>
          </a:p>
          <a:p>
            <a:pPr eaLnBrk="0" fontAlgn="base" hangingPunct="0">
              <a:lnSpc>
                <a:spcPct val="110000"/>
              </a:lnSpc>
              <a:spcBef>
                <a:spcPct val="0"/>
              </a:spcBef>
              <a:spcAft>
                <a:spcPct val="35000"/>
              </a:spcAft>
              <a:buClr>
                <a:srgbClr val="6B6B6B"/>
              </a:buClr>
              <a:buSzPct val="75000"/>
              <a:defRPr/>
            </a:pPr>
            <a:r>
              <a:rPr lang="en-US" sz="2800" kern="0" dirty="0"/>
              <a:t>Steel (12.2.2.7)</a:t>
            </a:r>
          </a:p>
          <a:p>
            <a:pPr eaLnBrk="0" fontAlgn="base" hangingPunct="0">
              <a:lnSpc>
                <a:spcPct val="110000"/>
              </a:lnSpc>
              <a:spcBef>
                <a:spcPct val="0"/>
              </a:spcBef>
              <a:spcAft>
                <a:spcPct val="35000"/>
              </a:spcAft>
              <a:buClr>
                <a:srgbClr val="6B6B6B"/>
              </a:buClr>
              <a:buSzPct val="75000"/>
              <a:defRPr/>
            </a:pPr>
            <a:r>
              <a:rPr lang="en-US" sz="2800" kern="0" dirty="0"/>
              <a:t>Concrete (12.2.2.8)</a:t>
            </a:r>
          </a:p>
          <a:p>
            <a:pPr eaLnBrk="0" fontAlgn="base" hangingPunct="0">
              <a:lnSpc>
                <a:spcPct val="110000"/>
              </a:lnSpc>
              <a:spcBef>
                <a:spcPct val="0"/>
              </a:spcBef>
              <a:spcAft>
                <a:spcPct val="35000"/>
              </a:spcAft>
              <a:buClr>
                <a:srgbClr val="6B6B6B"/>
              </a:buClr>
              <a:buSzPct val="75000"/>
              <a:defRPr/>
            </a:pPr>
            <a:r>
              <a:rPr lang="en-US" sz="2800" kern="0" dirty="0"/>
              <a:t>Masonry (12.2.2.9)</a:t>
            </a:r>
          </a:p>
        </p:txBody>
      </p:sp>
      <p:sp>
        <p:nvSpPr>
          <p:cNvPr id="696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Backing</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61</a:t>
            </a:fld>
            <a:endParaRPr lang="en-US">
              <a:solidFill>
                <a:schemeClr val="bg1"/>
              </a:solidFill>
            </a:endParaRPr>
          </a:p>
        </p:txBody>
      </p:sp>
    </p:spTree>
    <p:custDataLst>
      <p:tags r:id="rId1"/>
    </p:custDataLst>
    <p:extLst>
      <p:ext uri="{BB962C8B-B14F-4D97-AF65-F5344CB8AC3E}">
        <p14:creationId xmlns:p14="http://schemas.microsoft.com/office/powerpoint/2010/main" val="87703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pPr>
            <a:r>
              <a:rPr lang="en-US" sz="2800" kern="0" dirty="0"/>
              <a:t>Wood backing – height of veneer cannot exceed 30’ (38’ at gable) above  support (12.2.2.6.1)</a:t>
            </a:r>
          </a:p>
          <a:p>
            <a:pPr eaLnBrk="0" fontAlgn="base" hangingPunct="0">
              <a:lnSpc>
                <a:spcPct val="110000"/>
              </a:lnSpc>
              <a:spcBef>
                <a:spcPct val="0"/>
              </a:spcBef>
              <a:spcAft>
                <a:spcPct val="35000"/>
              </a:spcAft>
              <a:buClr>
                <a:srgbClr val="6B6B6B"/>
              </a:buClr>
              <a:buSzPct val="75000"/>
            </a:pPr>
            <a:r>
              <a:rPr lang="en-US" sz="2800" kern="0" dirty="0"/>
              <a:t>Requirements for fastening anchor to wood (12.2.2.6.3)</a:t>
            </a:r>
          </a:p>
          <a:p>
            <a:pPr eaLnBrk="0" fontAlgn="base" hangingPunct="0">
              <a:lnSpc>
                <a:spcPct val="110000"/>
              </a:lnSpc>
              <a:spcBef>
                <a:spcPct val="0"/>
              </a:spcBef>
              <a:spcAft>
                <a:spcPct val="35000"/>
              </a:spcAft>
              <a:buClr>
                <a:srgbClr val="6B6B6B"/>
              </a:buClr>
              <a:buSzPct val="75000"/>
            </a:pPr>
            <a:endParaRPr lang="en-US" sz="2800" kern="0" dirty="0"/>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Prescriptive Design – Wood Backing</a:t>
            </a:r>
            <a:endParaRPr sz="4400" dirty="0"/>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62</a:t>
            </a:fld>
            <a:endParaRPr lang="en-US">
              <a:solidFill>
                <a:schemeClr val="bg1"/>
              </a:solidFill>
            </a:endParaRPr>
          </a:p>
        </p:txBody>
      </p:sp>
    </p:spTree>
    <p:extLst>
      <p:ext uri="{BB962C8B-B14F-4D97-AF65-F5344CB8AC3E}">
        <p14:creationId xmlns:p14="http://schemas.microsoft.com/office/powerpoint/2010/main" val="767099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defRPr/>
            </a:pPr>
            <a:r>
              <a:rPr lang="en-US" sz="2800" kern="0" dirty="0"/>
              <a:t>Steel studs must be corrosion resistant and have minimum thickness of 0.043 in. </a:t>
            </a:r>
            <a:r>
              <a:rPr lang="en-US" sz="1800" kern="0" dirty="0"/>
              <a:t>(12.2.2.7.4)</a:t>
            </a:r>
          </a:p>
          <a:p>
            <a:pPr eaLnBrk="0" fontAlgn="base" hangingPunct="0">
              <a:lnSpc>
                <a:spcPct val="110000"/>
              </a:lnSpc>
              <a:spcBef>
                <a:spcPct val="0"/>
              </a:spcBef>
              <a:spcAft>
                <a:spcPct val="35000"/>
              </a:spcAft>
              <a:buClr>
                <a:srgbClr val="6B6B6B"/>
              </a:buClr>
              <a:buSzPct val="75000"/>
              <a:defRPr/>
            </a:pPr>
            <a:r>
              <a:rPr lang="en-US" sz="2800" dirty="0"/>
              <a:t>Steel backing if height of anchored veneer exceeds 30’ (38’ at gable) above support, must support at each floor above 30’. </a:t>
            </a:r>
            <a:r>
              <a:rPr lang="en-US" sz="1800" dirty="0"/>
              <a:t>(12.2.2.7.1)</a:t>
            </a:r>
          </a:p>
          <a:p>
            <a:pPr eaLnBrk="0" fontAlgn="base" hangingPunct="0">
              <a:lnSpc>
                <a:spcPct val="110000"/>
              </a:lnSpc>
              <a:spcBef>
                <a:spcPct val="0"/>
              </a:spcBef>
              <a:spcAft>
                <a:spcPct val="35000"/>
              </a:spcAft>
              <a:buClr>
                <a:srgbClr val="6B6B6B"/>
              </a:buClr>
              <a:buSzPct val="75000"/>
            </a:pPr>
            <a:r>
              <a:rPr lang="en-US" sz="2800" kern="0" dirty="0"/>
              <a:t>Requirements for fastening anchor to steel </a:t>
            </a:r>
            <a:r>
              <a:rPr lang="en-US" sz="1800" kern="0" dirty="0"/>
              <a:t>(12.2.2.7.3)</a:t>
            </a:r>
          </a:p>
          <a:p>
            <a:pPr eaLnBrk="0" fontAlgn="base" hangingPunct="0">
              <a:lnSpc>
                <a:spcPct val="110000"/>
              </a:lnSpc>
              <a:spcBef>
                <a:spcPct val="0"/>
              </a:spcBef>
              <a:spcAft>
                <a:spcPct val="35000"/>
              </a:spcAft>
              <a:buClr>
                <a:srgbClr val="6B6B6B"/>
              </a:buClr>
              <a:buSzPct val="75000"/>
              <a:defRPr/>
            </a:pPr>
            <a:endParaRPr lang="en-US" sz="2800" kern="0" dirty="0"/>
          </a:p>
          <a:p>
            <a:pPr eaLnBrk="0" fontAlgn="base" hangingPunct="0">
              <a:lnSpc>
                <a:spcPct val="110000"/>
              </a:lnSpc>
              <a:spcBef>
                <a:spcPct val="0"/>
              </a:spcBef>
              <a:spcAft>
                <a:spcPct val="35000"/>
              </a:spcAft>
              <a:buClr>
                <a:srgbClr val="6B6B6B"/>
              </a:buClr>
              <a:buSzPct val="75000"/>
              <a:defRPr/>
            </a:pPr>
            <a:endParaRPr lang="en-US" sz="2800" kern="0" dirty="0"/>
          </a:p>
        </p:txBody>
      </p:sp>
      <p:sp>
        <p:nvSpPr>
          <p:cNvPr id="696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Prescriptive Design – Steel Backing</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63</a:t>
            </a:fld>
            <a:endParaRPr lang="en-US">
              <a:solidFill>
                <a:schemeClr val="bg1"/>
              </a:solidFill>
            </a:endParaRPr>
          </a:p>
        </p:txBody>
      </p:sp>
    </p:spTree>
    <p:custDataLst>
      <p:tags r:id="rId1"/>
    </p:custDataLst>
    <p:extLst>
      <p:ext uri="{BB962C8B-B14F-4D97-AF65-F5344CB8AC3E}">
        <p14:creationId xmlns:p14="http://schemas.microsoft.com/office/powerpoint/2010/main" val="11581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pPr>
            <a:r>
              <a:rPr lang="en-US" sz="2800" kern="0" dirty="0"/>
              <a:t>Not Laid in Running Bond requires at least one W1.7 wire, at 18” </a:t>
            </a:r>
            <a:r>
              <a:rPr lang="en-US" sz="2800" kern="0" dirty="0" err="1"/>
              <a:t>oc</a:t>
            </a:r>
            <a:r>
              <a:rPr lang="en-US" sz="2800" kern="0" dirty="0"/>
              <a:t> vertically. (12.2.2.10)</a:t>
            </a:r>
          </a:p>
          <a:p>
            <a:pPr eaLnBrk="0" fontAlgn="base" hangingPunct="0">
              <a:lnSpc>
                <a:spcPct val="110000"/>
              </a:lnSpc>
              <a:spcBef>
                <a:spcPct val="0"/>
              </a:spcBef>
              <a:spcAft>
                <a:spcPct val="35000"/>
              </a:spcAft>
              <a:buClr>
                <a:srgbClr val="6B6B6B"/>
              </a:buClr>
              <a:buSzPct val="75000"/>
            </a:pPr>
            <a:r>
              <a:rPr lang="en-US" sz="2800" kern="0" dirty="0"/>
              <a:t>Must also comply with Section 4.5 – will control when veneer thickness exceeds 3-3/8 in.</a:t>
            </a:r>
          </a:p>
          <a:p>
            <a:pPr lvl="1"/>
            <a:endParaRPr lang="en-US" dirty="0"/>
          </a:p>
          <a:p>
            <a:pPr eaLnBrk="0" fontAlgn="base" hangingPunct="0">
              <a:lnSpc>
                <a:spcPct val="110000"/>
              </a:lnSpc>
              <a:spcBef>
                <a:spcPct val="0"/>
              </a:spcBef>
              <a:spcAft>
                <a:spcPct val="35000"/>
              </a:spcAft>
              <a:buClr>
                <a:srgbClr val="6B6B6B"/>
              </a:buClr>
              <a:buSzPct val="75000"/>
            </a:pPr>
            <a:endParaRPr lang="en-US" sz="2800" kern="0" dirty="0"/>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Not Laid In Running Bond</a:t>
            </a:r>
            <a:endParaRPr sz="4400" dirty="0"/>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Prescriptive Design of Anchored Veneers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64</a:t>
            </a:fld>
            <a:endParaRPr lang="en-US">
              <a:solidFill>
                <a:schemeClr val="bg1"/>
              </a:solidFill>
            </a:endParaRPr>
          </a:p>
        </p:txBody>
      </p:sp>
    </p:spTree>
    <p:extLst>
      <p:ext uri="{BB962C8B-B14F-4D97-AF65-F5344CB8AC3E}">
        <p14:creationId xmlns:p14="http://schemas.microsoft.com/office/powerpoint/2010/main" val="3420370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Tributary Area Method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29319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dirty="0">
                <a:solidFill>
                  <a:schemeClr val="bg1"/>
                </a:solidFill>
              </a:rPr>
              <a:t>Alternate Design Requirements</a:t>
            </a:r>
          </a:p>
          <a:p>
            <a:pPr marL="0" indent="0">
              <a:buNone/>
            </a:pPr>
            <a:r>
              <a:rPr dirty="0">
                <a:solidFill>
                  <a:schemeClr val="bg1"/>
                </a:solidFill>
              </a:rPr>
              <a:t>12.2.1 Alternative design  . . . shall satisfy the following conditions: </a:t>
            </a:r>
          </a:p>
          <a:p>
            <a:pPr marL="0" indent="0">
              <a:buNone/>
            </a:pPr>
            <a:r>
              <a:rPr dirty="0">
                <a:solidFill>
                  <a:schemeClr val="bg1"/>
                </a:solidFill>
              </a:rPr>
              <a:t>(a) Loads shall be distributed through the veneer to the anchors and the backing using principles of mechanics. </a:t>
            </a:r>
          </a:p>
          <a:p>
            <a:pPr marL="0" indent="0">
              <a:buNone/>
            </a:pPr>
            <a:r>
              <a:rPr dirty="0">
                <a:solidFill>
                  <a:schemeClr val="bg1"/>
                </a:solidFill>
              </a:rPr>
              <a:t>(b) Out-of-plane deflection of the backing shall be limited to maintain veneer stability. </a:t>
            </a:r>
          </a:p>
        </p:txBody>
      </p:sp>
      <p:sp>
        <p:nvSpPr>
          <p:cNvPr id="7168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Alternative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66</a:t>
            </a:fld>
            <a:endParaRPr lang="en-US">
              <a:solidFill>
                <a:schemeClr val="bg1"/>
              </a:solidFill>
            </a:endParaRPr>
          </a:p>
        </p:txBody>
      </p:sp>
    </p:spTree>
    <p:custDataLst>
      <p:tags r:id="rId1"/>
    </p:custDataLst>
    <p:extLst>
      <p:ext uri="{BB962C8B-B14F-4D97-AF65-F5344CB8AC3E}">
        <p14:creationId xmlns:p14="http://schemas.microsoft.com/office/powerpoint/2010/main" val="256123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a:solidFill>
                  <a:schemeClr val="bg1"/>
                </a:solidFill>
              </a:rPr>
              <a:t>Alternate Design Requirements</a:t>
            </a:r>
          </a:p>
          <a:p>
            <a:pPr marL="0" indent="0">
              <a:buNone/>
            </a:pPr>
            <a:r>
              <a:rPr>
                <a:solidFill>
                  <a:schemeClr val="bg1"/>
                </a:solidFill>
              </a:rPr>
              <a:t>(c) The veneer is not subject to the flexural tensile stress provisions of Section 8.2 or the nominal flexural tensile strength provisions of Section 9.1.9.2. </a:t>
            </a:r>
          </a:p>
          <a:p>
            <a:pPr marL="0" indent="0">
              <a:buNone/>
            </a:pPr>
            <a:r>
              <a:rPr>
                <a:solidFill>
                  <a:schemeClr val="bg1"/>
                </a:solidFill>
              </a:rPr>
              <a:t>(d) The provisions of Section 12.1, Section 12.2.2.10, and Section 12.2.2.11 shall apply. </a:t>
            </a:r>
          </a:p>
        </p:txBody>
      </p:sp>
      <p:sp>
        <p:nvSpPr>
          <p:cNvPr id="7270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67</a:t>
            </a:fld>
            <a:endParaRPr lang="en-US">
              <a:solidFill>
                <a:schemeClr val="bg1"/>
              </a:solidFill>
            </a:endParaRPr>
          </a:p>
        </p:txBody>
      </p:sp>
    </p:spTree>
    <p:custDataLst>
      <p:tags r:id="rId1"/>
    </p:custDataLst>
    <p:extLst>
      <p:ext uri="{BB962C8B-B14F-4D97-AF65-F5344CB8AC3E}">
        <p14:creationId xmlns:p14="http://schemas.microsoft.com/office/powerpoint/2010/main" val="242738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2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a:t>Alternate Design Requirements</a:t>
            </a:r>
          </a:p>
          <a:p>
            <a:pPr marL="0" indent="0" eaLnBrk="0" fontAlgn="base" hangingPunct="0">
              <a:lnSpc>
                <a:spcPct val="110000"/>
              </a:lnSpc>
              <a:spcBef>
                <a:spcPct val="0"/>
              </a:spcBef>
              <a:spcAft>
                <a:spcPct val="35000"/>
              </a:spcAft>
              <a:buClr>
                <a:srgbClr val="6B6B6B"/>
              </a:buClr>
              <a:buSzPct val="75000"/>
              <a:buNone/>
              <a:defRPr/>
            </a:pPr>
            <a:r>
              <a:rPr lang="en-US" sz="2800" b="1" kern="0"/>
              <a:t>12.1.6.3</a:t>
            </a:r>
            <a:r>
              <a:rPr lang="en-US" sz="2800" kern="0"/>
              <a:t> Design and detail the veneer to accommodate differential movement. </a:t>
            </a:r>
          </a:p>
          <a:p>
            <a:pPr marL="0" indent="0" eaLnBrk="0" fontAlgn="base" hangingPunct="0">
              <a:lnSpc>
                <a:spcPct val="110000"/>
              </a:lnSpc>
              <a:spcBef>
                <a:spcPct val="0"/>
              </a:spcBef>
              <a:spcAft>
                <a:spcPct val="35000"/>
              </a:spcAft>
              <a:buClr>
                <a:srgbClr val="6B6B6B"/>
              </a:buClr>
              <a:buSzPct val="75000"/>
              <a:buNone/>
              <a:defRPr/>
            </a:pPr>
            <a:r>
              <a:rPr lang="en-US" sz="2800" b="1" kern="0"/>
              <a:t>12.2.10</a:t>
            </a:r>
            <a:r>
              <a:rPr lang="en-US" sz="2800" kern="0"/>
              <a:t> Not in Running Bond – reinforcing of veneer required: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Not Laid in Running Bond requires at least one W1.7 wire, at 18” oc vertically. (12.2.2.10)</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Note: SDC based requirement for reinforcing is no longer in TMS 402.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p:txBody>
      </p:sp>
      <p:sp>
        <p:nvSpPr>
          <p:cNvPr id="7373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68</a:t>
            </a:fld>
            <a:endParaRPr lang="en-US">
              <a:solidFill>
                <a:schemeClr val="bg1"/>
              </a:solidFill>
            </a:endParaRPr>
          </a:p>
        </p:txBody>
      </p:sp>
    </p:spTree>
    <p:custDataLst>
      <p:tags r:id="rId1"/>
    </p:custDataLst>
    <p:extLst>
      <p:ext uri="{BB962C8B-B14F-4D97-AF65-F5344CB8AC3E}">
        <p14:creationId xmlns:p14="http://schemas.microsoft.com/office/powerpoint/2010/main" val="200394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Alternate Design Requirements</a:t>
            </a:r>
          </a:p>
          <a:p>
            <a:pPr marL="0" indent="0">
              <a:buNone/>
            </a:pPr>
            <a:r>
              <a:rPr b="1" dirty="0">
                <a:solidFill>
                  <a:schemeClr val="bg1"/>
                </a:solidFill>
              </a:rPr>
              <a:t>12.2.11</a:t>
            </a:r>
            <a:r>
              <a:rPr dirty="0">
                <a:solidFill>
                  <a:schemeClr val="bg1"/>
                </a:solidFill>
              </a:rPr>
              <a:t> High Seismic</a:t>
            </a:r>
          </a:p>
          <a:p>
            <a:pPr marL="0" indent="0">
              <a:buNone/>
            </a:pPr>
            <a:r>
              <a:rPr dirty="0">
                <a:solidFill>
                  <a:schemeClr val="bg1"/>
                </a:solidFill>
              </a:rPr>
              <a:t>C+: Isolate sides and top of veneer</a:t>
            </a:r>
          </a:p>
          <a:p>
            <a:pPr marL="0" indent="0">
              <a:buNone/>
            </a:pPr>
            <a:r>
              <a:rPr dirty="0">
                <a:solidFill>
                  <a:schemeClr val="bg1"/>
                </a:solidFill>
              </a:rPr>
              <a:t>D+: Reduce area supported by ties to 75%, fasteners to wood (????)</a:t>
            </a:r>
          </a:p>
          <a:p>
            <a:pPr marL="0" indent="0">
              <a:buNone/>
            </a:pPr>
            <a:r>
              <a:rPr dirty="0">
                <a:solidFill>
                  <a:schemeClr val="bg1"/>
                </a:solidFill>
              </a:rPr>
              <a:t>E+: Support veneer at every floor</a:t>
            </a:r>
          </a:p>
        </p:txBody>
      </p:sp>
      <p:sp>
        <p:nvSpPr>
          <p:cNvPr id="7475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69</a:t>
            </a:fld>
            <a:endParaRPr lang="en-US">
              <a:solidFill>
                <a:schemeClr val="bg1"/>
              </a:solidFill>
            </a:endParaRPr>
          </a:p>
        </p:txBody>
      </p:sp>
    </p:spTree>
    <p:custDataLst>
      <p:tags r:id="rId1"/>
    </p:custDataLst>
    <p:extLst>
      <p:ext uri="{BB962C8B-B14F-4D97-AF65-F5344CB8AC3E}">
        <p14:creationId xmlns:p14="http://schemas.microsoft.com/office/powerpoint/2010/main" val="28185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Introduction to Veneer</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6659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Alternate Design Commentary</a:t>
            </a:r>
          </a:p>
          <a:p>
            <a:pPr marL="0" indent="0" eaLnBrk="0" fontAlgn="base" hangingPunct="0">
              <a:lnSpc>
                <a:spcPct val="110000"/>
              </a:lnSpc>
              <a:spcBef>
                <a:spcPct val="0"/>
              </a:spcBef>
              <a:spcAft>
                <a:spcPct val="35000"/>
              </a:spcAft>
              <a:buClr>
                <a:srgbClr val="6B6B6B"/>
              </a:buClr>
              <a:buSzPct val="75000"/>
              <a:buNone/>
              <a:defRPr/>
            </a:pPr>
            <a:r>
              <a:rPr lang="en-US" sz="2800" b="1" kern="0" dirty="0"/>
              <a:t>12.1.1</a:t>
            </a:r>
            <a:r>
              <a:rPr lang="en-US" sz="2800" kern="0" dirty="0"/>
              <a:t> Commentary </a:t>
            </a:r>
          </a:p>
          <a:p>
            <a:pPr marL="0" indent="0" eaLnBrk="0" fontAlgn="base" hangingPunct="0">
              <a:lnSpc>
                <a:spcPct val="110000"/>
              </a:lnSpc>
              <a:spcBef>
                <a:spcPct val="0"/>
              </a:spcBef>
              <a:spcAft>
                <a:spcPct val="35000"/>
              </a:spcAft>
              <a:buClr>
                <a:srgbClr val="6B6B6B"/>
              </a:buClr>
              <a:buSzPct val="75000"/>
              <a:buNone/>
              <a:defRPr/>
            </a:pPr>
            <a:r>
              <a:rPr lang="en-US" sz="2800" kern="0" dirty="0"/>
              <a:t>. . .the designer should consider the following conditions and assumptions: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The veneer may crack in flexure under allowable stress level loads.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Deflection of the backing should be limited to control crack width in the veneer and to provide veneer stability.  </a:t>
            </a:r>
          </a:p>
        </p:txBody>
      </p:sp>
      <p:sp>
        <p:nvSpPr>
          <p:cNvPr id="7577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70</a:t>
            </a:fld>
            <a:endParaRPr lang="en-US">
              <a:solidFill>
                <a:schemeClr val="bg1"/>
              </a:solidFill>
            </a:endParaRPr>
          </a:p>
        </p:txBody>
      </p:sp>
    </p:spTree>
    <p:custDataLst>
      <p:tags r:id="rId1"/>
    </p:custDataLst>
    <p:extLst>
      <p:ext uri="{BB962C8B-B14F-4D97-AF65-F5344CB8AC3E}">
        <p14:creationId xmlns:p14="http://schemas.microsoft.com/office/powerpoint/2010/main" val="91690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Alternate Design Commentary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Connections of the anchor to the veneer and to the backing should be sufficient to transfer applied loads.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Differential movement should be considered in the design, detailing, and construction.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Water will penetrate the veneer, and the wall system should be designed, detailed, and constructed to prevent water penetration into the building.</a:t>
            </a:r>
          </a:p>
        </p:txBody>
      </p:sp>
      <p:sp>
        <p:nvSpPr>
          <p:cNvPr id="7680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71</a:t>
            </a:fld>
            <a:endParaRPr lang="en-US">
              <a:solidFill>
                <a:schemeClr val="bg1"/>
              </a:solidFill>
            </a:endParaRPr>
          </a:p>
        </p:txBody>
      </p:sp>
    </p:spTree>
    <p:custDataLst>
      <p:tags r:id="rId1"/>
    </p:custDataLst>
    <p:extLst>
      <p:ext uri="{BB962C8B-B14F-4D97-AF65-F5344CB8AC3E}">
        <p14:creationId xmlns:p14="http://schemas.microsoft.com/office/powerpoint/2010/main" val="2485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Alternate Design Commentary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Requirements for corrosion protection and fire resistance must be included.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p:txBody>
      </p:sp>
      <p:sp>
        <p:nvSpPr>
          <p:cNvPr id="7782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Code Requirements for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72</a:t>
            </a:fld>
            <a:endParaRPr lang="en-US">
              <a:solidFill>
                <a:schemeClr val="bg1"/>
              </a:solidFill>
            </a:endParaRPr>
          </a:p>
        </p:txBody>
      </p:sp>
    </p:spTree>
    <p:custDataLst>
      <p:tags r:id="rId1"/>
    </p:custDataLst>
    <p:extLst>
      <p:ext uri="{BB962C8B-B14F-4D97-AF65-F5344CB8AC3E}">
        <p14:creationId xmlns:p14="http://schemas.microsoft.com/office/powerpoint/2010/main" val="7551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of Anchored Veneers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Prescriptive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Alternative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Full Engineered Method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Tributary Area Method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236530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8089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Alternative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74</a:t>
            </a:fld>
            <a:endParaRPr lang="en-US">
              <a:solidFill>
                <a:schemeClr val="bg1"/>
              </a:solidFill>
            </a:endParaRPr>
          </a:p>
        </p:txBody>
      </p:sp>
      <p:pic>
        <p:nvPicPr>
          <p:cNvPr id="7" name="Picture 2"/>
          <p:cNvPicPr>
            <a:picLocks noChangeAspect="1"/>
          </p:cNvPicPr>
          <p:nvPr>
            <p:custDataLst>
              <p:tags r:id="rId4"/>
            </p:custDataLst>
          </p:nvPr>
        </p:nvPicPr>
        <p:blipFill>
          <a:blip r:embed="rId6"/>
          <a:stretch>
            <a:fillRect/>
          </a:stretch>
        </p:blipFill>
        <p:spPr>
          <a:xfrm>
            <a:off x="7580314" y="1062037"/>
            <a:ext cx="3314700" cy="5110163"/>
          </a:xfrm>
          <a:prstGeom prst="rect">
            <a:avLst/>
          </a:prstGeom>
          <a:noFill/>
          <a:ln>
            <a:noFill/>
            <a:miter lim="800000"/>
          </a:ln>
        </p:spPr>
      </p:pic>
    </p:spTree>
    <p:custDataLst>
      <p:tags r:id="rId1"/>
    </p:custDataLst>
    <p:extLst>
      <p:ext uri="{BB962C8B-B14F-4D97-AF65-F5344CB8AC3E}">
        <p14:creationId xmlns:p14="http://schemas.microsoft.com/office/powerpoint/2010/main" val="228161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custDataLst>
              <p:tags r:id="rId2"/>
            </p:custDataLst>
          </p:nvPr>
        </p:nvPicPr>
        <p:blipFill>
          <a:blip r:embed="rId7"/>
          <a:stretch>
            <a:fillRect/>
          </a:stretch>
        </p:blipFill>
        <p:spPr>
          <a:xfrm>
            <a:off x="1141412" y="1439863"/>
            <a:ext cx="6649795" cy="4724400"/>
          </a:xfrm>
          <a:prstGeom prst="rect">
            <a:avLst/>
          </a:prstGeom>
          <a:noFill/>
          <a:ln>
            <a:noFill/>
            <a:miter lim="800000"/>
          </a:ln>
        </p:spPr>
      </p:pic>
      <p:sp>
        <p:nvSpPr>
          <p:cNvPr id="3" name="Content Placeholder 2">
            <a:extLst>
              <a:ext uri="{FF2B5EF4-FFF2-40B4-BE49-F238E27FC236}">
                <a16:creationId xmlns:a16="http://schemas.microsoft.com/office/drawing/2014/main" id="{1BB98367-7C1C-4028-AFD7-E8DEFEE8748C}"/>
              </a:ext>
            </a:extLst>
          </p:cNvPr>
          <p:cNvSpPr>
            <a:spLocks noGrp="1"/>
          </p:cNvSpPr>
          <p:nvPr>
            <p:ph idx="1"/>
          </p:nvPr>
        </p:nvSpPr>
        <p:spPr/>
        <p:txBody>
          <a:bodyPr/>
          <a:lstStyle/>
          <a:p>
            <a:endParaRPr lang="en-US" dirty="0"/>
          </a:p>
        </p:txBody>
      </p:sp>
      <p:sp>
        <p:nvSpPr>
          <p:cNvPr id="21507"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Modeling Anchored Veneer </a:t>
            </a:r>
          </a:p>
        </p:txBody>
      </p:sp>
      <p:sp>
        <p:nvSpPr>
          <p:cNvPr id="21509" name="TextBox 4"/>
          <p:cNvSpPr/>
          <p:nvPr>
            <p:custDataLst>
              <p:tags r:id="rId4"/>
            </p:custDataLst>
          </p:nvPr>
        </p:nvSpPr>
        <p:spPr>
          <a:xfrm rot="16200000">
            <a:off x="-238862" y="4864597"/>
            <a:ext cx="2432844"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 from imiweb.org</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75</a:t>
            </a:fld>
            <a:endParaRPr lang="en-US">
              <a:solidFill>
                <a:schemeClr val="bg1"/>
              </a:solidFill>
            </a:endParaRPr>
          </a:p>
        </p:txBody>
      </p:sp>
      <p:pic>
        <p:nvPicPr>
          <p:cNvPr id="10" name="Picture 2"/>
          <p:cNvPicPr>
            <a:picLocks noChangeAspect="1"/>
          </p:cNvPicPr>
          <p:nvPr>
            <p:custDataLst>
              <p:tags r:id="rId5"/>
            </p:custDataLst>
          </p:nvPr>
        </p:nvPicPr>
        <p:blipFill>
          <a:blip r:embed="rId8"/>
          <a:stretch>
            <a:fillRect/>
          </a:stretch>
        </p:blipFill>
        <p:spPr>
          <a:xfrm>
            <a:off x="8360131" y="1414463"/>
            <a:ext cx="3126775" cy="4820445"/>
          </a:xfrm>
          <a:prstGeom prst="rect">
            <a:avLst/>
          </a:prstGeom>
          <a:noFill/>
          <a:ln>
            <a:noFill/>
            <a:miter lim="800000"/>
          </a:ln>
        </p:spPr>
      </p:pic>
    </p:spTree>
    <p:custDataLst>
      <p:tags r:id="rId1"/>
    </p:custDataLst>
    <p:extLst>
      <p:ext uri="{BB962C8B-B14F-4D97-AF65-F5344CB8AC3E}">
        <p14:creationId xmlns:p14="http://schemas.microsoft.com/office/powerpoint/2010/main" val="13141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Masonry Component Behavior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Cracking Allowed – Model Non-Linear Behavior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Material Properties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Elastic Stiffness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Cracking strength</a:t>
            </a:r>
          </a:p>
        </p:txBody>
      </p:sp>
      <p:sp>
        <p:nvSpPr>
          <p:cNvPr id="2867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Modeling - Masonry</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76</a:t>
            </a:fld>
            <a:endParaRPr lang="en-US">
              <a:solidFill>
                <a:schemeClr val="bg1"/>
              </a:solidFill>
            </a:endParaRPr>
          </a:p>
        </p:txBody>
      </p:sp>
    </p:spTree>
    <p:custDataLst>
      <p:tags r:id="rId1"/>
    </p:custDataLst>
    <p:extLst>
      <p:ext uri="{BB962C8B-B14F-4D97-AF65-F5344CB8AC3E}">
        <p14:creationId xmlns:p14="http://schemas.microsoft.com/office/powerpoint/2010/main" val="8524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9698"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Elastic stiffness (EI)</a:t>
                </a:r>
              </a:p>
              <a:p>
                <a:pPr marL="688975" lvl="1" indent="-231775" eaLnBrk="0" fontAlgn="base" hangingPunct="0">
                  <a:lnSpc>
                    <a:spcPct val="110000"/>
                  </a:lnSpc>
                  <a:spcBef>
                    <a:spcPct val="0"/>
                  </a:spcBef>
                  <a:spcAft>
                    <a:spcPct val="35000"/>
                  </a:spcAft>
                  <a:buFontTx/>
                  <a:buChar char="•"/>
                  <a:defRPr/>
                </a:pPr>
                <a:r>
                  <a:rPr lang="en-US" sz="2600" kern="0" dirty="0">
                    <a:solidFill>
                      <a:schemeClr val="bg1"/>
                    </a:solidFill>
                  </a:rPr>
                  <a:t>Elastic Modulus per TMS 402 :</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dirty="0">
                    <a:solidFill>
                      <a:schemeClr val="bg1"/>
                    </a:solidFill>
                  </a:rPr>
                  <a:t>Concrete Masonry</a:t>
                </a:r>
                <a14:m>
                  <m:oMath xmlns:m="http://schemas.openxmlformats.org/officeDocument/2006/math">
                    <m:r>
                      <a:rPr lang="en-US" sz="2000" b="0" i="0" kern="0" smtClean="0">
                        <a:solidFill>
                          <a:schemeClr val="bg1"/>
                        </a:solidFill>
                        <a:latin typeface="Cambria Math" panose="02040503050406030204" pitchFamily="18" charset="0"/>
                      </a:rPr>
                      <m:t> </m:t>
                    </m:r>
                    <m:sSub>
                      <m:sSubPr>
                        <m:ctrlPr>
                          <a:rPr lang="en-US" sz="2000" b="0" i="1" kern="0" smtClean="0">
                            <a:solidFill>
                              <a:schemeClr val="bg1"/>
                            </a:solidFill>
                            <a:latin typeface="Cambria Math" panose="02040503050406030204" pitchFamily="18" charset="0"/>
                          </a:rPr>
                        </m:ctrlPr>
                      </m:sSubPr>
                      <m:e>
                        <m:r>
                          <a:rPr lang="en-US" sz="2000" b="0" i="1" kern="0" smtClean="0">
                            <a:solidFill>
                              <a:schemeClr val="bg1"/>
                            </a:solidFill>
                            <a:latin typeface="Cambria Math" panose="02040503050406030204" pitchFamily="18" charset="0"/>
                          </a:rPr>
                          <m:t>𝐸</m:t>
                        </m:r>
                      </m:e>
                      <m:sub>
                        <m:r>
                          <a:rPr lang="en-US" sz="2000" b="0" i="1" kern="0" smtClean="0">
                            <a:solidFill>
                              <a:schemeClr val="bg1"/>
                            </a:solidFill>
                            <a:latin typeface="Cambria Math" panose="02040503050406030204" pitchFamily="18" charset="0"/>
                          </a:rPr>
                          <m:t>𝑚</m:t>
                        </m:r>
                      </m:sub>
                    </m:sSub>
                    <m:r>
                      <a:rPr lang="en-US" sz="2000" i="1" kern="0">
                        <a:solidFill>
                          <a:schemeClr val="bg1"/>
                        </a:solidFill>
                        <a:latin typeface="Cambria Math" panose="02040503050406030204" pitchFamily="18" charset="0"/>
                      </a:rPr>
                      <m:t>=</m:t>
                    </m:r>
                    <m:r>
                      <a:rPr lang="en-US" sz="2000" b="0" i="1" kern="0" smtClean="0">
                        <a:solidFill>
                          <a:schemeClr val="bg1"/>
                        </a:solidFill>
                        <a:latin typeface="Cambria Math" panose="02040503050406030204" pitchFamily="18" charset="0"/>
                      </a:rPr>
                      <m:t>9</m:t>
                    </m:r>
                    <m:r>
                      <a:rPr lang="en-US" sz="2000" i="1" kern="0">
                        <a:solidFill>
                          <a:schemeClr val="bg1"/>
                        </a:solidFill>
                        <a:latin typeface="Cambria Math" panose="02040503050406030204" pitchFamily="18" charset="0"/>
                      </a:rPr>
                      <m:t>00</m:t>
                    </m:r>
                    <m:sSub>
                      <m:sSubPr>
                        <m:ctrlPr>
                          <a:rPr lang="en-US" sz="2000" i="1" kern="0">
                            <a:solidFill>
                              <a:schemeClr val="bg1"/>
                            </a:solidFill>
                            <a:latin typeface="Cambria Math" panose="02040503050406030204" pitchFamily="18" charset="0"/>
                          </a:rPr>
                        </m:ctrlPr>
                      </m:sSubPr>
                      <m:e>
                        <m:r>
                          <a:rPr lang="en-US" sz="2000" i="1" kern="0">
                            <a:solidFill>
                              <a:schemeClr val="bg1"/>
                            </a:solidFill>
                            <a:latin typeface="Cambria Math" panose="02040503050406030204" pitchFamily="18" charset="0"/>
                          </a:rPr>
                          <m:t>𝑓</m:t>
                        </m:r>
                        <m:r>
                          <a:rPr lang="en-US" sz="2000" i="1" kern="0">
                            <a:solidFill>
                              <a:schemeClr val="bg1"/>
                            </a:solidFill>
                            <a:latin typeface="Cambria Math" panose="02040503050406030204" pitchFamily="18" charset="0"/>
                          </a:rPr>
                          <m:t>′</m:t>
                        </m:r>
                      </m:e>
                      <m:sub>
                        <m:r>
                          <a:rPr lang="en-US" sz="2000" i="1" kern="0">
                            <a:solidFill>
                              <a:schemeClr val="bg1"/>
                            </a:solidFill>
                            <a:latin typeface="Cambria Math" panose="02040503050406030204" pitchFamily="18" charset="0"/>
                          </a:rPr>
                          <m:t>𝑚</m:t>
                        </m:r>
                      </m:sub>
                    </m:sSub>
                  </m:oMath>
                </a14:m>
                <a:endParaRPr lang="en-US" sz="2000" kern="0" dirty="0">
                  <a:solidFill>
                    <a:schemeClr val="bg1"/>
                  </a:solidFill>
                </a:endParaRP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dirty="0">
                    <a:solidFill>
                      <a:schemeClr val="bg1"/>
                    </a:solidFill>
                  </a:rPr>
                  <a:t>Clay Masonry</a:t>
                </a:r>
                <a14:m>
                  <m:oMath xmlns:m="http://schemas.openxmlformats.org/officeDocument/2006/math">
                    <m:sSub>
                      <m:sSubPr>
                        <m:ctrlPr>
                          <a:rPr lang="en-US" sz="2000" i="1" kern="0">
                            <a:solidFill>
                              <a:schemeClr val="bg1"/>
                            </a:solidFill>
                            <a:latin typeface="Cambria Math" panose="02040503050406030204" pitchFamily="18" charset="0"/>
                          </a:rPr>
                        </m:ctrlPr>
                      </m:sSubPr>
                      <m:e>
                        <m:r>
                          <a:rPr lang="en-US" sz="2000" b="0" i="1" kern="0" smtClean="0">
                            <a:solidFill>
                              <a:schemeClr val="bg1"/>
                            </a:solidFill>
                            <a:latin typeface="Cambria Math" panose="02040503050406030204" pitchFamily="18" charset="0"/>
                          </a:rPr>
                          <m:t> </m:t>
                        </m:r>
                        <m:r>
                          <a:rPr lang="en-US" sz="2000" i="1" kern="0">
                            <a:solidFill>
                              <a:schemeClr val="bg1"/>
                            </a:solidFill>
                            <a:latin typeface="Cambria Math" panose="02040503050406030204" pitchFamily="18" charset="0"/>
                          </a:rPr>
                          <m:t>𝐸</m:t>
                        </m:r>
                      </m:e>
                      <m:sub>
                        <m:r>
                          <a:rPr lang="en-US" sz="2000" i="1" kern="0">
                            <a:solidFill>
                              <a:schemeClr val="bg1"/>
                            </a:solidFill>
                            <a:latin typeface="Cambria Math" panose="02040503050406030204" pitchFamily="18" charset="0"/>
                          </a:rPr>
                          <m:t>𝑚</m:t>
                        </m:r>
                      </m:sub>
                    </m:sSub>
                    <m:r>
                      <a:rPr lang="en-US" sz="2000" i="1" kern="0" smtClean="0">
                        <a:solidFill>
                          <a:schemeClr val="bg1"/>
                        </a:solidFill>
                        <a:latin typeface="Cambria Math" panose="02040503050406030204" pitchFamily="18" charset="0"/>
                      </a:rPr>
                      <m:t>=</m:t>
                    </m:r>
                    <m:r>
                      <a:rPr lang="en-US" sz="2000" b="0" i="1" kern="0" smtClean="0">
                        <a:solidFill>
                          <a:schemeClr val="bg1"/>
                        </a:solidFill>
                        <a:latin typeface="Cambria Math" panose="02040503050406030204" pitchFamily="18" charset="0"/>
                      </a:rPr>
                      <m:t>7</m:t>
                    </m:r>
                    <m:r>
                      <a:rPr lang="en-US" sz="2000" i="1" kern="0">
                        <a:solidFill>
                          <a:schemeClr val="bg1"/>
                        </a:solidFill>
                        <a:latin typeface="Cambria Math" panose="02040503050406030204" pitchFamily="18" charset="0"/>
                      </a:rPr>
                      <m:t>00</m:t>
                    </m:r>
                    <m:sSub>
                      <m:sSubPr>
                        <m:ctrlPr>
                          <a:rPr lang="en-US" sz="2000" i="1" kern="0">
                            <a:solidFill>
                              <a:schemeClr val="bg1"/>
                            </a:solidFill>
                            <a:latin typeface="Cambria Math" panose="02040503050406030204" pitchFamily="18" charset="0"/>
                          </a:rPr>
                        </m:ctrlPr>
                      </m:sSubPr>
                      <m:e>
                        <m:r>
                          <a:rPr lang="en-US" sz="2000" i="1" kern="0">
                            <a:solidFill>
                              <a:schemeClr val="bg1"/>
                            </a:solidFill>
                            <a:latin typeface="Cambria Math" panose="02040503050406030204" pitchFamily="18" charset="0"/>
                          </a:rPr>
                          <m:t>𝑓</m:t>
                        </m:r>
                        <m:r>
                          <a:rPr lang="en-US" sz="2000" i="1" kern="0">
                            <a:solidFill>
                              <a:schemeClr val="bg1"/>
                            </a:solidFill>
                            <a:latin typeface="Cambria Math" panose="02040503050406030204" pitchFamily="18" charset="0"/>
                          </a:rPr>
                          <m:t>′</m:t>
                        </m:r>
                      </m:e>
                      <m:sub>
                        <m:r>
                          <a:rPr lang="en-US" sz="2000" i="1" kern="0">
                            <a:solidFill>
                              <a:schemeClr val="bg1"/>
                            </a:solidFill>
                            <a:latin typeface="Cambria Math" panose="02040503050406030204" pitchFamily="18" charset="0"/>
                          </a:rPr>
                          <m:t>𝑚</m:t>
                        </m:r>
                      </m:sub>
                    </m:sSub>
                  </m:oMath>
                </a14:m>
                <a:endParaRPr lang="en-US" sz="2000" kern="0" dirty="0">
                  <a:solidFill>
                    <a:schemeClr val="bg1"/>
                  </a:solidFill>
                </a:endParaRP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dirty="0">
                    <a:solidFill>
                      <a:srgbClr val="C00000"/>
                    </a:solidFill>
                  </a:rPr>
                  <a:t>Cast Stone </a:t>
                </a:r>
                <a14:m>
                  <m:oMath xmlns:m="http://schemas.openxmlformats.org/officeDocument/2006/math">
                    <m:sSub>
                      <m:sSubPr>
                        <m:ctrlPr>
                          <a:rPr lang="en-US" sz="2000" i="1" kern="0" smtClean="0">
                            <a:solidFill>
                              <a:srgbClr val="C00000"/>
                            </a:solidFill>
                            <a:latin typeface="Cambria Math" panose="02040503050406030204" pitchFamily="18" charset="0"/>
                          </a:rPr>
                        </m:ctrlPr>
                      </m:sSubPr>
                      <m:e>
                        <m:r>
                          <a:rPr lang="en-US" sz="2000" i="1" kern="0">
                            <a:solidFill>
                              <a:srgbClr val="C00000"/>
                            </a:solidFill>
                            <a:latin typeface="Cambria Math" panose="02040503050406030204" pitchFamily="18" charset="0"/>
                          </a:rPr>
                          <m:t>𝐸</m:t>
                        </m:r>
                      </m:e>
                      <m:sub>
                        <m:r>
                          <a:rPr lang="en-US" sz="2000" i="1" kern="0">
                            <a:solidFill>
                              <a:srgbClr val="C00000"/>
                            </a:solidFill>
                            <a:latin typeface="Cambria Math" panose="02040503050406030204" pitchFamily="18" charset="0"/>
                          </a:rPr>
                          <m:t>𝑚</m:t>
                        </m:r>
                      </m:sub>
                    </m:sSub>
                    <m:r>
                      <a:rPr lang="en-US" sz="2000" b="0" i="1" kern="0" smtClean="0">
                        <a:solidFill>
                          <a:srgbClr val="C00000"/>
                        </a:solidFill>
                        <a:latin typeface="Cambria Math" panose="02040503050406030204" pitchFamily="18" charset="0"/>
                      </a:rPr>
                      <m:t>=57,000</m:t>
                    </m:r>
                    <m:rad>
                      <m:radPr>
                        <m:degHide m:val="on"/>
                        <m:ctrlPr>
                          <a:rPr lang="en-US" sz="2000" b="0" i="1" kern="0" smtClean="0">
                            <a:solidFill>
                              <a:srgbClr val="C00000"/>
                            </a:solidFill>
                            <a:latin typeface="Cambria Math" panose="02040503050406030204" pitchFamily="18" charset="0"/>
                          </a:rPr>
                        </m:ctrlPr>
                      </m:radPr>
                      <m:deg/>
                      <m:e>
                        <m:sSub>
                          <m:sSubPr>
                            <m:ctrlPr>
                              <a:rPr lang="en-US" sz="2000" b="0" i="1" kern="0" smtClean="0">
                                <a:solidFill>
                                  <a:srgbClr val="C00000"/>
                                </a:solidFill>
                                <a:latin typeface="Cambria Math" panose="02040503050406030204" pitchFamily="18" charset="0"/>
                              </a:rPr>
                            </m:ctrlPr>
                          </m:sSubPr>
                          <m:e>
                            <m:r>
                              <a:rPr lang="en-US" sz="2000" b="0" i="1" kern="0" smtClean="0">
                                <a:solidFill>
                                  <a:srgbClr val="C00000"/>
                                </a:solidFill>
                                <a:latin typeface="Cambria Math" panose="02040503050406030204" pitchFamily="18" charset="0"/>
                              </a:rPr>
                              <m:t>𝑓</m:t>
                            </m:r>
                            <m:r>
                              <a:rPr lang="en-US" sz="2000" b="0" i="1" kern="0" smtClean="0">
                                <a:solidFill>
                                  <a:srgbClr val="C00000"/>
                                </a:solidFill>
                                <a:latin typeface="Cambria Math" panose="02040503050406030204" pitchFamily="18" charset="0"/>
                              </a:rPr>
                              <m:t>′</m:t>
                            </m:r>
                          </m:e>
                          <m:sub>
                            <m:r>
                              <a:rPr lang="en-US" sz="2000" b="0" i="1" kern="0" smtClean="0">
                                <a:solidFill>
                                  <a:srgbClr val="C00000"/>
                                </a:solidFill>
                                <a:latin typeface="Cambria Math" panose="02040503050406030204" pitchFamily="18" charset="0"/>
                              </a:rPr>
                              <m:t>𝑚</m:t>
                            </m:r>
                          </m:sub>
                        </m:sSub>
                      </m:e>
                    </m:rad>
                  </m:oMath>
                </a14:m>
                <a:r>
                  <a:rPr lang="en-US" sz="2000" kern="0" dirty="0">
                    <a:solidFill>
                      <a:srgbClr val="C00000"/>
                    </a:solidFill>
                  </a:rPr>
                  <a:t> (expected in TMS 402-22)</a:t>
                </a:r>
              </a:p>
              <a:p>
                <a:pPr marL="1028700" lvl="2" indent="-225425" eaLnBrk="0" fontAlgn="base" hangingPunct="0">
                  <a:lnSpc>
                    <a:spcPct val="110000"/>
                  </a:lnSpc>
                  <a:spcBef>
                    <a:spcPct val="0"/>
                  </a:spcBef>
                  <a:spcAft>
                    <a:spcPct val="35000"/>
                  </a:spcAft>
                  <a:buSzPct val="75000"/>
                  <a:buFont typeface="Wingdings" pitchFamily="2" charset="2"/>
                  <a:buChar char="Ø"/>
                  <a:defRPr/>
                </a:pPr>
                <a:r>
                  <a:rPr lang="en-US" sz="2000" kern="0" dirty="0">
                    <a:solidFill>
                      <a:srgbClr val="C00000"/>
                    </a:solidFill>
                  </a:rPr>
                  <a:t>Dimension stone not addressed</a:t>
                </a:r>
              </a:p>
            </p:txBody>
          </p:sp>
        </mc:Choice>
        <mc:Fallback>
          <p:sp>
            <p:nvSpPr>
              <p:cNvPr id="29698"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5"/>
                <a:stretch>
                  <a:fillRect l="-635" t="-1262"/>
                </a:stretch>
              </a:blipFill>
            </p:spPr>
            <p:txBody>
              <a:bodyPr/>
              <a:lstStyle/>
              <a:p>
                <a:r>
                  <a:rPr lang="en-US">
                    <a:noFill/>
                  </a:rPr>
                  <a:t> </a:t>
                </a:r>
              </a:p>
            </p:txBody>
          </p:sp>
        </mc:Fallback>
      </mc:AlternateContent>
      <p:sp>
        <p:nvSpPr>
          <p:cNvPr id="29699"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Masonry – Material Properties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77</a:t>
            </a:fld>
            <a:endParaRPr lang="en-US">
              <a:solidFill>
                <a:schemeClr val="bg1"/>
              </a:solidFill>
            </a:endParaRPr>
          </a:p>
        </p:txBody>
      </p:sp>
    </p:spTree>
    <p:custDataLst>
      <p:tags r:id="rId1"/>
    </p:custDataLst>
    <p:extLst>
      <p:ext uri="{BB962C8B-B14F-4D97-AF65-F5344CB8AC3E}">
        <p14:creationId xmlns:p14="http://schemas.microsoft.com/office/powerpoint/2010/main" val="228547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defRPr/>
            </a:pPr>
            <a:r>
              <a:rPr lang="en-US" sz="2800" b="1" kern="0" dirty="0"/>
              <a:t>Clay and concrete units, can use unit strength method to determine </a:t>
            </a:r>
            <a:r>
              <a:rPr lang="en-US" sz="2800" b="1" kern="0" dirty="0" err="1"/>
              <a:t>f’</a:t>
            </a:r>
            <a:r>
              <a:rPr lang="en-US" sz="2800" b="1" kern="0" baseline="-25000" dirty="0" err="1"/>
              <a:t>m</a:t>
            </a:r>
            <a:endParaRPr lang="en-US" sz="2800" b="1" kern="0" baseline="-25000" dirty="0"/>
          </a:p>
        </p:txBody>
      </p:sp>
      <p:sp>
        <p:nvSpPr>
          <p:cNvPr id="30723"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Masonry – Determining </a:t>
            </a:r>
            <a:r>
              <a:rPr lang="en-US" kern="0" dirty="0" err="1"/>
              <a:t>f’</a:t>
            </a:r>
            <a:r>
              <a:rPr lang="en-US" kern="0" baseline="-25000" dirty="0" err="1"/>
              <a:t>m</a:t>
            </a:r>
            <a:endParaRPr lang="en-US" kern="0" baseline="-25000" dirty="0"/>
          </a:p>
        </p:txBody>
      </p:sp>
      <p:pic>
        <p:nvPicPr>
          <p:cNvPr id="30724" name="Picture 10"/>
          <p:cNvPicPr>
            <a:picLocks noChangeAspect="1"/>
          </p:cNvPicPr>
          <p:nvPr>
            <p:custDataLst>
              <p:tags r:id="rId4"/>
            </p:custDataLst>
          </p:nvPr>
        </p:nvPicPr>
        <p:blipFill>
          <a:blip r:embed="rId10"/>
          <a:stretch>
            <a:fillRect/>
          </a:stretch>
        </p:blipFill>
        <p:spPr>
          <a:xfrm>
            <a:off x="1827212" y="2914650"/>
            <a:ext cx="3843338" cy="1943100"/>
          </a:xfrm>
          <a:prstGeom prst="rect">
            <a:avLst/>
          </a:prstGeom>
          <a:noFill/>
          <a:ln>
            <a:noFill/>
            <a:miter lim="800000"/>
          </a:ln>
        </p:spPr>
      </p:pic>
      <p:pic>
        <p:nvPicPr>
          <p:cNvPr id="30725" name="Picture 11"/>
          <p:cNvPicPr>
            <a:picLocks noChangeAspect="1"/>
          </p:cNvPicPr>
          <p:nvPr>
            <p:custDataLst>
              <p:tags r:id="rId5"/>
            </p:custDataLst>
          </p:nvPr>
        </p:nvPicPr>
        <p:blipFill>
          <a:blip r:embed="rId11"/>
          <a:stretch>
            <a:fillRect/>
          </a:stretch>
        </p:blipFill>
        <p:spPr>
          <a:xfrm>
            <a:off x="6192837" y="2940050"/>
            <a:ext cx="3786188" cy="1892300"/>
          </a:xfrm>
          <a:prstGeom prst="rect">
            <a:avLst/>
          </a:prstGeom>
          <a:noFill/>
          <a:ln>
            <a:noFill/>
            <a:miter lim="800000"/>
          </a:ln>
        </p:spPr>
      </p:pic>
      <p:sp>
        <p:nvSpPr>
          <p:cNvPr id="30726" name="Rectangle 12"/>
          <p:cNvSpPr/>
          <p:nvPr>
            <p:custDataLst>
              <p:tags r:id="rId6"/>
            </p:custDataLst>
          </p:nvPr>
        </p:nvSpPr>
        <p:spPr>
          <a:xfrm>
            <a:off x="3275012" y="4831986"/>
            <a:ext cx="671979" cy="369332"/>
          </a:xfrm>
          <a:prstGeom prst="rect">
            <a:avLst/>
          </a:prstGeom>
        </p:spPr>
        <p:txBody>
          <a:bodyPr wrap="none">
            <a:spAutoFit/>
          </a:bodyPr>
          <a:lstStyle/>
          <a:p>
            <a:pPr>
              <a:spcBef>
                <a:spcPct val="0"/>
              </a:spcBef>
              <a:spcAft>
                <a:spcPct val="0"/>
              </a:spcAft>
              <a:defRPr/>
            </a:pPr>
            <a:r>
              <a:rPr lang="en-US" b="1" dirty="0">
                <a:solidFill>
                  <a:schemeClr val="bg1"/>
                </a:solidFill>
              </a:rPr>
              <a:t>Clay</a:t>
            </a:r>
            <a:endParaRPr lang="en-US" dirty="0">
              <a:solidFill>
                <a:schemeClr val="bg1"/>
              </a:solidFill>
            </a:endParaRPr>
          </a:p>
        </p:txBody>
      </p:sp>
      <p:sp>
        <p:nvSpPr>
          <p:cNvPr id="30727" name="Rectangle 13"/>
          <p:cNvSpPr/>
          <p:nvPr>
            <p:custDataLst>
              <p:tags r:id="rId7"/>
            </p:custDataLst>
          </p:nvPr>
        </p:nvSpPr>
        <p:spPr>
          <a:xfrm>
            <a:off x="7696090" y="4835859"/>
            <a:ext cx="1133644" cy="369332"/>
          </a:xfrm>
          <a:prstGeom prst="rect">
            <a:avLst/>
          </a:prstGeom>
        </p:spPr>
        <p:txBody>
          <a:bodyPr wrap="none">
            <a:spAutoFit/>
          </a:bodyPr>
          <a:lstStyle/>
          <a:p>
            <a:pPr>
              <a:spcBef>
                <a:spcPct val="0"/>
              </a:spcBef>
              <a:spcAft>
                <a:spcPct val="0"/>
              </a:spcAft>
              <a:defRPr/>
            </a:pPr>
            <a:r>
              <a:rPr lang="en-US" b="1" dirty="0">
                <a:solidFill>
                  <a:schemeClr val="bg1"/>
                </a:solidFill>
              </a:rPr>
              <a:t>Concrete</a:t>
            </a:r>
            <a:endParaRPr lang="en-US" dirty="0">
              <a:solidFill>
                <a:schemeClr val="bg1"/>
              </a:solidFill>
            </a:endParaRPr>
          </a:p>
        </p:txBody>
      </p:sp>
      <p:sp>
        <p:nvSpPr>
          <p:cNvPr id="30728" name="Rectangle 14"/>
          <p:cNvSpPr/>
          <p:nvPr>
            <p:custDataLst>
              <p:tags r:id="rId8"/>
            </p:custDataLst>
          </p:nvPr>
        </p:nvSpPr>
        <p:spPr>
          <a:xfrm>
            <a:off x="1722437" y="5303223"/>
            <a:ext cx="5096267" cy="369332"/>
          </a:xfrm>
          <a:prstGeom prst="rect">
            <a:avLst/>
          </a:prstGeom>
        </p:spPr>
        <p:txBody>
          <a:bodyPr wrap="none">
            <a:spAutoFit/>
          </a:bodyPr>
          <a:lstStyle/>
          <a:p>
            <a:pPr>
              <a:spcBef>
                <a:spcPct val="0"/>
              </a:spcBef>
              <a:spcAft>
                <a:spcPct val="0"/>
              </a:spcAft>
              <a:defRPr/>
            </a:pPr>
            <a:r>
              <a:rPr lang="en-US" b="1" dirty="0">
                <a:solidFill>
                  <a:schemeClr val="bg1"/>
                </a:solidFill>
              </a:rPr>
              <a:t>For veneers, unit strength may be unknown.</a:t>
            </a:r>
            <a:endParaRPr lang="en-US" dirty="0">
              <a:solidFill>
                <a:schemeClr val="bg1"/>
              </a:solidFill>
            </a:endParaRP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78</a:t>
            </a:fld>
            <a:endParaRPr lang="en-US">
              <a:solidFill>
                <a:schemeClr val="bg1"/>
              </a:solidFill>
            </a:endParaRPr>
          </a:p>
        </p:txBody>
      </p:sp>
      <p:cxnSp>
        <p:nvCxnSpPr>
          <p:cNvPr id="5" name="Straight Arrow Connector 4"/>
          <p:cNvCxnSpPr/>
          <p:nvPr/>
        </p:nvCxnSpPr>
        <p:spPr>
          <a:xfrm>
            <a:off x="5180012" y="36576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741612" y="4038600"/>
            <a:ext cx="23622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455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eaLnBrk="0" fontAlgn="base" hangingPunct="0">
              <a:lnSpc>
                <a:spcPct val="110000"/>
              </a:lnSpc>
              <a:spcBef>
                <a:spcPct val="0"/>
              </a:spcBef>
              <a:spcAft>
                <a:spcPct val="35000"/>
              </a:spcAft>
              <a:buClr>
                <a:srgbClr val="6B6B6B"/>
              </a:buClr>
              <a:buSzPct val="75000"/>
              <a:defRPr/>
            </a:pPr>
            <a:r>
              <a:rPr lang="en-US" sz="2800" b="1" kern="0" dirty="0"/>
              <a:t>Cast stone</a:t>
            </a:r>
          </a:p>
          <a:p>
            <a:pPr lvl="1" eaLnBrk="0" fontAlgn="base" hangingPunct="0">
              <a:lnSpc>
                <a:spcPct val="110000"/>
              </a:lnSpc>
              <a:spcBef>
                <a:spcPct val="0"/>
              </a:spcBef>
              <a:spcAft>
                <a:spcPct val="35000"/>
              </a:spcAft>
              <a:buClr>
                <a:srgbClr val="6B6B6B"/>
              </a:buClr>
              <a:buSzPct val="75000"/>
              <a:defRPr/>
            </a:pPr>
            <a:r>
              <a:rPr lang="en-US" sz="2400" b="1" kern="0" dirty="0"/>
              <a:t>Minimum unit strength = 6,500 psi </a:t>
            </a:r>
            <a:r>
              <a:rPr lang="en-US" sz="1800" b="1" kern="0" dirty="0"/>
              <a:t>(ASTM C1364)</a:t>
            </a:r>
          </a:p>
          <a:p>
            <a:pPr lvl="1" eaLnBrk="0" fontAlgn="base" hangingPunct="0">
              <a:lnSpc>
                <a:spcPct val="110000"/>
              </a:lnSpc>
              <a:spcBef>
                <a:spcPct val="0"/>
              </a:spcBef>
              <a:spcAft>
                <a:spcPct val="35000"/>
              </a:spcAft>
              <a:buClr>
                <a:srgbClr val="6B6B6B"/>
              </a:buClr>
              <a:buSzPct val="75000"/>
              <a:defRPr/>
            </a:pPr>
            <a:r>
              <a:rPr lang="en-US" sz="2400" b="1" kern="0" dirty="0"/>
              <a:t>Prism test to determine </a:t>
            </a:r>
            <a:r>
              <a:rPr lang="en-US" sz="2400" b="1" kern="0" dirty="0" err="1"/>
              <a:t>f’</a:t>
            </a:r>
            <a:r>
              <a:rPr lang="en-US" sz="2400" b="1" kern="0" baseline="-25000" dirty="0" err="1"/>
              <a:t>m</a:t>
            </a:r>
            <a:endParaRPr lang="en-US" sz="2400" b="1" kern="0" baseline="-25000" dirty="0"/>
          </a:p>
          <a:p>
            <a:pPr eaLnBrk="0" fontAlgn="base" hangingPunct="0">
              <a:lnSpc>
                <a:spcPct val="110000"/>
              </a:lnSpc>
              <a:spcBef>
                <a:spcPct val="0"/>
              </a:spcBef>
              <a:spcAft>
                <a:spcPct val="35000"/>
              </a:spcAft>
              <a:buClr>
                <a:srgbClr val="6B6B6B"/>
              </a:buClr>
              <a:buSzPct val="75000"/>
              <a:defRPr/>
            </a:pPr>
            <a:r>
              <a:rPr lang="en-US" sz="2800" b="1" kern="0" dirty="0"/>
              <a:t>Dimension stone</a:t>
            </a:r>
          </a:p>
          <a:p>
            <a:pPr lvl="1" eaLnBrk="0" fontAlgn="base" hangingPunct="0">
              <a:lnSpc>
                <a:spcPct val="110000"/>
              </a:lnSpc>
              <a:spcBef>
                <a:spcPct val="0"/>
              </a:spcBef>
              <a:spcAft>
                <a:spcPct val="35000"/>
              </a:spcAft>
              <a:buClr>
                <a:srgbClr val="6B6B6B"/>
              </a:buClr>
              <a:buSzPct val="75000"/>
              <a:defRPr/>
            </a:pPr>
            <a:r>
              <a:rPr lang="en-US" sz="2400" b="1" kern="0" dirty="0"/>
              <a:t>Not addressed, presumably prism test</a:t>
            </a:r>
          </a:p>
        </p:txBody>
      </p:sp>
      <p:sp>
        <p:nvSpPr>
          <p:cNvPr id="30723"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Masonry – Determining </a:t>
            </a:r>
            <a:r>
              <a:rPr lang="en-US" kern="0" dirty="0" err="1"/>
              <a:t>f’</a:t>
            </a:r>
            <a:r>
              <a:rPr lang="en-US" kern="0" baseline="-25000" dirty="0" err="1"/>
              <a:t>m</a:t>
            </a:r>
            <a:endParaRPr lang="en-US" kern="0" baseline="-25000" dirty="0"/>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79</a:t>
            </a:fld>
            <a:endParaRPr lang="en-US">
              <a:solidFill>
                <a:schemeClr val="bg1"/>
              </a:solidFill>
            </a:endParaRPr>
          </a:p>
        </p:txBody>
      </p:sp>
    </p:spTree>
    <p:custDataLst>
      <p:tags r:id="rId1"/>
    </p:custDataLst>
    <p:extLst>
      <p:ext uri="{BB962C8B-B14F-4D97-AF65-F5344CB8AC3E}">
        <p14:creationId xmlns:p14="http://schemas.microsoft.com/office/powerpoint/2010/main" val="230042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custDataLst>
              <p:tags r:id="rId2"/>
            </p:custDataLst>
          </p:nvPr>
        </p:nvSpPr>
        <p:spPr>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lvl="1"/>
            <a:r>
              <a:rPr dirty="0">
                <a:solidFill>
                  <a:schemeClr val="bg1"/>
                </a:solidFill>
              </a:rPr>
              <a:t>What is a veneer?</a:t>
            </a:r>
          </a:p>
          <a:p>
            <a:pPr lvl="1"/>
            <a:r>
              <a:rPr dirty="0">
                <a:solidFill>
                  <a:schemeClr val="bg1"/>
                </a:solidFill>
              </a:rPr>
              <a:t>What types of veneer are there?</a:t>
            </a:r>
          </a:p>
          <a:p>
            <a:pPr lvl="1"/>
            <a:r>
              <a:rPr lang="en-US" dirty="0">
                <a:solidFill>
                  <a:schemeClr val="bg1"/>
                </a:solidFill>
              </a:rPr>
              <a:t>Components of veneers</a:t>
            </a:r>
          </a:p>
          <a:p>
            <a:pPr lvl="2"/>
            <a:r>
              <a:rPr lang="en-US" dirty="0">
                <a:solidFill>
                  <a:schemeClr val="bg1"/>
                </a:solidFill>
              </a:rPr>
              <a:t>Anchored veneer</a:t>
            </a:r>
          </a:p>
          <a:p>
            <a:pPr lvl="2"/>
            <a:r>
              <a:rPr lang="en-US" dirty="0">
                <a:solidFill>
                  <a:schemeClr val="bg1"/>
                </a:solidFill>
              </a:rPr>
              <a:t>Adhered veneer</a:t>
            </a:r>
            <a:endParaRPr dirty="0">
              <a:solidFill>
                <a:schemeClr val="bg1"/>
              </a:solidFill>
            </a:endParaRPr>
          </a:p>
        </p:txBody>
      </p:sp>
      <p:sp>
        <p:nvSpPr>
          <p:cNvPr id="1126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Introduction to Veneer</a:t>
            </a:r>
          </a:p>
        </p:txBody>
      </p:sp>
    </p:spTree>
    <p:custDataLst>
      <p:tags r:id="rId1"/>
    </p:custDataLst>
    <p:extLst>
      <p:ext uri="{BB962C8B-B14F-4D97-AF65-F5344CB8AC3E}">
        <p14:creationId xmlns:p14="http://schemas.microsoft.com/office/powerpoint/2010/main" val="222562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custDataLst>
              <p:tags r:id="rId2"/>
            </p:custDataLst>
          </p:nvPr>
        </p:nvSpPr>
        <p:spPr>
          <a:xfrm>
            <a:off x="1293814" y="1828800"/>
            <a:ext cx="4190998" cy="4343400"/>
          </a:xfrm>
          <a:prstGeom prst="rect">
            <a:avLst/>
          </a:prstGeom>
        </p:spPr>
        <p:txBody>
          <a:bodyPr vert="horz" wrap="square" lIns="91440" tIns="45720" rIns="91440" bIns="45720" numCol="1" rtlCol="0" anchor="t" anchorCtr="0" compatLnSpc="1">
            <a:prstTxWarp prst="textNoShape">
              <a:avLst/>
            </a:prstTxWarp>
            <a:normAutofit/>
          </a:bodyPr>
          <a:lstStyle/>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Cracking strength (</a:t>
            </a:r>
            <a:r>
              <a:rPr lang="en-US" sz="2800" kern="0" dirty="0" err="1"/>
              <a:t>f</a:t>
            </a:r>
            <a:r>
              <a:rPr lang="en-US" sz="2800" kern="0" baseline="-25000" dirty="0" err="1"/>
              <a:t>r</a:t>
            </a:r>
            <a:r>
              <a:rPr lang="en-US" sz="2800" kern="0" dirty="0" err="1"/>
              <a:t>S</a:t>
            </a:r>
            <a:r>
              <a:rPr lang="en-US" sz="2800" kern="0" dirty="0"/>
              <a:t>)</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Thickness of units (S)</a:t>
            </a:r>
          </a:p>
          <a:p>
            <a:pPr marL="708660" lvl="1"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400" kern="0" dirty="0"/>
              <a:t>Modulus of Rupture (</a:t>
            </a:r>
            <a:r>
              <a:rPr lang="en-US" sz="2400" kern="0" dirty="0" err="1"/>
              <a:t>f</a:t>
            </a:r>
            <a:r>
              <a:rPr lang="en-US" sz="2400" kern="0" baseline="-25000" dirty="0" err="1"/>
              <a:t>r</a:t>
            </a:r>
            <a:r>
              <a:rPr lang="en-US" sz="2400" kern="0" dirty="0"/>
              <a:t>)</a:t>
            </a:r>
          </a:p>
        </p:txBody>
      </p:sp>
      <p:sp>
        <p:nvSpPr>
          <p:cNvPr id="31747"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a:lnSpc>
                <a:spcPct val="110000"/>
              </a:lnSpc>
              <a:spcAft>
                <a:spcPct val="35000"/>
              </a:spcAft>
              <a:buClr>
                <a:srgbClr val="6B6B6B"/>
              </a:buClr>
              <a:buSzPct val="75000"/>
              <a:defRPr/>
            </a:pPr>
            <a:r>
              <a:rPr lang="en-US" kern="0" dirty="0"/>
              <a:t>Masonry – Material Properties</a:t>
            </a:r>
          </a:p>
        </p:txBody>
      </p:sp>
      <p:sp>
        <p:nvSpPr>
          <p:cNvPr id="31748" name="Rectangle 14"/>
          <p:cNvSpPr/>
          <p:nvPr>
            <p:custDataLst>
              <p:tags r:id="rId4"/>
            </p:custDataLst>
          </p:nvPr>
        </p:nvSpPr>
        <p:spPr>
          <a:xfrm>
            <a:off x="1979612" y="5943600"/>
            <a:ext cx="5540812" cy="369332"/>
          </a:xfrm>
          <a:prstGeom prst="rect">
            <a:avLst/>
          </a:prstGeom>
        </p:spPr>
        <p:txBody>
          <a:bodyPr wrap="none">
            <a:spAutoFit/>
          </a:bodyPr>
          <a:lstStyle/>
          <a:p>
            <a:pPr>
              <a:spcBef>
                <a:spcPct val="0"/>
              </a:spcBef>
              <a:spcAft>
                <a:spcPct val="0"/>
              </a:spcAft>
              <a:defRPr/>
            </a:pPr>
            <a:r>
              <a:rPr lang="en-US" b="1">
                <a:solidFill>
                  <a:schemeClr val="bg1"/>
                </a:solidFill>
              </a:rPr>
              <a:t>For veneers, Type N Mortar is typically preferred.</a:t>
            </a:r>
            <a:endParaRPr lang="en-US">
              <a:solidFill>
                <a:schemeClr val="bg1"/>
              </a:solidFill>
            </a:endParaRPr>
          </a:p>
        </p:txBody>
      </p:sp>
      <p:pic>
        <p:nvPicPr>
          <p:cNvPr id="31749" name="Picture 3"/>
          <p:cNvPicPr>
            <a:picLocks noChangeAspect="1"/>
          </p:cNvPicPr>
          <p:nvPr>
            <p:custDataLst>
              <p:tags r:id="rId5"/>
            </p:custDataLst>
          </p:nvPr>
        </p:nvPicPr>
        <p:blipFill>
          <a:blip r:embed="rId7"/>
          <a:stretch>
            <a:fillRect/>
          </a:stretch>
        </p:blipFill>
        <p:spPr>
          <a:xfrm>
            <a:off x="5637212" y="1809750"/>
            <a:ext cx="6227805" cy="4114800"/>
          </a:xfrm>
          <a:prstGeom prst="rect">
            <a:avLst/>
          </a:prstGeom>
          <a:noFill/>
          <a:ln>
            <a:noFill/>
            <a:miter lim="800000"/>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80</a:t>
            </a:fld>
            <a:endParaRPr lang="en-US">
              <a:solidFill>
                <a:schemeClr val="bg1"/>
              </a:solidFill>
            </a:endParaRPr>
          </a:p>
        </p:txBody>
      </p:sp>
    </p:spTree>
    <p:custDataLst>
      <p:tags r:id="rId1"/>
    </p:custDataLst>
    <p:extLst>
      <p:ext uri="{BB962C8B-B14F-4D97-AF65-F5344CB8AC3E}">
        <p14:creationId xmlns:p14="http://schemas.microsoft.com/office/powerpoint/2010/main" val="387705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Assume linear elastic behavior, need:</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Stiffness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Strength</a:t>
            </a:r>
          </a:p>
        </p:txBody>
      </p:sp>
      <p:sp>
        <p:nvSpPr>
          <p:cNvPr id="3891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Anchor Properties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81</a:t>
            </a:fld>
            <a:endParaRPr lang="en-US">
              <a:solidFill>
                <a:schemeClr val="bg1"/>
              </a:solidFill>
            </a:endParaRPr>
          </a:p>
        </p:txBody>
      </p:sp>
    </p:spTree>
    <p:custDataLst>
      <p:tags r:id="rId1"/>
    </p:custDataLst>
    <p:extLst>
      <p:ext uri="{BB962C8B-B14F-4D97-AF65-F5344CB8AC3E}">
        <p14:creationId xmlns:p14="http://schemas.microsoft.com/office/powerpoint/2010/main" val="134846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custDataLst>
              <p:tags r:id="rId2"/>
            </p:custDataLst>
          </p:nvPr>
        </p:nvSpPr>
        <p:spPr>
          <a:xfrm>
            <a:off x="1320799" y="1419225"/>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Anchor Component Behavior</a:t>
            </a:r>
          </a:p>
        </p:txBody>
      </p:sp>
      <p:sp>
        <p:nvSpPr>
          <p:cNvPr id="3993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pic>
        <p:nvPicPr>
          <p:cNvPr id="39940" name="Picture 6" descr="Corrugated sheet metal anchors are only allowed with wood frame backup."/>
          <p:cNvPicPr>
            <a:picLocks noChangeAspect="1"/>
          </p:cNvPicPr>
          <p:nvPr>
            <p:custDataLst>
              <p:tags r:id="rId4"/>
            </p:custDataLst>
          </p:nvPr>
        </p:nvPicPr>
        <p:blipFill>
          <a:blip r:embed="rId12"/>
          <a:srcRect l="16979" t="22089" r="40261" b="11310"/>
          <a:stretch>
            <a:fillRect/>
          </a:stretch>
        </p:blipFill>
        <p:spPr>
          <a:xfrm>
            <a:off x="2268538" y="1981201"/>
            <a:ext cx="2085975" cy="1827213"/>
          </a:xfrm>
          <a:prstGeom prst="rect">
            <a:avLst/>
          </a:prstGeom>
          <a:noFill/>
          <a:ln>
            <a:noFill/>
            <a:miter lim="800000"/>
          </a:ln>
        </p:spPr>
      </p:pic>
      <p:sp>
        <p:nvSpPr>
          <p:cNvPr id="39941" name="TextBox 4"/>
          <p:cNvSpPr/>
          <p:nvPr>
            <p:custDataLst>
              <p:tags r:id="rId5"/>
            </p:custDataLst>
          </p:nvPr>
        </p:nvSpPr>
        <p:spPr>
          <a:xfrm>
            <a:off x="2208212" y="5810250"/>
            <a:ext cx="7162800" cy="307777"/>
          </a:xfrm>
          <a:prstGeom prst="rect">
            <a:avLst/>
          </a:prstGeom>
          <a:noFill/>
          <a:ln>
            <a:noFill/>
            <a:miter lim="800000"/>
          </a:ln>
        </p:spPr>
        <p:txBody>
          <a:bodyPr wrap="square">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r>
              <a:rPr sz="1400" dirty="0">
                <a:solidFill>
                  <a:schemeClr val="bg1"/>
                </a:solidFill>
              </a:rPr>
              <a:t>Images from “Masonry Anchors and Ties by the Code,” Paul Curtis, </a:t>
            </a:r>
            <a:r>
              <a:rPr sz="1400" i="1" dirty="0">
                <a:solidFill>
                  <a:schemeClr val="bg1"/>
                </a:solidFill>
              </a:rPr>
              <a:t>Masonry</a:t>
            </a:r>
            <a:r>
              <a:rPr sz="1400" dirty="0">
                <a:solidFill>
                  <a:schemeClr val="bg1"/>
                </a:solidFill>
              </a:rPr>
              <a:t>.</a:t>
            </a:r>
          </a:p>
        </p:txBody>
      </p:sp>
      <p:pic>
        <p:nvPicPr>
          <p:cNvPr id="39942" name="Picture 8" descr="Sheet metal anchors"/>
          <p:cNvPicPr>
            <a:picLocks noChangeAspect="1"/>
          </p:cNvPicPr>
          <p:nvPr>
            <p:custDataLst>
              <p:tags r:id="rId6"/>
            </p:custDataLst>
          </p:nvPr>
        </p:nvPicPr>
        <p:blipFill>
          <a:blip r:embed="rId13"/>
          <a:srcRect l="18828" r="17591"/>
          <a:stretch>
            <a:fillRect/>
          </a:stretch>
        </p:blipFill>
        <p:spPr>
          <a:xfrm>
            <a:off x="4722812" y="1981201"/>
            <a:ext cx="2057400" cy="1820863"/>
          </a:xfrm>
          <a:prstGeom prst="rect">
            <a:avLst/>
          </a:prstGeom>
          <a:noFill/>
          <a:ln>
            <a:noFill/>
            <a:miter lim="800000"/>
          </a:ln>
        </p:spPr>
      </p:pic>
      <p:pic>
        <p:nvPicPr>
          <p:cNvPr id="39943" name="Picture 10" descr="Wire anchor"/>
          <p:cNvPicPr>
            <a:picLocks noChangeAspect="1"/>
          </p:cNvPicPr>
          <p:nvPr>
            <p:custDataLst>
              <p:tags r:id="rId7"/>
            </p:custDataLst>
          </p:nvPr>
        </p:nvPicPr>
        <p:blipFill>
          <a:blip r:embed="rId14"/>
          <a:srcRect l="28876" t="17339" r="16124" b="-168"/>
          <a:stretch>
            <a:fillRect/>
          </a:stretch>
        </p:blipFill>
        <p:spPr>
          <a:xfrm>
            <a:off x="7070726" y="1981201"/>
            <a:ext cx="2147887" cy="1820863"/>
          </a:xfrm>
          <a:prstGeom prst="rect">
            <a:avLst/>
          </a:prstGeom>
          <a:noFill/>
          <a:ln>
            <a:noFill/>
            <a:miter lim="800000"/>
          </a:ln>
        </p:spPr>
      </p:pic>
      <p:pic>
        <p:nvPicPr>
          <p:cNvPr id="39944" name="Picture 12" descr="Plate Type with Triangle"/>
          <p:cNvPicPr>
            <a:picLocks noChangeAspect="1"/>
          </p:cNvPicPr>
          <p:nvPr>
            <p:custDataLst>
              <p:tags r:id="rId8"/>
            </p:custDataLst>
          </p:nvPr>
        </p:nvPicPr>
        <p:blipFill>
          <a:blip r:embed="rId15"/>
          <a:srcRect l="24758" r="9656"/>
          <a:stretch>
            <a:fillRect/>
          </a:stretch>
        </p:blipFill>
        <p:spPr>
          <a:xfrm>
            <a:off x="4646613" y="3963988"/>
            <a:ext cx="2130425" cy="1827212"/>
          </a:xfrm>
          <a:prstGeom prst="rect">
            <a:avLst/>
          </a:prstGeom>
          <a:noFill/>
          <a:ln>
            <a:noFill/>
            <a:miter lim="800000"/>
          </a:ln>
        </p:spPr>
      </p:pic>
      <p:pic>
        <p:nvPicPr>
          <p:cNvPr id="39945" name="Picture 14" descr="Double Pintle Plate Type"/>
          <p:cNvPicPr>
            <a:picLocks noChangeAspect="1"/>
          </p:cNvPicPr>
          <p:nvPr>
            <p:custDataLst>
              <p:tags r:id="rId9"/>
            </p:custDataLst>
          </p:nvPr>
        </p:nvPicPr>
        <p:blipFill>
          <a:blip r:embed="rId16"/>
          <a:srcRect l="26105" r="15911" b="9711"/>
          <a:stretch>
            <a:fillRect/>
          </a:stretch>
        </p:blipFill>
        <p:spPr>
          <a:xfrm>
            <a:off x="2268538" y="3968750"/>
            <a:ext cx="2081213" cy="1822450"/>
          </a:xfrm>
          <a:prstGeom prst="rect">
            <a:avLst/>
          </a:prstGeom>
          <a:noFill/>
          <a:ln>
            <a:noFill/>
            <a:miter lim="800000"/>
          </a:ln>
        </p:spPr>
      </p:pic>
      <p:pic>
        <p:nvPicPr>
          <p:cNvPr id="39946" name="Picture 4" descr="3 wire Ladder Type Joint Reinforcement"/>
          <p:cNvPicPr>
            <a:picLocks noChangeAspect="1"/>
          </p:cNvPicPr>
          <p:nvPr>
            <p:custDataLst>
              <p:tags r:id="rId10"/>
            </p:custDataLst>
          </p:nvPr>
        </p:nvPicPr>
        <p:blipFill>
          <a:blip r:embed="rId17"/>
          <a:srcRect l="36004" t="676" b="1669"/>
          <a:stretch>
            <a:fillRect/>
          </a:stretch>
        </p:blipFill>
        <p:spPr>
          <a:xfrm>
            <a:off x="7091362" y="3963988"/>
            <a:ext cx="2127250" cy="1827212"/>
          </a:xfrm>
          <a:prstGeom prst="rect">
            <a:avLst/>
          </a:prstGeom>
          <a:noFill/>
          <a:ln>
            <a:noFill/>
            <a:miter lim="800000"/>
          </a:ln>
        </p:spPr>
      </p:pic>
      <p:sp>
        <p:nvSpPr>
          <p:cNvPr id="1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82</a:t>
            </a:fld>
            <a:endParaRPr lang="en-US">
              <a:solidFill>
                <a:schemeClr val="bg1"/>
              </a:solidFill>
            </a:endParaRPr>
          </a:p>
        </p:txBody>
      </p:sp>
    </p:spTree>
    <p:custDataLst>
      <p:tags r:id="rId1"/>
    </p:custDataLst>
    <p:extLst>
      <p:ext uri="{BB962C8B-B14F-4D97-AF65-F5344CB8AC3E}">
        <p14:creationId xmlns:p14="http://schemas.microsoft.com/office/powerpoint/2010/main" val="186002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10740E-F86A-485F-8BBF-F77926AD5C17}"/>
              </a:ext>
            </a:extLst>
          </p:cNvPr>
          <p:cNvSpPr>
            <a:spLocks noGrp="1"/>
          </p:cNvSpPr>
          <p:nvPr>
            <p:ph idx="1"/>
          </p:nvPr>
        </p:nvSpPr>
        <p:spPr/>
        <p:txBody>
          <a:bodyPr/>
          <a:lstStyle/>
          <a:p>
            <a:endParaRPr lang="en-US"/>
          </a:p>
        </p:txBody>
      </p:sp>
      <p:sp>
        <p:nvSpPr>
          <p:cNvPr id="40962" name="Title 1"/>
          <p:cNvSpPr>
            <a:spLocks noGrp="1"/>
          </p:cNvSpPr>
          <p:nvPr>
            <p:ph type="title"/>
            <p:custDataLst>
              <p:tags r:id="rId2"/>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grpSp>
        <p:nvGrpSpPr>
          <p:cNvPr id="40964" name="Group 9"/>
          <p:cNvGrpSpPr/>
          <p:nvPr>
            <p:custDataLst>
              <p:tags r:id="rId3"/>
            </p:custDataLst>
          </p:nvPr>
        </p:nvGrpSpPr>
        <p:grpSpPr>
          <a:xfrm>
            <a:off x="719399" y="1371600"/>
            <a:ext cx="2590800" cy="2260600"/>
            <a:chOff x="345042" y="1106603"/>
            <a:chExt cx="2590800" cy="2260981"/>
          </a:xfrm>
        </p:grpSpPr>
        <p:pic>
          <p:nvPicPr>
            <p:cNvPr id="40968" name="Picture 14" descr="Double Pintle Plate Type"/>
            <p:cNvPicPr>
              <a:picLocks noChangeAspect="1"/>
            </p:cNvPicPr>
            <p:nvPr/>
          </p:nvPicPr>
          <p:blipFill>
            <a:blip r:embed="rId9"/>
            <a:srcRect l="26105" r="15911" b="9711"/>
            <a:stretch>
              <a:fillRect/>
            </a:stretch>
          </p:blipFill>
          <p:spPr>
            <a:xfrm>
              <a:off x="345042" y="1106603"/>
              <a:ext cx="2581406" cy="2260981"/>
            </a:xfrm>
            <a:prstGeom prst="rect">
              <a:avLst/>
            </a:prstGeom>
            <a:noFill/>
            <a:ln>
              <a:noFill/>
              <a:miter lim="800000"/>
            </a:ln>
          </p:spPr>
        </p:pic>
        <p:sp>
          <p:nvSpPr>
            <p:cNvPr id="40969" name="TextBox 16"/>
            <p:cNvSpPr/>
            <p:nvPr>
              <p:custDataLst>
                <p:tags r:id="rId7"/>
              </p:custDataLst>
            </p:nvPr>
          </p:nvSpPr>
          <p:spPr>
            <a:xfrm>
              <a:off x="345042" y="2932709"/>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pic>
        <p:nvPicPr>
          <p:cNvPr id="40965" name="Picture 2"/>
          <p:cNvPicPr>
            <a:picLocks noChangeAspect="1"/>
          </p:cNvPicPr>
          <p:nvPr>
            <p:custDataLst>
              <p:tags r:id="rId4"/>
            </p:custDataLst>
          </p:nvPr>
        </p:nvPicPr>
        <p:blipFill>
          <a:blip r:embed="rId10"/>
          <a:stretch>
            <a:fillRect/>
          </a:stretch>
        </p:blipFill>
        <p:spPr>
          <a:xfrm>
            <a:off x="8707889" y="3918735"/>
            <a:ext cx="2644724" cy="2038349"/>
          </a:xfrm>
          <a:prstGeom prst="rect">
            <a:avLst/>
          </a:prstGeom>
          <a:noFill/>
          <a:ln>
            <a:noFill/>
            <a:miter lim="800000"/>
          </a:ln>
        </p:spPr>
      </p:pic>
      <p:pic>
        <p:nvPicPr>
          <p:cNvPr id="40966" name="Picture 18"/>
          <p:cNvPicPr>
            <a:picLocks noChangeAspect="1"/>
          </p:cNvPicPr>
          <p:nvPr>
            <p:custDataLst>
              <p:tags r:id="rId5"/>
            </p:custDataLst>
          </p:nvPr>
        </p:nvPicPr>
        <p:blipFill>
          <a:blip r:embed="rId11"/>
          <a:stretch>
            <a:fillRect/>
          </a:stretch>
        </p:blipFill>
        <p:spPr>
          <a:xfrm>
            <a:off x="8680850" y="1499385"/>
            <a:ext cx="2671763" cy="1995487"/>
          </a:xfrm>
          <a:prstGeom prst="rect">
            <a:avLst/>
          </a:prstGeom>
          <a:noFill/>
          <a:ln>
            <a:noFill/>
            <a:miter lim="800000"/>
          </a:ln>
        </p:spPr>
      </p:pic>
      <p:sp>
        <p:nvSpPr>
          <p:cNvPr id="40967" name="Shape 25"/>
          <p:cNvSpPr txBox="1"/>
          <p:nvPr>
            <p:custDataLst>
              <p:tags r:id="rId6"/>
            </p:custDataLst>
          </p:nvPr>
        </p:nvSpPr>
        <p:spPr>
          <a:xfrm>
            <a:off x="3519024" y="1371600"/>
            <a:ext cx="4953000" cy="3505200"/>
          </a:xfrm>
          <a:prstGeom prst="rect">
            <a:avLst/>
          </a:prstGeom>
        </p:spPr>
        <p:txBody>
          <a:bodyPr rtlCol="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eaLnBrk="1" hangingPunct="1">
              <a:lnSpc>
                <a:spcPct val="100000"/>
              </a:lnSpc>
              <a:spcBef>
                <a:spcPct val="20000"/>
              </a:spcBef>
              <a:spcAft>
                <a:spcPct val="0"/>
              </a:spcAft>
              <a:buClrTx/>
              <a:buSzTx/>
              <a:buNone/>
            </a:pPr>
            <a:r>
              <a:rPr b="1" dirty="0">
                <a:solidFill>
                  <a:schemeClr val="bg1"/>
                </a:solidFill>
              </a:rPr>
              <a:t>Adjustable – 2 Leg</a:t>
            </a:r>
          </a:p>
          <a:p>
            <a:pPr eaLnBrk="1" hangingPunct="1">
              <a:lnSpc>
                <a:spcPct val="100000"/>
              </a:lnSpc>
              <a:spcBef>
                <a:spcPct val="20000"/>
              </a:spcBef>
              <a:spcAft>
                <a:spcPct val="0"/>
              </a:spcAft>
              <a:buClrTx/>
              <a:buSzTx/>
            </a:pPr>
            <a:r>
              <a:rPr sz="2000" dirty="0">
                <a:solidFill>
                  <a:schemeClr val="bg1"/>
                </a:solidFill>
              </a:rPr>
              <a:t>Adjustable by 1 ¼”</a:t>
            </a:r>
          </a:p>
          <a:p>
            <a:pPr eaLnBrk="1" hangingPunct="1">
              <a:lnSpc>
                <a:spcPct val="100000"/>
              </a:lnSpc>
              <a:spcBef>
                <a:spcPct val="20000"/>
              </a:spcBef>
              <a:spcAft>
                <a:spcPct val="0"/>
              </a:spcAft>
              <a:buClrTx/>
              <a:buSzTx/>
            </a:pPr>
            <a:r>
              <a:rPr sz="2000" dirty="0">
                <a:solidFill>
                  <a:schemeClr val="bg1"/>
                </a:solidFill>
              </a:rPr>
              <a:t>Properties vary based on position</a:t>
            </a:r>
          </a:p>
          <a:p>
            <a:pPr eaLnBrk="1" hangingPunct="1">
              <a:lnSpc>
                <a:spcPct val="100000"/>
              </a:lnSpc>
              <a:spcBef>
                <a:spcPct val="20000"/>
              </a:spcBef>
              <a:spcAft>
                <a:spcPct val="0"/>
              </a:spcAft>
              <a:buClrTx/>
              <a:buSzTx/>
            </a:pPr>
            <a:r>
              <a:rPr sz="2000" dirty="0">
                <a:solidFill>
                  <a:schemeClr val="bg1"/>
                </a:solidFill>
              </a:rPr>
              <a:t>1/16” free play</a:t>
            </a:r>
          </a:p>
          <a:p>
            <a:pPr eaLnBrk="1" hangingPunct="1">
              <a:lnSpc>
                <a:spcPct val="100000"/>
              </a:lnSpc>
              <a:spcBef>
                <a:spcPct val="20000"/>
              </a:spcBef>
              <a:spcAft>
                <a:spcPct val="0"/>
              </a:spcAft>
              <a:buClrTx/>
              <a:buSzTx/>
            </a:pPr>
            <a:r>
              <a:rPr sz="2000" dirty="0">
                <a:solidFill>
                  <a:schemeClr val="bg1"/>
                </a:solidFill>
              </a:rPr>
              <a:t>Used with all backing types</a:t>
            </a:r>
          </a:p>
        </p:txBody>
      </p:sp>
      <p:sp>
        <p:nvSpPr>
          <p:cNvPr id="1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83</a:t>
            </a:fld>
            <a:endParaRPr lang="en-US">
              <a:solidFill>
                <a:schemeClr val="bg1"/>
              </a:solidFill>
            </a:endParaRPr>
          </a:p>
        </p:txBody>
      </p:sp>
    </p:spTree>
    <p:custDataLst>
      <p:tags r:id="rId1"/>
    </p:custDataLst>
    <p:extLst>
      <p:ext uri="{BB962C8B-B14F-4D97-AF65-F5344CB8AC3E}">
        <p14:creationId xmlns:p14="http://schemas.microsoft.com/office/powerpoint/2010/main" val="260702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a:t>Limit States for Adjustable 2-Leg Anchors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Pull Out / Push Through at the Mortar Joint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Failure within Anchor</a:t>
            </a:r>
          </a:p>
          <a:p>
            <a:pPr marL="688975" lvl="1" indent="-231775" eaLnBrk="0" fontAlgn="base" hangingPunct="0">
              <a:lnSpc>
                <a:spcPct val="110000"/>
              </a:lnSpc>
              <a:spcBef>
                <a:spcPct val="0"/>
              </a:spcBef>
              <a:spcAft>
                <a:spcPct val="35000"/>
              </a:spcAft>
              <a:buFontTx/>
              <a:buChar char="•"/>
              <a:defRPr/>
            </a:pPr>
            <a:r>
              <a:rPr lang="en-US" sz="2600" kern="0"/>
              <a:t>Buckling</a:t>
            </a:r>
          </a:p>
          <a:p>
            <a:pPr marL="688975" lvl="1" indent="-231775" eaLnBrk="0" fontAlgn="base" hangingPunct="0">
              <a:lnSpc>
                <a:spcPct val="110000"/>
              </a:lnSpc>
              <a:spcBef>
                <a:spcPct val="0"/>
              </a:spcBef>
              <a:spcAft>
                <a:spcPct val="35000"/>
              </a:spcAft>
              <a:buFontTx/>
              <a:buChar char="•"/>
              <a:defRPr/>
            </a:pPr>
            <a:r>
              <a:rPr lang="en-US" sz="2600" kern="0"/>
              <a:t>Tension yielding</a:t>
            </a:r>
          </a:p>
          <a:p>
            <a:pPr marL="688975" lvl="1" indent="-231775" eaLnBrk="0" fontAlgn="base" hangingPunct="0">
              <a:lnSpc>
                <a:spcPct val="110000"/>
              </a:lnSpc>
              <a:spcBef>
                <a:spcPct val="0"/>
              </a:spcBef>
              <a:spcAft>
                <a:spcPct val="35000"/>
              </a:spcAft>
              <a:buFontTx/>
              <a:buChar char="•"/>
              <a:defRPr/>
            </a:pPr>
            <a:r>
              <a:rPr lang="en-US" sz="2600" kern="0"/>
              <a:t>Tension rupture</a:t>
            </a:r>
          </a:p>
          <a:p>
            <a:pPr marL="688975" lvl="1" indent="-231775" eaLnBrk="0" fontAlgn="base" hangingPunct="0">
              <a:lnSpc>
                <a:spcPct val="110000"/>
              </a:lnSpc>
              <a:spcBef>
                <a:spcPct val="0"/>
              </a:spcBef>
              <a:spcAft>
                <a:spcPct val="35000"/>
              </a:spcAft>
              <a:buFontTx/>
              <a:buChar char="•"/>
              <a:defRPr/>
            </a:pPr>
            <a:r>
              <a:rPr lang="en-US" sz="2600" kern="0"/>
              <a:t>Flexural yielding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Failure of Fastener to Backing</a:t>
            </a:r>
          </a:p>
          <a:p>
            <a:pPr marL="688975" lvl="1" indent="-231775" eaLnBrk="0" fontAlgn="base" hangingPunct="0">
              <a:lnSpc>
                <a:spcPct val="110000"/>
              </a:lnSpc>
              <a:spcBef>
                <a:spcPct val="0"/>
              </a:spcBef>
              <a:spcAft>
                <a:spcPct val="35000"/>
              </a:spcAft>
              <a:buFontTx/>
              <a:buChar char="•"/>
              <a:defRPr/>
            </a:pPr>
            <a:endParaRPr lang="en-US" sz="2600" kern="0"/>
          </a:p>
        </p:txBody>
      </p:sp>
      <p:sp>
        <p:nvSpPr>
          <p:cNvPr id="4198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grpSp>
        <p:nvGrpSpPr>
          <p:cNvPr id="41988" name="Group 3"/>
          <p:cNvGrpSpPr/>
          <p:nvPr>
            <p:custDataLst>
              <p:tags r:id="rId4"/>
            </p:custDataLst>
          </p:nvPr>
        </p:nvGrpSpPr>
        <p:grpSpPr>
          <a:xfrm>
            <a:off x="7618412" y="3124200"/>
            <a:ext cx="2590800" cy="2260600"/>
            <a:chOff x="345042" y="1106603"/>
            <a:chExt cx="2590800" cy="2260981"/>
          </a:xfrm>
        </p:grpSpPr>
        <p:pic>
          <p:nvPicPr>
            <p:cNvPr id="41989" name="Picture 14" descr="Double Pintle Plate Type"/>
            <p:cNvPicPr>
              <a:picLocks noChangeAspect="1"/>
            </p:cNvPicPr>
            <p:nvPr/>
          </p:nvPicPr>
          <p:blipFill>
            <a:blip r:embed="rId7"/>
            <a:srcRect l="26105" r="15911" b="9711"/>
            <a:stretch>
              <a:fillRect/>
            </a:stretch>
          </p:blipFill>
          <p:spPr>
            <a:xfrm>
              <a:off x="345042" y="1106603"/>
              <a:ext cx="2581406" cy="2260981"/>
            </a:xfrm>
            <a:prstGeom prst="rect">
              <a:avLst/>
            </a:prstGeom>
            <a:noFill/>
            <a:ln>
              <a:noFill/>
              <a:miter lim="800000"/>
            </a:ln>
          </p:spPr>
        </p:pic>
        <p:sp>
          <p:nvSpPr>
            <p:cNvPr id="41990" name="TextBox 5"/>
            <p:cNvSpPr/>
            <p:nvPr>
              <p:custDataLst>
                <p:tags r:id="rId5"/>
              </p:custDataLst>
            </p:nvPr>
          </p:nvSpPr>
          <p:spPr>
            <a:xfrm>
              <a:off x="345042" y="2932709"/>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84</a:t>
            </a:fld>
            <a:endParaRPr lang="en-US">
              <a:solidFill>
                <a:schemeClr val="bg1"/>
              </a:solidFill>
            </a:endParaRPr>
          </a:p>
        </p:txBody>
      </p:sp>
    </p:spTree>
    <p:custDataLst>
      <p:tags r:id="rId1"/>
    </p:custDataLst>
    <p:extLst>
      <p:ext uri="{BB962C8B-B14F-4D97-AF65-F5344CB8AC3E}">
        <p14:creationId xmlns:p14="http://schemas.microsoft.com/office/powerpoint/2010/main" val="33595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custDataLst>
              <p:tags r:id="rId2"/>
            </p:custDataLst>
          </p:nvPr>
        </p:nvSpPr>
        <p:spPr>
          <a:xfrm>
            <a:off x="1293812" y="161290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Sources of Information on Anchor Behavior</a:t>
            </a:r>
          </a:p>
          <a:p>
            <a:pPr lvl="1"/>
            <a:endParaRPr b="1" dirty="0">
              <a:solidFill>
                <a:schemeClr val="bg1"/>
              </a:solidFill>
            </a:endParaRPr>
          </a:p>
        </p:txBody>
      </p:sp>
      <p:sp>
        <p:nvSpPr>
          <p:cNvPr id="4301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grpSp>
        <p:nvGrpSpPr>
          <p:cNvPr id="43012" name="Group 3"/>
          <p:cNvGrpSpPr/>
          <p:nvPr>
            <p:custDataLst>
              <p:tags r:id="rId4"/>
            </p:custDataLst>
          </p:nvPr>
        </p:nvGrpSpPr>
        <p:grpSpPr>
          <a:xfrm>
            <a:off x="9218612" y="1524000"/>
            <a:ext cx="2590800" cy="2260600"/>
            <a:chOff x="345042" y="1106603"/>
            <a:chExt cx="2590800" cy="2260981"/>
          </a:xfrm>
        </p:grpSpPr>
        <p:pic>
          <p:nvPicPr>
            <p:cNvPr id="43014" name="Picture 14" descr="Double Pintle Plate Type"/>
            <p:cNvPicPr>
              <a:picLocks noChangeAspect="1"/>
            </p:cNvPicPr>
            <p:nvPr/>
          </p:nvPicPr>
          <p:blipFill>
            <a:blip r:embed="rId8"/>
            <a:srcRect l="26105" r="15911" b="9711"/>
            <a:stretch>
              <a:fillRect/>
            </a:stretch>
          </p:blipFill>
          <p:spPr>
            <a:xfrm>
              <a:off x="345042" y="1106603"/>
              <a:ext cx="2581406" cy="2260981"/>
            </a:xfrm>
            <a:prstGeom prst="rect">
              <a:avLst/>
            </a:prstGeom>
            <a:noFill/>
            <a:ln>
              <a:noFill/>
              <a:miter lim="800000"/>
            </a:ln>
          </p:spPr>
        </p:pic>
        <p:sp>
          <p:nvSpPr>
            <p:cNvPr id="43015" name="TextBox 5"/>
            <p:cNvSpPr/>
            <p:nvPr>
              <p:custDataLst>
                <p:tags r:id="rId6"/>
              </p:custDataLst>
            </p:nvPr>
          </p:nvSpPr>
          <p:spPr>
            <a:xfrm>
              <a:off x="345042" y="2932709"/>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sp>
        <p:nvSpPr>
          <p:cNvPr id="43013" name="Content Placeholder 2"/>
          <p:cNvSpPr txBox="1"/>
          <p:nvPr>
            <p:custDataLst>
              <p:tags r:id="rId5"/>
            </p:custDataLst>
          </p:nvPr>
        </p:nvSpPr>
        <p:spPr bwMode="auto">
          <a:xfrm>
            <a:off x="1738312" y="1511300"/>
            <a:ext cx="7251700"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kern="0" dirty="0">
                <a:solidFill>
                  <a:schemeClr val="bg1"/>
                </a:solidFill>
              </a:rPr>
              <a:t> </a:t>
            </a:r>
          </a:p>
          <a:p>
            <a:pPr>
              <a:defRPr/>
            </a:pPr>
            <a:r>
              <a:rPr lang="en-US" kern="0" dirty="0">
                <a:solidFill>
                  <a:schemeClr val="bg1"/>
                </a:solidFill>
              </a:rPr>
              <a:t>Manufacturers</a:t>
            </a:r>
          </a:p>
          <a:p>
            <a:pPr>
              <a:defRPr/>
            </a:pPr>
            <a:r>
              <a:rPr lang="en-US" kern="0" dirty="0">
                <a:solidFill>
                  <a:schemeClr val="bg1"/>
                </a:solidFill>
              </a:rPr>
              <a:t>Research</a:t>
            </a:r>
          </a:p>
          <a:p>
            <a:pPr lvl="1">
              <a:defRPr/>
            </a:pPr>
            <a:r>
              <a:rPr lang="en-US" kern="0" dirty="0">
                <a:solidFill>
                  <a:schemeClr val="bg1"/>
                </a:solidFill>
              </a:rPr>
              <a:t>“Proposed Changes to the TMS 402 Anchored Veneer Provisions”, Hochwalt, Bennett, et al, Proceedings of the 13th North American Masonry Conference, 2019.</a:t>
            </a:r>
          </a:p>
          <a:p>
            <a:pPr lvl="1">
              <a:defRPr/>
            </a:pPr>
            <a:r>
              <a:rPr lang="en-US" kern="0" dirty="0">
                <a:solidFill>
                  <a:schemeClr val="bg1"/>
                </a:solidFill>
              </a:rPr>
              <a:t>Mostly Bennett</a:t>
            </a:r>
          </a:p>
          <a:p>
            <a:pPr lvl="1">
              <a:defRPr/>
            </a:pPr>
            <a:endParaRPr lang="en-US" kern="0" dirty="0">
              <a:solidFill>
                <a:schemeClr val="bg1"/>
              </a:solidFill>
            </a:endParaRPr>
          </a:p>
          <a:p>
            <a:pPr lvl="1">
              <a:defRPr/>
            </a:pPr>
            <a:endParaRPr lang="en-US" kern="0" dirty="0">
              <a:solidFill>
                <a:schemeClr val="bg1"/>
              </a:solidFill>
            </a:endParaRP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85</a:t>
            </a:fld>
            <a:endParaRPr lang="en-US">
              <a:solidFill>
                <a:schemeClr val="bg1"/>
              </a:solidFill>
            </a:endParaRPr>
          </a:p>
        </p:txBody>
      </p:sp>
    </p:spTree>
    <p:custDataLst>
      <p:tags r:id="rId1"/>
    </p:custDataLst>
    <p:extLst>
      <p:ext uri="{BB962C8B-B14F-4D97-AF65-F5344CB8AC3E}">
        <p14:creationId xmlns:p14="http://schemas.microsoft.com/office/powerpoint/2010/main" val="234198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custDataLst>
              <p:tags r:id="rId2"/>
            </p:custDataLst>
          </p:nvPr>
        </p:nvSpPr>
        <p:spPr>
          <a:xfrm>
            <a:off x="1311274" y="1689101"/>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Cautions on Manufacturer Data</a:t>
            </a:r>
          </a:p>
          <a:p>
            <a:pPr lvl="1"/>
            <a:endParaRPr b="1" dirty="0">
              <a:solidFill>
                <a:schemeClr val="bg1"/>
              </a:solidFill>
            </a:endParaRPr>
          </a:p>
        </p:txBody>
      </p:sp>
      <p:sp>
        <p:nvSpPr>
          <p:cNvPr id="4403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grpSp>
        <p:nvGrpSpPr>
          <p:cNvPr id="44036" name="Group 3"/>
          <p:cNvGrpSpPr/>
          <p:nvPr>
            <p:custDataLst>
              <p:tags r:id="rId4"/>
            </p:custDataLst>
          </p:nvPr>
        </p:nvGrpSpPr>
        <p:grpSpPr>
          <a:xfrm>
            <a:off x="7618412" y="3124200"/>
            <a:ext cx="2590800" cy="2260600"/>
            <a:chOff x="345042" y="1106603"/>
            <a:chExt cx="2590800" cy="2260981"/>
          </a:xfrm>
        </p:grpSpPr>
        <p:pic>
          <p:nvPicPr>
            <p:cNvPr id="44038" name="Picture 14" descr="Double Pintle Plate Type"/>
            <p:cNvPicPr>
              <a:picLocks noChangeAspect="1"/>
            </p:cNvPicPr>
            <p:nvPr/>
          </p:nvPicPr>
          <p:blipFill>
            <a:blip r:embed="rId8"/>
            <a:srcRect l="26105" r="15911" b="9711"/>
            <a:stretch>
              <a:fillRect/>
            </a:stretch>
          </p:blipFill>
          <p:spPr>
            <a:xfrm>
              <a:off x="345042" y="1106603"/>
              <a:ext cx="2581406" cy="2260981"/>
            </a:xfrm>
            <a:prstGeom prst="rect">
              <a:avLst/>
            </a:prstGeom>
            <a:noFill/>
            <a:ln>
              <a:noFill/>
              <a:miter lim="800000"/>
            </a:ln>
          </p:spPr>
        </p:pic>
        <p:sp>
          <p:nvSpPr>
            <p:cNvPr id="44039" name="TextBox 5"/>
            <p:cNvSpPr/>
            <p:nvPr>
              <p:custDataLst>
                <p:tags r:id="rId6"/>
              </p:custDataLst>
            </p:nvPr>
          </p:nvSpPr>
          <p:spPr>
            <a:xfrm>
              <a:off x="345042" y="2932709"/>
              <a:ext cx="2590800" cy="369332"/>
            </a:xfrm>
            <a:prstGeom prst="rect">
              <a:avLst/>
            </a:prstGeom>
            <a:solidFill>
              <a:schemeClr val="tx1">
                <a:alpha val="50195"/>
              </a:schemeClr>
            </a:solidFill>
            <a:ln>
              <a:noFill/>
              <a:miter lim="800000"/>
            </a:ln>
          </p:spPr>
          <p:txBody>
            <a:bodyPr>
              <a:sp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a:r>
                <a:rPr b="1">
                  <a:solidFill>
                    <a:schemeClr val="bg1"/>
                  </a:solidFill>
                </a:rPr>
                <a:t>Adjustable</a:t>
              </a:r>
            </a:p>
          </p:txBody>
        </p:sp>
      </p:grpSp>
      <p:sp>
        <p:nvSpPr>
          <p:cNvPr id="44037" name="Content Placeholder 2"/>
          <p:cNvSpPr txBox="1"/>
          <p:nvPr>
            <p:custDataLst>
              <p:tags r:id="rId5"/>
            </p:custDataLst>
          </p:nvPr>
        </p:nvSpPr>
        <p:spPr bwMode="auto">
          <a:xfrm>
            <a:off x="1738312" y="1511300"/>
            <a:ext cx="5870706" cy="47244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kern="0" dirty="0">
                <a:solidFill>
                  <a:schemeClr val="bg1"/>
                </a:solidFill>
              </a:rPr>
              <a:t> </a:t>
            </a:r>
          </a:p>
          <a:p>
            <a:pPr>
              <a:defRPr/>
            </a:pPr>
            <a:r>
              <a:rPr lang="en-US" kern="0" dirty="0">
                <a:solidFill>
                  <a:schemeClr val="bg1"/>
                </a:solidFill>
              </a:rPr>
              <a:t>No standard for anchor testing in US</a:t>
            </a:r>
          </a:p>
          <a:p>
            <a:pPr>
              <a:defRPr/>
            </a:pPr>
            <a:r>
              <a:rPr lang="en-US" kern="0" dirty="0">
                <a:solidFill>
                  <a:schemeClr val="bg1"/>
                </a:solidFill>
              </a:rPr>
              <a:t>Tests often do not consider mortar or fastener failure modes</a:t>
            </a:r>
          </a:p>
          <a:p>
            <a:pPr>
              <a:defRPr/>
            </a:pPr>
            <a:r>
              <a:rPr lang="en-US" kern="0" dirty="0">
                <a:solidFill>
                  <a:schemeClr val="bg1"/>
                </a:solidFill>
              </a:rPr>
              <a:t>Are tests compliant with IBC 1709?</a:t>
            </a:r>
          </a:p>
          <a:p>
            <a:pPr lvl="1">
              <a:defRPr/>
            </a:pPr>
            <a:endParaRPr lang="en-US" kern="0" dirty="0">
              <a:solidFill>
                <a:schemeClr val="bg1"/>
              </a:solidFill>
            </a:endParaRPr>
          </a:p>
          <a:p>
            <a:pPr lvl="1">
              <a:defRPr/>
            </a:pPr>
            <a:endParaRPr lang="en-US" kern="0" dirty="0">
              <a:solidFill>
                <a:schemeClr val="bg1"/>
              </a:solidFill>
            </a:endParaRP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86</a:t>
            </a:fld>
            <a:endParaRPr lang="en-US">
              <a:solidFill>
                <a:schemeClr val="bg1"/>
              </a:solidFill>
            </a:endParaRPr>
          </a:p>
        </p:txBody>
      </p:sp>
    </p:spTree>
    <p:custDataLst>
      <p:tags r:id="rId1"/>
    </p:custDataLst>
    <p:extLst>
      <p:ext uri="{BB962C8B-B14F-4D97-AF65-F5344CB8AC3E}">
        <p14:creationId xmlns:p14="http://schemas.microsoft.com/office/powerpoint/2010/main" val="35178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txBox="1"/>
          <p:nvPr>
            <p:custDataLst>
              <p:tags r:id="rId2"/>
            </p:custDataLst>
          </p:nvPr>
        </p:nvSpPr>
        <p:spPr bwMode="auto">
          <a:xfrm>
            <a:off x="673894" y="2038351"/>
            <a:ext cx="4818062" cy="41021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a:defRPr/>
            </a:pPr>
            <a:r>
              <a:rPr lang="en-US" sz="2000" kern="0" dirty="0">
                <a:solidFill>
                  <a:schemeClr val="bg1"/>
                </a:solidFill>
              </a:rPr>
              <a:t>How wide was cavity?</a:t>
            </a:r>
          </a:p>
          <a:p>
            <a:pPr>
              <a:defRPr/>
            </a:pPr>
            <a:r>
              <a:rPr lang="en-US" sz="2000" kern="0" dirty="0">
                <a:solidFill>
                  <a:schemeClr val="bg1"/>
                </a:solidFill>
              </a:rPr>
              <a:t>What position was anchor in for compression testing?</a:t>
            </a:r>
          </a:p>
          <a:p>
            <a:pPr>
              <a:defRPr/>
            </a:pPr>
            <a:r>
              <a:rPr lang="en-US" sz="2000" kern="0" dirty="0">
                <a:solidFill>
                  <a:schemeClr val="bg1"/>
                </a:solidFill>
              </a:rPr>
              <a:t>Use the mean test value? Apply some statistical analysis?</a:t>
            </a:r>
          </a:p>
          <a:p>
            <a:pPr>
              <a:defRPr/>
            </a:pPr>
            <a:r>
              <a:rPr lang="en-US" sz="2000" kern="0" dirty="0">
                <a:solidFill>
                  <a:schemeClr val="bg1"/>
                </a:solidFill>
              </a:rPr>
              <a:t>What factor of safety should be applied?</a:t>
            </a:r>
          </a:p>
          <a:p>
            <a:pPr>
              <a:defRPr/>
            </a:pPr>
            <a:r>
              <a:rPr lang="en-US" sz="2000" kern="0" dirty="0">
                <a:solidFill>
                  <a:schemeClr val="bg1"/>
                </a:solidFill>
              </a:rPr>
              <a:t>Was mortar joint pull out / push through tested?</a:t>
            </a:r>
          </a:p>
          <a:p>
            <a:pPr lvl="1">
              <a:defRPr/>
            </a:pPr>
            <a:endParaRPr lang="en-US" kern="0" dirty="0">
              <a:solidFill>
                <a:schemeClr val="bg1"/>
              </a:solidFill>
            </a:endParaRPr>
          </a:p>
          <a:p>
            <a:pPr lvl="1">
              <a:defRPr/>
            </a:pPr>
            <a:endParaRPr lang="en-US" kern="0" dirty="0">
              <a:solidFill>
                <a:schemeClr val="bg1"/>
              </a:solidFill>
            </a:endParaRPr>
          </a:p>
        </p:txBody>
      </p:sp>
      <p:sp>
        <p:nvSpPr>
          <p:cNvPr id="45060" name="Content Placeholder 2"/>
          <p:cNvSpPr>
            <a:spLocks noGrp="1"/>
          </p:cNvSpPr>
          <p:nvPr>
            <p:ph idx="1"/>
            <p:custDataLst>
              <p:tags r:id="rId3"/>
            </p:custDataLst>
          </p:nvPr>
        </p:nvSpPr>
        <p:spPr>
          <a:xfrm>
            <a:off x="673894" y="144780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Example Manufacturer Data</a:t>
            </a:r>
          </a:p>
          <a:p>
            <a:pPr lvl="1"/>
            <a:endParaRPr b="1" dirty="0">
              <a:solidFill>
                <a:schemeClr val="bg1"/>
              </a:solidFill>
            </a:endParaRPr>
          </a:p>
        </p:txBody>
      </p:sp>
      <p:sp>
        <p:nvSpPr>
          <p:cNvPr id="45059"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pic>
        <p:nvPicPr>
          <p:cNvPr id="45061" name="Picture 6"/>
          <p:cNvPicPr>
            <a:picLocks noChangeAspect="1"/>
          </p:cNvPicPr>
          <p:nvPr>
            <p:custDataLst>
              <p:tags r:id="rId5"/>
            </p:custDataLst>
          </p:nvPr>
        </p:nvPicPr>
        <p:blipFill>
          <a:blip r:embed="rId9"/>
          <a:stretch>
            <a:fillRect/>
          </a:stretch>
        </p:blipFill>
        <p:spPr>
          <a:xfrm>
            <a:off x="7663655" y="1633538"/>
            <a:ext cx="3662363" cy="4319588"/>
          </a:xfrm>
          <a:prstGeom prst="rect">
            <a:avLst/>
          </a:prstGeom>
          <a:noFill/>
          <a:ln>
            <a:noFill/>
            <a:miter lim="800000"/>
          </a:ln>
        </p:spPr>
      </p:pic>
      <p:pic>
        <p:nvPicPr>
          <p:cNvPr id="45062" name="Picture 8"/>
          <p:cNvPicPr>
            <a:picLocks noChangeAspect="1"/>
          </p:cNvPicPr>
          <p:nvPr>
            <p:custDataLst>
              <p:tags r:id="rId6"/>
            </p:custDataLst>
          </p:nvPr>
        </p:nvPicPr>
        <p:blipFill>
          <a:blip r:embed="rId10"/>
          <a:stretch>
            <a:fillRect/>
          </a:stretch>
        </p:blipFill>
        <p:spPr>
          <a:xfrm>
            <a:off x="6018212" y="1593057"/>
            <a:ext cx="1381125" cy="752475"/>
          </a:xfrm>
          <a:prstGeom prst="rect">
            <a:avLst/>
          </a:prstGeom>
          <a:noFill/>
          <a:ln>
            <a:noFill/>
            <a:miter lim="800000"/>
          </a:ln>
        </p:spPr>
      </p:pic>
      <p:pic>
        <p:nvPicPr>
          <p:cNvPr id="45063" name="Picture 2" descr="https://wirebond.com/ui/products/rj711/rj711%20set.png"/>
          <p:cNvPicPr>
            <a:picLocks noChangeAspect="1"/>
          </p:cNvPicPr>
          <p:nvPr>
            <p:custDataLst>
              <p:tags r:id="rId7"/>
            </p:custDataLst>
          </p:nvPr>
        </p:nvPicPr>
        <p:blipFill>
          <a:blip r:embed="rId11"/>
          <a:stretch>
            <a:fillRect/>
          </a:stretch>
        </p:blipFill>
        <p:spPr>
          <a:xfrm>
            <a:off x="5729286" y="3154363"/>
            <a:ext cx="1597025" cy="1277937"/>
          </a:xfrm>
          <a:prstGeom prst="rect">
            <a:avLst/>
          </a:prstGeom>
          <a:noFill/>
          <a:ln>
            <a:noFill/>
            <a:miter lim="800000"/>
          </a:ln>
        </p:spPr>
      </p:pic>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87</a:t>
            </a:fld>
            <a:endParaRPr lang="en-US">
              <a:solidFill>
                <a:schemeClr val="bg1"/>
              </a:solidFill>
            </a:endParaRPr>
          </a:p>
        </p:txBody>
      </p:sp>
    </p:spTree>
    <p:custDataLst>
      <p:tags r:id="rId1"/>
    </p:custDataLst>
    <p:extLst>
      <p:ext uri="{BB962C8B-B14F-4D97-AF65-F5344CB8AC3E}">
        <p14:creationId xmlns:p14="http://schemas.microsoft.com/office/powerpoint/2010/main" val="264771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txBox="1"/>
          <p:nvPr>
            <p:custDataLst>
              <p:tags r:id="rId2"/>
            </p:custDataLst>
          </p:nvPr>
        </p:nvSpPr>
        <p:spPr bwMode="auto">
          <a:xfrm>
            <a:off x="1731962" y="1905000"/>
            <a:ext cx="4818062" cy="41021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a:defRPr/>
            </a:pPr>
            <a:r>
              <a:rPr lang="en-US" sz="2000" kern="0" dirty="0">
                <a:solidFill>
                  <a:schemeClr val="bg1"/>
                </a:solidFill>
              </a:rPr>
              <a:t>What factor of safety should be applied?</a:t>
            </a:r>
          </a:p>
          <a:p>
            <a:pPr>
              <a:defRPr/>
            </a:pPr>
            <a:r>
              <a:rPr lang="en-US" sz="2000" kern="0" dirty="0">
                <a:solidFill>
                  <a:schemeClr val="bg1"/>
                </a:solidFill>
              </a:rPr>
              <a:t>Is the anchor stiffness = plateau displacement divided by the failure load?</a:t>
            </a:r>
            <a:endParaRPr lang="en-US" kern="0" dirty="0">
              <a:solidFill>
                <a:schemeClr val="bg1"/>
              </a:solidFill>
            </a:endParaRPr>
          </a:p>
          <a:p>
            <a:pPr lvl="1">
              <a:defRPr/>
            </a:pPr>
            <a:endParaRPr lang="en-US" kern="0" dirty="0">
              <a:solidFill>
                <a:schemeClr val="bg1"/>
              </a:solidFill>
            </a:endParaRPr>
          </a:p>
        </p:txBody>
      </p:sp>
      <p:sp>
        <p:nvSpPr>
          <p:cNvPr id="46084" name="Content Placeholder 2"/>
          <p:cNvSpPr>
            <a:spLocks noGrp="1"/>
          </p:cNvSpPr>
          <p:nvPr>
            <p:ph idx="1"/>
            <p:custDataLst>
              <p:tags r:id="rId3"/>
            </p:custDataLst>
          </p:nvPr>
        </p:nvSpPr>
        <p:spPr>
          <a:xfrm>
            <a:off x="1217612" y="1443038"/>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Example Manufacturer Data</a:t>
            </a:r>
          </a:p>
          <a:p>
            <a:pPr lvl="1"/>
            <a:endParaRPr b="1" dirty="0">
              <a:solidFill>
                <a:schemeClr val="bg1"/>
              </a:solidFill>
            </a:endParaRPr>
          </a:p>
        </p:txBody>
      </p:sp>
      <p:sp>
        <p:nvSpPr>
          <p:cNvPr id="46083"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pic>
        <p:nvPicPr>
          <p:cNvPr id="46085" name="Picture 3"/>
          <p:cNvPicPr>
            <a:picLocks noChangeAspect="1"/>
          </p:cNvPicPr>
          <p:nvPr>
            <p:custDataLst>
              <p:tags r:id="rId5"/>
            </p:custDataLst>
          </p:nvPr>
        </p:nvPicPr>
        <p:blipFill>
          <a:blip r:embed="rId10"/>
          <a:stretch>
            <a:fillRect/>
          </a:stretch>
        </p:blipFill>
        <p:spPr>
          <a:xfrm>
            <a:off x="6588125" y="3371850"/>
            <a:ext cx="3962400" cy="2794000"/>
          </a:xfrm>
          <a:prstGeom prst="rect">
            <a:avLst/>
          </a:prstGeom>
          <a:noFill/>
          <a:ln>
            <a:noFill/>
            <a:miter lim="800000"/>
          </a:ln>
        </p:spPr>
      </p:pic>
      <p:pic>
        <p:nvPicPr>
          <p:cNvPr id="46086" name="Picture 4"/>
          <p:cNvPicPr>
            <a:picLocks noChangeAspect="1"/>
          </p:cNvPicPr>
          <p:nvPr>
            <p:custDataLst>
              <p:tags r:id="rId6"/>
            </p:custDataLst>
          </p:nvPr>
        </p:nvPicPr>
        <p:blipFill>
          <a:blip r:embed="rId11"/>
          <a:stretch>
            <a:fillRect/>
          </a:stretch>
        </p:blipFill>
        <p:spPr>
          <a:xfrm>
            <a:off x="1822451" y="3811588"/>
            <a:ext cx="4492625" cy="2347912"/>
          </a:xfrm>
          <a:prstGeom prst="rect">
            <a:avLst/>
          </a:prstGeom>
          <a:noFill/>
          <a:ln>
            <a:noFill/>
            <a:miter lim="800000"/>
          </a:ln>
        </p:spPr>
      </p:pic>
      <p:pic>
        <p:nvPicPr>
          <p:cNvPr id="46087" name="Picture 5"/>
          <p:cNvPicPr>
            <a:picLocks noChangeAspect="1"/>
          </p:cNvPicPr>
          <p:nvPr>
            <p:custDataLst>
              <p:tags r:id="rId7"/>
            </p:custDataLst>
          </p:nvPr>
        </p:nvPicPr>
        <p:blipFill>
          <a:blip r:embed="rId12"/>
          <a:stretch>
            <a:fillRect/>
          </a:stretch>
        </p:blipFill>
        <p:spPr>
          <a:xfrm>
            <a:off x="6588126" y="1620838"/>
            <a:ext cx="3019425" cy="1638300"/>
          </a:xfrm>
          <a:prstGeom prst="rect">
            <a:avLst/>
          </a:prstGeom>
          <a:noFill/>
          <a:ln>
            <a:noFill/>
            <a:miter lim="800000"/>
          </a:ln>
        </p:spPr>
      </p:pic>
      <p:pic>
        <p:nvPicPr>
          <p:cNvPr id="46088" name="Picture 2" descr="http://www.heckmannbuildingprods.com/images/heckmann-logo-black-transparent.png?crc=400573671"/>
          <p:cNvPicPr>
            <a:picLocks noChangeAspect="1"/>
          </p:cNvPicPr>
          <p:nvPr>
            <p:custDataLst>
              <p:tags r:id="rId8"/>
            </p:custDataLst>
          </p:nvPr>
        </p:nvPicPr>
        <p:blipFill>
          <a:blip r:embed="rId13"/>
          <a:stretch>
            <a:fillRect/>
          </a:stretch>
        </p:blipFill>
        <p:spPr>
          <a:xfrm>
            <a:off x="9675812" y="1501775"/>
            <a:ext cx="1825625" cy="555625"/>
          </a:xfrm>
          <a:prstGeom prst="rect">
            <a:avLst/>
          </a:prstGeom>
          <a:noFill/>
          <a:ln>
            <a:noFill/>
            <a:miter lim="800000"/>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88</a:t>
            </a:fld>
            <a:endParaRPr lang="en-US">
              <a:solidFill>
                <a:schemeClr val="bg1"/>
              </a:solidFill>
            </a:endParaRPr>
          </a:p>
        </p:txBody>
      </p:sp>
    </p:spTree>
    <p:custDataLst>
      <p:tags r:id="rId1"/>
    </p:custDataLst>
    <p:extLst>
      <p:ext uri="{BB962C8B-B14F-4D97-AF65-F5344CB8AC3E}">
        <p14:creationId xmlns:p14="http://schemas.microsoft.com/office/powerpoint/2010/main" val="147525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txBox="1"/>
          <p:nvPr>
            <p:custDataLst>
              <p:tags r:id="rId2"/>
            </p:custDataLst>
          </p:nvPr>
        </p:nvSpPr>
        <p:spPr bwMode="auto">
          <a:xfrm>
            <a:off x="1722437" y="2057400"/>
            <a:ext cx="4818062" cy="41021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a:defRPr/>
            </a:pPr>
            <a:r>
              <a:rPr lang="en-US" sz="2000" kern="0" dirty="0">
                <a:solidFill>
                  <a:schemeClr val="bg1"/>
                </a:solidFill>
              </a:rPr>
              <a:t>Working Load provided</a:t>
            </a:r>
          </a:p>
          <a:p>
            <a:pPr lvl="1">
              <a:defRPr/>
            </a:pPr>
            <a:r>
              <a:rPr lang="en-US" sz="1800" kern="0" dirty="0">
                <a:solidFill>
                  <a:schemeClr val="bg1"/>
                </a:solidFill>
              </a:rPr>
              <a:t>Based on deflection limit</a:t>
            </a:r>
          </a:p>
          <a:p>
            <a:pPr lvl="1">
              <a:defRPr/>
            </a:pPr>
            <a:r>
              <a:rPr lang="en-US" sz="1800" kern="0" dirty="0">
                <a:solidFill>
                  <a:schemeClr val="bg1"/>
                </a:solidFill>
              </a:rPr>
              <a:t>What factory of safety does this represent?</a:t>
            </a:r>
          </a:p>
          <a:p>
            <a:pPr lvl="1">
              <a:defRPr/>
            </a:pPr>
            <a:r>
              <a:rPr lang="en-US" sz="1800" kern="0" dirty="0">
                <a:solidFill>
                  <a:schemeClr val="bg1"/>
                </a:solidFill>
              </a:rPr>
              <a:t>What if you want to design for ultimate loads?</a:t>
            </a:r>
          </a:p>
          <a:p>
            <a:pPr>
              <a:defRPr/>
            </a:pPr>
            <a:r>
              <a:rPr lang="en-US" sz="2000" kern="0" dirty="0">
                <a:solidFill>
                  <a:schemeClr val="bg1"/>
                </a:solidFill>
              </a:rPr>
              <a:t>How many tests were done?</a:t>
            </a:r>
          </a:p>
          <a:p>
            <a:pPr>
              <a:defRPr/>
            </a:pPr>
            <a:r>
              <a:rPr lang="en-US" sz="2000" kern="0" dirty="0">
                <a:solidFill>
                  <a:schemeClr val="bg1"/>
                </a:solidFill>
              </a:rPr>
              <a:t>Was mortar joint tested?</a:t>
            </a:r>
          </a:p>
          <a:p>
            <a:pPr lvl="1">
              <a:defRPr/>
            </a:pPr>
            <a:endParaRPr lang="en-US" kern="0" dirty="0">
              <a:solidFill>
                <a:schemeClr val="bg1"/>
              </a:solidFill>
            </a:endParaRPr>
          </a:p>
        </p:txBody>
      </p:sp>
      <p:sp>
        <p:nvSpPr>
          <p:cNvPr id="47108" name="Content Placeholder 2"/>
          <p:cNvSpPr>
            <a:spLocks noGrp="1"/>
          </p:cNvSpPr>
          <p:nvPr>
            <p:ph idx="1"/>
            <p:custDataLst>
              <p:tags r:id="rId3"/>
            </p:custDataLst>
          </p:nvPr>
        </p:nvSpPr>
        <p:spPr>
          <a:xfrm>
            <a:off x="1304924" y="154305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Example Manufacturer Data</a:t>
            </a:r>
          </a:p>
          <a:p>
            <a:pPr lvl="1"/>
            <a:endParaRPr b="1" dirty="0">
              <a:solidFill>
                <a:schemeClr val="bg1"/>
              </a:solidFill>
            </a:endParaRPr>
          </a:p>
        </p:txBody>
      </p:sp>
      <p:sp>
        <p:nvSpPr>
          <p:cNvPr id="47107" name="Title 1"/>
          <p:cNvSpPr>
            <a:spLocks noGrp="1"/>
          </p:cNvSpPr>
          <p:nvPr>
            <p:ph type="title"/>
            <p:custDataLst>
              <p:tags r:id="rId4"/>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lang="en-US" dirty="0"/>
              <a:t>Anchor Properties</a:t>
            </a:r>
            <a:endParaRPr dirty="0"/>
          </a:p>
        </p:txBody>
      </p:sp>
      <p:pic>
        <p:nvPicPr>
          <p:cNvPr id="47109" name="Picture 6"/>
          <p:cNvPicPr>
            <a:picLocks noChangeAspect="1"/>
          </p:cNvPicPr>
          <p:nvPr>
            <p:custDataLst>
              <p:tags r:id="rId5"/>
            </p:custDataLst>
          </p:nvPr>
        </p:nvPicPr>
        <p:blipFill>
          <a:blip r:embed="rId9"/>
          <a:stretch>
            <a:fillRect/>
          </a:stretch>
        </p:blipFill>
        <p:spPr>
          <a:xfrm>
            <a:off x="6550026" y="3392488"/>
            <a:ext cx="3894137" cy="2601912"/>
          </a:xfrm>
          <a:prstGeom prst="rect">
            <a:avLst/>
          </a:prstGeom>
          <a:noFill/>
          <a:ln>
            <a:noFill/>
            <a:miter lim="800000"/>
          </a:ln>
        </p:spPr>
      </p:pic>
      <p:pic>
        <p:nvPicPr>
          <p:cNvPr id="47110" name="Picture 4" descr="HB-213 Adjustable Veneer Anchor"/>
          <p:cNvPicPr>
            <a:picLocks noChangeAspect="1"/>
          </p:cNvPicPr>
          <p:nvPr>
            <p:custDataLst>
              <p:tags r:id="rId6"/>
            </p:custDataLst>
          </p:nvPr>
        </p:nvPicPr>
        <p:blipFill>
          <a:blip r:embed="rId10"/>
          <a:stretch>
            <a:fillRect/>
          </a:stretch>
        </p:blipFill>
        <p:spPr>
          <a:xfrm>
            <a:off x="6780212" y="1447800"/>
            <a:ext cx="1828800" cy="1828800"/>
          </a:xfrm>
          <a:prstGeom prst="rect">
            <a:avLst/>
          </a:prstGeom>
          <a:noFill/>
          <a:ln>
            <a:noFill/>
            <a:miter lim="800000"/>
          </a:ln>
        </p:spPr>
      </p:pic>
      <p:pic>
        <p:nvPicPr>
          <p:cNvPr id="47111" name="Picture 6" descr="Hohmann &amp; Barnard, Inc. Homepage"/>
          <p:cNvPicPr>
            <a:picLocks noChangeAspect="1"/>
          </p:cNvPicPr>
          <p:nvPr>
            <p:custDataLst>
              <p:tags r:id="rId7"/>
            </p:custDataLst>
          </p:nvPr>
        </p:nvPicPr>
        <p:blipFill>
          <a:blip r:embed="rId11"/>
          <a:stretch>
            <a:fillRect/>
          </a:stretch>
        </p:blipFill>
        <p:spPr>
          <a:xfrm>
            <a:off x="8853488" y="2563814"/>
            <a:ext cx="1571625" cy="617537"/>
          </a:xfrm>
          <a:prstGeom prst="rect">
            <a:avLst/>
          </a:prstGeom>
          <a:noFill/>
          <a:ln>
            <a:noFill/>
            <a:miter lim="800000"/>
          </a:ln>
        </p:spPr>
      </p:pic>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89</a:t>
            </a:fld>
            <a:endParaRPr lang="en-US">
              <a:solidFill>
                <a:schemeClr val="bg1"/>
              </a:solidFill>
            </a:endParaRPr>
          </a:p>
        </p:txBody>
      </p:sp>
    </p:spTree>
    <p:custDataLst>
      <p:tags r:id="rId1"/>
    </p:custDataLst>
    <p:extLst>
      <p:ext uri="{BB962C8B-B14F-4D97-AF65-F5344CB8AC3E}">
        <p14:creationId xmlns:p14="http://schemas.microsoft.com/office/powerpoint/2010/main" val="418072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a:bodyPr>
          <a:lstStyle/>
          <a:p>
            <a:pPr marL="0" indent="0" eaLnBrk="0" fontAlgn="base" hangingPunct="0">
              <a:lnSpc>
                <a:spcPct val="110000"/>
              </a:lnSpc>
              <a:spcBef>
                <a:spcPct val="0"/>
              </a:spcBef>
              <a:spcAft>
                <a:spcPct val="35000"/>
              </a:spcAft>
              <a:buClr>
                <a:srgbClr val="6B6B6B"/>
              </a:buClr>
              <a:buSzPct val="75000"/>
              <a:buNone/>
              <a:defRPr/>
            </a:pPr>
            <a:r>
              <a:rPr lang="en-US" kern="0" dirty="0"/>
              <a:t>2018 IBC:</a:t>
            </a:r>
          </a:p>
          <a:p>
            <a:pPr marL="0" indent="0" eaLnBrk="0" fontAlgn="base" hangingPunct="0">
              <a:lnSpc>
                <a:spcPct val="110000"/>
              </a:lnSpc>
              <a:spcBef>
                <a:spcPct val="0"/>
              </a:spcBef>
              <a:spcAft>
                <a:spcPct val="35000"/>
              </a:spcAft>
              <a:buClr>
                <a:srgbClr val="6B6B6B"/>
              </a:buClr>
              <a:buSzPct val="75000"/>
              <a:buNone/>
              <a:defRPr/>
            </a:pPr>
            <a:r>
              <a:rPr lang="en-US" kern="0" dirty="0"/>
              <a:t>Veneer: A facing attached to a wall for the purpose of providing ornamentation, protection, or insulation, but not counted as adding strength to the wall.</a:t>
            </a:r>
          </a:p>
          <a:p>
            <a:pPr marL="0" indent="0" eaLnBrk="0" fontAlgn="base" hangingPunct="0">
              <a:lnSpc>
                <a:spcPct val="110000"/>
              </a:lnSpc>
              <a:spcBef>
                <a:spcPct val="0"/>
              </a:spcBef>
              <a:spcAft>
                <a:spcPct val="35000"/>
              </a:spcAft>
              <a:buClr>
                <a:srgbClr val="6B6B6B"/>
              </a:buClr>
              <a:buSzPct val="75000"/>
              <a:buNone/>
              <a:defRPr/>
            </a:pPr>
            <a:endParaRPr lang="en-US" kern="0" dirty="0"/>
          </a:p>
          <a:p>
            <a:pPr marL="0" indent="0" eaLnBrk="0" fontAlgn="base" hangingPunct="0">
              <a:lnSpc>
                <a:spcPct val="110000"/>
              </a:lnSpc>
              <a:spcBef>
                <a:spcPct val="0"/>
              </a:spcBef>
              <a:spcAft>
                <a:spcPct val="35000"/>
              </a:spcAft>
              <a:buClr>
                <a:srgbClr val="6B6B6B"/>
              </a:buClr>
              <a:buSzPct val="75000"/>
              <a:buNone/>
              <a:defRPr/>
            </a:pPr>
            <a:r>
              <a:rPr lang="en-US" kern="0" dirty="0"/>
              <a:t>TMS 402-16:</a:t>
            </a:r>
          </a:p>
          <a:p>
            <a:pPr marL="0" indent="0" eaLnBrk="0" fontAlgn="base" hangingPunct="0">
              <a:lnSpc>
                <a:spcPct val="110000"/>
              </a:lnSpc>
              <a:spcBef>
                <a:spcPct val="0"/>
              </a:spcBef>
              <a:spcAft>
                <a:spcPct val="35000"/>
              </a:spcAft>
              <a:buClr>
                <a:srgbClr val="6B6B6B"/>
              </a:buClr>
              <a:buSzPct val="75000"/>
              <a:buNone/>
              <a:defRPr/>
            </a:pPr>
            <a:r>
              <a:rPr lang="en-US" kern="0" dirty="0"/>
              <a:t>Veneer, masonry: A masonry </a:t>
            </a:r>
            <a:r>
              <a:rPr lang="en-US" kern="0" dirty="0" err="1"/>
              <a:t>wythe</a:t>
            </a:r>
            <a:r>
              <a:rPr lang="en-US" kern="0" dirty="0"/>
              <a:t> that provides the exterior finish of a wall system and transfers out-of-plane load directly to a backing, but is not considered to add strength or stiffness to the wall system. </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dirty="0"/>
          </a:p>
        </p:txBody>
      </p:sp>
      <p:sp>
        <p:nvSpPr>
          <p:cNvPr id="1229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What is a veneer?</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Introduction to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a:t>
            </a:fld>
            <a:endParaRPr lang="en-US">
              <a:solidFill>
                <a:schemeClr val="bg1"/>
              </a:solidFill>
            </a:endParaRPr>
          </a:p>
        </p:txBody>
      </p:sp>
    </p:spTree>
    <p:custDataLst>
      <p:tags r:id="rId1"/>
    </p:custDataLst>
    <p:extLst>
      <p:ext uri="{BB962C8B-B14F-4D97-AF65-F5344CB8AC3E}">
        <p14:creationId xmlns:p14="http://schemas.microsoft.com/office/powerpoint/2010/main" val="6352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custDataLst>
              <p:tags r:id="rId2"/>
            </p:custDataLst>
          </p:nvPr>
        </p:nvSpPr>
        <p:spPr>
          <a:xfrm>
            <a:off x="1320799" y="1600200"/>
            <a:ext cx="9601200" cy="4343400"/>
          </a:xfrm>
          <a:prstGeom prst="rect">
            <a:avLst/>
          </a:prstGeom>
          <a:noFill/>
          <a:ln>
            <a:miter lim="800000"/>
          </a:ln>
        </p:spPr>
        <p:txBody>
          <a:bodyPr vert="horz" wrap="square" lIns="91440" tIns="45720" rIns="91440" bIns="45720" rtlCol="0" anchor="t" anchorCtr="0">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Anchor Component Behavior</a:t>
            </a:r>
          </a:p>
        </p:txBody>
      </p:sp>
      <p:sp>
        <p:nvSpPr>
          <p:cNvPr id="4813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Behavior of Anchored Veneers</a:t>
            </a:r>
          </a:p>
        </p:txBody>
      </p:sp>
      <p:sp>
        <p:nvSpPr>
          <p:cNvPr id="48132" name="Content Placeholder 2"/>
          <p:cNvSpPr txBox="1"/>
          <p:nvPr>
            <p:custDataLst>
              <p:tags r:id="rId4"/>
            </p:custDataLst>
          </p:nvPr>
        </p:nvSpPr>
        <p:spPr bwMode="auto">
          <a:xfrm>
            <a:off x="1722438" y="2057400"/>
            <a:ext cx="8281922" cy="4052962"/>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0"/>
              </a:spcBef>
              <a:spcAft>
                <a:spcPct val="35000"/>
              </a:spcAft>
              <a:buClr>
                <a:srgbClr val="6B6B6B"/>
              </a:buClr>
              <a:buSzPct val="75000"/>
              <a:buFont typeface="Wingdings" pitchFamily="2" charset="2"/>
              <a:buChar char="q"/>
              <a:defRPr sz="2800">
                <a:solidFill>
                  <a:srgbClr val="6B6B6B"/>
                </a:solidFill>
                <a:latin typeface="+mn-lt"/>
                <a:ea typeface="+mn-ea"/>
                <a:cs typeface="+mn-cs"/>
              </a:defRPr>
            </a:lvl1pPr>
            <a:lvl2pPr marL="688975" indent="-231775" algn="l" rtl="0" eaLnBrk="0" fontAlgn="base" hangingPunct="0">
              <a:lnSpc>
                <a:spcPct val="110000"/>
              </a:lnSpc>
              <a:spcBef>
                <a:spcPct val="0"/>
              </a:spcBef>
              <a:spcAft>
                <a:spcPct val="35000"/>
              </a:spcAft>
              <a:buChar char="•"/>
              <a:defRPr sz="2600">
                <a:solidFill>
                  <a:srgbClr val="6B6B6B"/>
                </a:solidFill>
                <a:latin typeface="+mn-lt"/>
              </a:defRPr>
            </a:lvl2pPr>
            <a:lvl3pPr marL="1028700" indent="-225425" algn="l" rtl="0" eaLnBrk="0" fontAlgn="base" hangingPunct="0">
              <a:lnSpc>
                <a:spcPct val="110000"/>
              </a:lnSpc>
              <a:spcBef>
                <a:spcPct val="0"/>
              </a:spcBef>
              <a:spcAft>
                <a:spcPct val="35000"/>
              </a:spcAft>
              <a:buSzPct val="75000"/>
              <a:buFont typeface="Wingdings" pitchFamily="2" charset="2"/>
              <a:buChar char="Ø"/>
              <a:defRPr sz="2000">
                <a:solidFill>
                  <a:srgbClr val="6B6B6B"/>
                </a:solidFill>
                <a:latin typeface="+mn-lt"/>
              </a:defRPr>
            </a:lvl3pPr>
            <a:lvl4pPr marL="1371600" indent="-228600" algn="l" rtl="0" eaLnBrk="0" fontAlgn="base" hangingPunct="0">
              <a:lnSpc>
                <a:spcPct val="110000"/>
              </a:lnSpc>
              <a:spcBef>
                <a:spcPct val="0"/>
              </a:spcBef>
              <a:spcAft>
                <a:spcPct val="35000"/>
              </a:spcAft>
              <a:buChar char="–"/>
              <a:defRPr sz="2000">
                <a:solidFill>
                  <a:srgbClr val="6B6B6B"/>
                </a:solidFill>
                <a:latin typeface="+mn-lt"/>
              </a:defRPr>
            </a:lvl4pPr>
            <a:lvl5pPr marL="2057400" indent="-228600" algn="l" rtl="0" eaLnBrk="0" fontAlgn="base" hangingPunct="0">
              <a:spcBef>
                <a:spcPct val="20000"/>
              </a:spcBef>
              <a:spcAft>
                <a:spcPct val="0"/>
              </a:spcAft>
              <a:buChar char="»"/>
              <a:defRPr sz="2000">
                <a:solidFill>
                  <a:srgbClr val="6B6B6B"/>
                </a:solidFill>
                <a:latin typeface="+mn-lt"/>
              </a:defRPr>
            </a:lvl5pPr>
            <a:lvl6pPr marL="2514600" indent="-228600" algn="l" rtl="0" fontAlgn="base">
              <a:spcBef>
                <a:spcPct val="20000"/>
              </a:spcBef>
              <a:spcAft>
                <a:spcPct val="0"/>
              </a:spcAft>
              <a:buChar char="»"/>
              <a:defRPr sz="2000">
                <a:solidFill>
                  <a:srgbClr val="6B6B6B"/>
                </a:solidFill>
                <a:latin typeface="+mn-lt"/>
              </a:defRPr>
            </a:lvl6pPr>
            <a:lvl7pPr marL="2971800" indent="-228600" algn="l" rtl="0" fontAlgn="base">
              <a:spcBef>
                <a:spcPct val="20000"/>
              </a:spcBef>
              <a:spcAft>
                <a:spcPct val="0"/>
              </a:spcAft>
              <a:buChar char="»"/>
              <a:defRPr sz="2000">
                <a:solidFill>
                  <a:srgbClr val="6B6B6B"/>
                </a:solidFill>
                <a:latin typeface="+mn-lt"/>
              </a:defRPr>
            </a:lvl7pPr>
            <a:lvl8pPr marL="3429000" indent="-228600" algn="l" rtl="0" fontAlgn="base">
              <a:spcBef>
                <a:spcPct val="20000"/>
              </a:spcBef>
              <a:spcAft>
                <a:spcPct val="0"/>
              </a:spcAft>
              <a:buChar char="»"/>
              <a:defRPr sz="2000">
                <a:solidFill>
                  <a:srgbClr val="6B6B6B"/>
                </a:solidFill>
                <a:latin typeface="+mn-lt"/>
              </a:defRPr>
            </a:lvl8pPr>
            <a:lvl9pPr marL="3886200" indent="-228600" algn="l" rtl="0" fontAlgn="base">
              <a:spcBef>
                <a:spcPct val="20000"/>
              </a:spcBef>
              <a:spcAft>
                <a:spcPct val="0"/>
              </a:spcAft>
              <a:buChar char="»"/>
              <a:defRPr sz="2000">
                <a:solidFill>
                  <a:srgbClr val="6B6B6B"/>
                </a:solidFill>
                <a:latin typeface="+mn-lt"/>
              </a:defRPr>
            </a:lvl9pPr>
          </a:lstStyle>
          <a:p>
            <a:pPr marL="0" indent="0">
              <a:buNone/>
              <a:defRPr/>
            </a:pPr>
            <a:r>
              <a:rPr lang="en-US" b="1" kern="0">
                <a:solidFill>
                  <a:schemeClr val="bg1"/>
                </a:solidFill>
              </a:rPr>
              <a:t>Generic Properties for Adjustable 2-Leg Anchors</a:t>
            </a:r>
          </a:p>
          <a:p>
            <a:pPr>
              <a:defRPr/>
            </a:pPr>
            <a:r>
              <a:rPr lang="en-US" sz="2000" kern="0">
                <a:solidFill>
                  <a:schemeClr val="bg1"/>
                </a:solidFill>
              </a:rPr>
              <a:t>From Hochwalt, Bennett et al (2019)</a:t>
            </a:r>
          </a:p>
          <a:p>
            <a:pPr>
              <a:defRPr/>
            </a:pPr>
            <a:r>
              <a:rPr lang="en-US" sz="2000" kern="0">
                <a:solidFill>
                  <a:schemeClr val="bg1"/>
                </a:solidFill>
              </a:rPr>
              <a:t>Use for design strength, lesser of</a:t>
            </a:r>
          </a:p>
          <a:p>
            <a:pPr lvl="1">
              <a:defRPr/>
            </a:pPr>
            <a:r>
              <a:rPr lang="en-US" sz="2000" kern="0">
                <a:solidFill>
                  <a:schemeClr val="bg1"/>
                </a:solidFill>
              </a:rPr>
              <a:t>0.5 x average ultimate strength in mid—point of adjustment</a:t>
            </a:r>
          </a:p>
          <a:p>
            <a:pPr lvl="1">
              <a:defRPr/>
            </a:pPr>
            <a:r>
              <a:rPr lang="en-US" sz="2000" kern="0">
                <a:solidFill>
                  <a:schemeClr val="bg1"/>
                </a:solidFill>
              </a:rPr>
              <a:t>1.5 x the strength in the position of maximum offset</a:t>
            </a:r>
          </a:p>
          <a:p>
            <a:pPr>
              <a:defRPr/>
            </a:pPr>
            <a:r>
              <a:rPr lang="en-US" sz="2000" kern="0">
                <a:solidFill>
                  <a:schemeClr val="bg1"/>
                </a:solidFill>
              </a:rPr>
              <a:t>Allowable load = 0.6 x design strength.</a:t>
            </a:r>
          </a:p>
          <a:p>
            <a:pPr>
              <a:defRPr/>
            </a:pPr>
            <a:r>
              <a:rPr lang="en-US" sz="2000" kern="0">
                <a:solidFill>
                  <a:schemeClr val="bg1"/>
                </a:solidFill>
              </a:rPr>
              <a:t>Stiffness typically not reported very well. Ideally use the secant stiffness between 10 lbs and 40% of ultimate in mid-point position.</a:t>
            </a: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90</a:t>
            </a:fld>
            <a:endParaRPr lang="en-US">
              <a:solidFill>
                <a:schemeClr val="bg1"/>
              </a:solidFill>
            </a:endParaRPr>
          </a:p>
        </p:txBody>
      </p:sp>
    </p:spTree>
    <p:custDataLst>
      <p:tags r:id="rId1"/>
    </p:custDataLst>
    <p:extLst>
      <p:ext uri="{BB962C8B-B14F-4D97-AF65-F5344CB8AC3E}">
        <p14:creationId xmlns:p14="http://schemas.microsoft.com/office/powerpoint/2010/main" val="218111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Backing Component Behavior</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Material Properties</a:t>
            </a:r>
          </a:p>
          <a:p>
            <a:pPr marL="688975" lvl="1" indent="-231775" eaLnBrk="0" fontAlgn="base" hangingPunct="0">
              <a:lnSpc>
                <a:spcPct val="110000"/>
              </a:lnSpc>
              <a:spcBef>
                <a:spcPct val="0"/>
              </a:spcBef>
              <a:spcAft>
                <a:spcPct val="35000"/>
              </a:spcAft>
              <a:buFontTx/>
              <a:buChar char="•"/>
              <a:defRPr/>
            </a:pPr>
            <a:r>
              <a:rPr lang="en-US" sz="2600" kern="0" dirty="0"/>
              <a:t>Steel Studs (AISI)</a:t>
            </a:r>
          </a:p>
          <a:p>
            <a:pPr marL="688975" lvl="1" indent="-231775" eaLnBrk="0" fontAlgn="base" hangingPunct="0">
              <a:lnSpc>
                <a:spcPct val="110000"/>
              </a:lnSpc>
              <a:spcBef>
                <a:spcPct val="0"/>
              </a:spcBef>
              <a:spcAft>
                <a:spcPct val="35000"/>
              </a:spcAft>
              <a:buFontTx/>
              <a:buChar char="•"/>
              <a:defRPr/>
            </a:pPr>
            <a:r>
              <a:rPr lang="en-US" sz="2600" kern="0" dirty="0"/>
              <a:t>Wood Studs (NDS)</a:t>
            </a:r>
          </a:p>
          <a:p>
            <a:pPr marL="688975" lvl="1" indent="-231775" eaLnBrk="0" fontAlgn="base" hangingPunct="0">
              <a:lnSpc>
                <a:spcPct val="110000"/>
              </a:lnSpc>
              <a:spcBef>
                <a:spcPct val="0"/>
              </a:spcBef>
              <a:spcAft>
                <a:spcPct val="35000"/>
              </a:spcAft>
              <a:buFontTx/>
              <a:buChar char="•"/>
              <a:defRPr/>
            </a:pPr>
            <a:r>
              <a:rPr lang="en-US" sz="2600" kern="0" dirty="0"/>
              <a:t>Concrete Wall (ACI 318)</a:t>
            </a:r>
          </a:p>
          <a:p>
            <a:pPr marL="688975" lvl="1" indent="-231775" eaLnBrk="0" fontAlgn="base" hangingPunct="0">
              <a:lnSpc>
                <a:spcPct val="110000"/>
              </a:lnSpc>
              <a:spcBef>
                <a:spcPct val="0"/>
              </a:spcBef>
              <a:spcAft>
                <a:spcPct val="35000"/>
              </a:spcAft>
              <a:buFontTx/>
              <a:buChar char="•"/>
              <a:defRPr/>
            </a:pPr>
            <a:r>
              <a:rPr lang="en-US" sz="2600" kern="0" dirty="0"/>
              <a:t>Masonry Wall (TMS 402)</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Serviceability Criteria - Deflection</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Limit State - Strength</a:t>
            </a:r>
          </a:p>
        </p:txBody>
      </p:sp>
      <p:sp>
        <p:nvSpPr>
          <p:cNvPr id="5325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Backing Properties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91</a:t>
            </a:fld>
            <a:endParaRPr lang="en-US">
              <a:solidFill>
                <a:schemeClr val="bg1"/>
              </a:solidFill>
            </a:endParaRPr>
          </a:p>
        </p:txBody>
      </p:sp>
    </p:spTree>
    <p:custDataLst>
      <p:tags r:id="rId1"/>
    </p:custDataLst>
    <p:extLst>
      <p:ext uri="{BB962C8B-B14F-4D97-AF65-F5344CB8AC3E}">
        <p14:creationId xmlns:p14="http://schemas.microsoft.com/office/powerpoint/2010/main" val="1146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8089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 - Example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92</a:t>
            </a:fld>
            <a:endParaRPr lang="en-US">
              <a:solidFill>
                <a:schemeClr val="bg1"/>
              </a:solidFill>
            </a:endParaRPr>
          </a:p>
        </p:txBody>
      </p:sp>
    </p:spTree>
    <p:custDataLst>
      <p:tags r:id="rId1"/>
    </p:custDataLst>
    <p:extLst>
      <p:ext uri="{BB962C8B-B14F-4D97-AF65-F5344CB8AC3E}">
        <p14:creationId xmlns:p14="http://schemas.microsoft.com/office/powerpoint/2010/main" val="370482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a:t>Givens: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60’-0” building height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12’-0” story height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err="1"/>
              <a:t>q</a:t>
            </a:r>
            <a:r>
              <a:rPr lang="en-US" sz="2800" kern="0" baseline="-25000" err="1"/>
              <a:t>z</a:t>
            </a:r>
            <a:r>
              <a:rPr lang="en-US" sz="2800" kern="0"/>
              <a:t> = 28 psf</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Component and Cladding Pressure = 45 psf</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Seismic Design Category = D</a:t>
            </a:r>
          </a:p>
          <a:p>
            <a:pPr marL="688975" lvl="1" indent="-231775" eaLnBrk="0" fontAlgn="base" hangingPunct="0">
              <a:lnSpc>
                <a:spcPct val="110000"/>
              </a:lnSpc>
              <a:spcBef>
                <a:spcPct val="0"/>
              </a:spcBef>
              <a:spcAft>
                <a:spcPct val="35000"/>
              </a:spcAft>
              <a:buFontTx/>
              <a:buChar char="•"/>
              <a:defRPr/>
            </a:pPr>
            <a:r>
              <a:rPr lang="en-US" sz="2600" kern="0"/>
              <a:t>Veneer, Connection Body = 11 psf</a:t>
            </a:r>
          </a:p>
          <a:p>
            <a:pPr marL="688975" lvl="1" indent="-231775" eaLnBrk="0" fontAlgn="base" hangingPunct="0">
              <a:lnSpc>
                <a:spcPct val="110000"/>
              </a:lnSpc>
              <a:spcBef>
                <a:spcPct val="0"/>
              </a:spcBef>
              <a:spcAft>
                <a:spcPct val="35000"/>
              </a:spcAft>
              <a:buFontTx/>
              <a:buChar char="•"/>
              <a:defRPr/>
            </a:pPr>
            <a:r>
              <a:rPr lang="en-US" sz="2600" kern="0"/>
              <a:t>Fasteners = 35 psf</a:t>
            </a:r>
          </a:p>
        </p:txBody>
      </p:sp>
      <p:sp>
        <p:nvSpPr>
          <p:cNvPr id="8192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Full Engineered Design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93</a:t>
            </a:fld>
            <a:endParaRPr lang="en-US"/>
          </a:p>
        </p:txBody>
      </p:sp>
    </p:spTree>
    <p:custDataLst>
      <p:tags r:id="rId1"/>
    </p:custDataLst>
    <p:extLst>
      <p:ext uri="{BB962C8B-B14F-4D97-AF65-F5344CB8AC3E}">
        <p14:creationId xmlns:p14="http://schemas.microsoft.com/office/powerpoint/2010/main" val="285022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2"/>
          <p:cNvSpPr>
            <a:spLocks noGrp="1"/>
          </p:cNvSpPr>
          <p:nvPr>
            <p:ph idx="1"/>
            <p:custDataLst>
              <p:tags r:id="rId2"/>
            </p:custDataLst>
          </p:nvPr>
        </p:nvSpPr>
        <p:spPr>
          <a:xfrm>
            <a:off x="1301749" y="1524000"/>
            <a:ext cx="9601200" cy="4343400"/>
          </a:xfrm>
          <a:prstGeom prst="rect">
            <a:avLst/>
          </a:prstGeom>
        </p:spPr>
        <p:txBody>
          <a:bodyPr vert="horz" wrap="square" lIns="91440" tIns="45720" rIns="91440" bIns="45720" numCol="1" rtlCol="0" anchor="t" anchorCtr="0" compatLnSpc="1">
            <a:prstTxWarp prst="textNoShape">
              <a:avLst/>
            </a:prstTxWarp>
            <a:noAutofit/>
          </a:bodyPr>
          <a:lstStyle>
            <a:lvl1pPr marL="342900" indent="-342900" algn="l" defTabSz="914400" rtl="0" eaLnBrk="0" fontAlgn="base" hangingPunct="0">
              <a:lnSpc>
                <a:spcPct val="110000"/>
              </a:lnSpc>
              <a:spcBef>
                <a:spcPct val="0"/>
              </a:spcBef>
              <a:spcAft>
                <a:spcPct val="35000"/>
              </a:spcAft>
              <a:buClr>
                <a:srgbClr val="6B6B6B"/>
              </a:buClr>
              <a:buSzPct val="75000"/>
              <a:buFont typeface="Wingdings" pitchFamily="2" charset="2"/>
              <a:buChar char="q"/>
              <a:defRPr kumimoji="0" lang="en-US" altLang="en-US" sz="2800" b="0" i="0" u="none" baseline="0">
                <a:solidFill>
                  <a:srgbClr val="6B6B6B"/>
                </a:solidFill>
                <a:latin typeface="+mn-lt"/>
                <a:ea typeface="+mn-ea"/>
                <a:cs typeface="+mn-cs"/>
              </a:defRPr>
            </a:lvl1pPr>
            <a:lvl2pPr marL="688975" indent="-231775" algn="l" defTabSz="914400" rtl="0" eaLnBrk="0" fontAlgn="base" hangingPunct="0">
              <a:lnSpc>
                <a:spcPct val="110000"/>
              </a:lnSpc>
              <a:spcBef>
                <a:spcPct val="0"/>
              </a:spcBef>
              <a:spcAft>
                <a:spcPct val="35000"/>
              </a:spcAft>
              <a:buClrTx/>
              <a:buSzTx/>
              <a:buFontTx/>
              <a:buChar char="•"/>
              <a:defRPr kumimoji="0" lang="en-US" altLang="en-US" sz="2600" b="0" i="0" u="none" baseline="0">
                <a:solidFill>
                  <a:srgbClr val="6B6B6B"/>
                </a:solidFill>
                <a:latin typeface="+mn-lt"/>
              </a:defRPr>
            </a:lvl2pPr>
            <a:lvl3pPr marL="1028700" indent="-225425" algn="l" defTabSz="914400" rtl="0" eaLnBrk="0" fontAlgn="base" hangingPunct="0">
              <a:lnSpc>
                <a:spcPct val="110000"/>
              </a:lnSpc>
              <a:spcBef>
                <a:spcPct val="0"/>
              </a:spcBef>
              <a:spcAft>
                <a:spcPct val="35000"/>
              </a:spcAft>
              <a:buClrTx/>
              <a:buSzPct val="75000"/>
              <a:buFont typeface="Wingdings" pitchFamily="2" charset="2"/>
              <a:buChar char="Ø"/>
              <a:defRPr kumimoji="0" lang="en-US" altLang="en-US" sz="2000" b="0" i="0" u="none" baseline="0">
                <a:solidFill>
                  <a:srgbClr val="6B6B6B"/>
                </a:solidFill>
                <a:latin typeface="+mn-lt"/>
              </a:defRPr>
            </a:lvl3pPr>
            <a:lvl4pPr marL="1371600" indent="-228600" algn="l" defTabSz="914400" rtl="0" eaLnBrk="0" fontAlgn="base" hangingPunct="0">
              <a:lnSpc>
                <a:spcPct val="110000"/>
              </a:lnSpc>
              <a:spcBef>
                <a:spcPct val="0"/>
              </a:spcBef>
              <a:spcAft>
                <a:spcPct val="35000"/>
              </a:spcAft>
              <a:buClrTx/>
              <a:buSzTx/>
              <a:buFontTx/>
              <a:buChar char="–"/>
              <a:defRPr kumimoji="0" lang="en-US" altLang="en-US" sz="2000" b="0" i="0" u="none" baseline="0">
                <a:solidFill>
                  <a:srgbClr val="6B6B6B"/>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rgbClr val="6B6B6B"/>
                </a:solidFill>
                <a:latin typeface="+mn-lt"/>
              </a:defRPr>
            </a:lvl5pPr>
            <a:lvl6pPr marL="2514600" indent="-228600" algn="l" rtl="0" fontAlgn="base">
              <a:spcBef>
                <a:spcPct val="20000"/>
              </a:spcBef>
              <a:spcAft>
                <a:spcPct val="0"/>
              </a:spcAft>
              <a:buChar char="»"/>
              <a:defRPr lang="en-US" altLang="en-US" sz="2000">
                <a:solidFill>
                  <a:srgbClr val="6B6B6B"/>
                </a:solidFill>
                <a:latin typeface="+mn-lt"/>
              </a:defRPr>
            </a:lvl6pPr>
            <a:lvl7pPr marL="2971800" indent="-228600" algn="l" rtl="0" fontAlgn="base">
              <a:spcBef>
                <a:spcPct val="20000"/>
              </a:spcBef>
              <a:spcAft>
                <a:spcPct val="0"/>
              </a:spcAft>
              <a:buChar char="»"/>
              <a:defRPr lang="en-US" altLang="en-US" sz="2000">
                <a:solidFill>
                  <a:srgbClr val="6B6B6B"/>
                </a:solidFill>
                <a:latin typeface="+mn-lt"/>
              </a:defRPr>
            </a:lvl7pPr>
            <a:lvl8pPr marL="3429000" indent="-228600" algn="l" rtl="0" fontAlgn="base">
              <a:spcBef>
                <a:spcPct val="20000"/>
              </a:spcBef>
              <a:spcAft>
                <a:spcPct val="0"/>
              </a:spcAft>
              <a:buChar char="»"/>
              <a:defRPr lang="en-US" altLang="en-US" sz="2000">
                <a:solidFill>
                  <a:srgbClr val="6B6B6B"/>
                </a:solidFill>
                <a:latin typeface="+mn-lt"/>
              </a:defRPr>
            </a:lvl8pPr>
            <a:lvl9pPr marL="3886200" indent="-228600" algn="l" rtl="0" fontAlgn="base">
              <a:spcBef>
                <a:spcPct val="20000"/>
              </a:spcBef>
              <a:spcAft>
                <a:spcPct val="0"/>
              </a:spcAft>
              <a:buChar char="»"/>
              <a:defRPr lang="en-US" altLang="en-US" sz="2000">
                <a:solidFill>
                  <a:srgbClr val="6B6B6B"/>
                </a:solidFill>
                <a:latin typeface="+mn-lt"/>
              </a:defRPr>
            </a:lvl9pPr>
          </a:lstStyle>
          <a:p>
            <a:pPr marL="0" indent="0">
              <a:buNone/>
            </a:pPr>
            <a:r>
              <a:rPr b="1" dirty="0">
                <a:solidFill>
                  <a:schemeClr val="bg1"/>
                </a:solidFill>
              </a:rPr>
              <a:t>Givens:</a:t>
            </a:r>
          </a:p>
          <a:p>
            <a:r>
              <a:rPr dirty="0">
                <a:solidFill>
                  <a:schemeClr val="bg1"/>
                </a:solidFill>
              </a:rPr>
              <a:t>3 ½” clay units</a:t>
            </a:r>
          </a:p>
          <a:p>
            <a:r>
              <a:rPr dirty="0">
                <a:solidFill>
                  <a:schemeClr val="bg1"/>
                </a:solidFill>
              </a:rPr>
              <a:t>Type N mortar cement mortar</a:t>
            </a:r>
          </a:p>
          <a:p>
            <a:r>
              <a:rPr dirty="0">
                <a:solidFill>
                  <a:schemeClr val="bg1"/>
                </a:solidFill>
              </a:rPr>
              <a:t>6” steel studs at 16” on center</a:t>
            </a:r>
          </a:p>
          <a:p>
            <a:pPr marL="0" indent="0">
              <a:buNone/>
            </a:pPr>
            <a:endParaRPr b="1" dirty="0">
              <a:solidFill>
                <a:schemeClr val="bg1"/>
              </a:solidFill>
            </a:endParaRPr>
          </a:p>
          <a:p>
            <a:pPr marL="0" indent="0">
              <a:buNone/>
            </a:pPr>
            <a:r>
              <a:rPr b="1" dirty="0">
                <a:solidFill>
                  <a:schemeClr val="bg1"/>
                </a:solidFill>
              </a:rPr>
              <a:t>Goal:</a:t>
            </a:r>
          </a:p>
          <a:p>
            <a:r>
              <a:rPr dirty="0">
                <a:solidFill>
                  <a:schemeClr val="bg1"/>
                </a:solidFill>
              </a:rPr>
              <a:t>Maximize energy performance by maximizing anchor spacing</a:t>
            </a:r>
          </a:p>
        </p:txBody>
      </p:sp>
      <p:sp>
        <p:nvSpPr>
          <p:cNvPr id="8294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94</a:t>
            </a:fld>
            <a:endParaRPr lang="en-US">
              <a:solidFill>
                <a:schemeClr val="bg1"/>
              </a:solidFill>
            </a:endParaRPr>
          </a:p>
        </p:txBody>
      </p:sp>
    </p:spTree>
    <p:custDataLst>
      <p:tags r:id="rId1"/>
    </p:custDataLst>
    <p:extLst>
      <p:ext uri="{BB962C8B-B14F-4D97-AF65-F5344CB8AC3E}">
        <p14:creationId xmlns:p14="http://schemas.microsoft.com/office/powerpoint/2010/main" val="4967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92500" lnSpcReduction="1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t>Suggested Procedure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Determine Loads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rgbClr val="C00000"/>
                </a:solidFill>
              </a:rPr>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Check Stability</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Select Anchor Type</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Estimate Anchor Spacing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Pseudo-Nonlinear Analysis</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t>Verify Anchor Demands</a:t>
            </a:r>
          </a:p>
        </p:txBody>
      </p:sp>
      <p:sp>
        <p:nvSpPr>
          <p:cNvPr id="8397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95</a:t>
            </a:fld>
            <a:endParaRPr lang="en-US">
              <a:solidFill>
                <a:schemeClr val="bg1"/>
              </a:solidFill>
            </a:endParaRPr>
          </a:p>
        </p:txBody>
      </p:sp>
    </p:spTree>
    <p:custDataLst>
      <p:tags r:id="rId1"/>
    </p:custDataLst>
    <p:extLst>
      <p:ext uri="{BB962C8B-B14F-4D97-AF65-F5344CB8AC3E}">
        <p14:creationId xmlns:p14="http://schemas.microsoft.com/office/powerpoint/2010/main" val="19638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4995"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solidFill>
                      <a:schemeClr val="bg1"/>
                    </a:solidFill>
                  </a:rPr>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Determine target deflection. For adjustable anchors:</a:t>
                </a:r>
              </a:p>
              <a:p>
                <a:pPr marL="4064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centerGroup"/>
                    </m:oMathParaPr>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i="1" kern="0" smtClean="0">
                              <a:solidFill>
                                <a:schemeClr val="bg1"/>
                              </a:solidFill>
                              <a:latin typeface="Cambria Math" panose="02040503050406030204" pitchFamily="18" charset="0"/>
                              <a:ea typeface="Cambria Math" panose="02040503050406030204" pitchFamily="18" charset="0"/>
                            </a:rPr>
                            <m:t>𝛿</m:t>
                          </m:r>
                        </m:e>
                        <m:sub>
                          <m:r>
                            <a:rPr lang="en-US" sz="2800" b="0" i="1" kern="0" smtClean="0">
                              <a:solidFill>
                                <a:schemeClr val="bg1"/>
                              </a:solidFill>
                              <a:latin typeface="Cambria Math" panose="02040503050406030204" pitchFamily="18" charset="0"/>
                            </a:rPr>
                            <m:t>𝑏</m:t>
                          </m:r>
                        </m:sub>
                      </m:sSub>
                      <m:r>
                        <a:rPr lang="en-US" sz="2800" b="0" i="1" kern="0" smtClean="0">
                          <a:solidFill>
                            <a:schemeClr val="bg1"/>
                          </a:solidFill>
                          <a:latin typeface="Cambria Math" panose="02040503050406030204" pitchFamily="18" charset="0"/>
                        </a:rPr>
                        <m:t>=</m:t>
                      </m:r>
                      <m:f>
                        <m:fPr>
                          <m:ctrlPr>
                            <a:rPr lang="en-US" sz="2800" b="0" i="1" kern="0" smtClean="0">
                              <a:solidFill>
                                <a:schemeClr val="bg1"/>
                              </a:solidFill>
                              <a:latin typeface="Cambria Math" panose="02040503050406030204" pitchFamily="18" charset="0"/>
                            </a:rPr>
                          </m:ctrlPr>
                        </m:fPr>
                        <m:num>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h</m:t>
                              </m:r>
                            </m:e>
                            <m:sub>
                              <m:r>
                                <a:rPr lang="en-US" sz="2800" b="0" i="1" kern="0" smtClean="0">
                                  <a:solidFill>
                                    <a:schemeClr val="bg1"/>
                                  </a:solidFill>
                                  <a:latin typeface="Cambria Math" panose="02040503050406030204" pitchFamily="18" charset="0"/>
                                </a:rPr>
                                <m:t>𝑏</m:t>
                              </m:r>
                            </m:sub>
                          </m:sSub>
                        </m:num>
                        <m:den>
                          <m:r>
                            <a:rPr lang="en-US" sz="2800" b="0" i="1" kern="0" smtClean="0">
                              <a:solidFill>
                                <a:schemeClr val="bg1"/>
                              </a:solidFill>
                              <a:latin typeface="Cambria Math" panose="02040503050406030204" pitchFamily="18" charset="0"/>
                            </a:rPr>
                            <m:t>360</m:t>
                          </m:r>
                        </m:den>
                      </m:f>
                      <m:r>
                        <a:rPr lang="en-US" sz="2800" b="0" i="1" kern="0" smtClean="0">
                          <a:solidFill>
                            <a:schemeClr val="bg1"/>
                          </a:solidFill>
                          <a:latin typeface="Cambria Math" panose="02040503050406030204" pitchFamily="18" charset="0"/>
                        </a:rPr>
                        <m:t>−</m:t>
                      </m:r>
                      <m:sSub>
                        <m:sSubPr>
                          <m:ctrlPr>
                            <a:rPr lang="en-US" sz="2800" b="0" i="1" kern="0" smtClean="0">
                              <a:solidFill>
                                <a:schemeClr val="bg1"/>
                              </a:solidFill>
                              <a:latin typeface="Cambria Math" panose="02040503050406030204" pitchFamily="18" charset="0"/>
                            </a:rPr>
                          </m:ctrlPr>
                        </m:sSubPr>
                        <m:e>
                          <m:r>
                            <m:rPr>
                              <m:sty m:val="p"/>
                            </m:rPr>
                            <a:rPr lang="el-GR" sz="2800" b="0" i="1" kern="0" smtClean="0">
                              <a:solidFill>
                                <a:schemeClr val="bg1"/>
                              </a:solidFill>
                              <a:latin typeface="Cambria Math" panose="02040503050406030204" pitchFamily="18" charset="0"/>
                              <a:ea typeface="Cambria Math" panose="02040503050406030204" pitchFamily="18" charset="0"/>
                            </a:rPr>
                            <m:t>Δ</m:t>
                          </m:r>
                        </m:e>
                        <m:sub>
                          <m:r>
                            <a:rPr lang="en-US" sz="2800" b="0" i="1" kern="0" smtClean="0">
                              <a:solidFill>
                                <a:schemeClr val="bg1"/>
                              </a:solidFill>
                              <a:latin typeface="Cambria Math" panose="02040503050406030204" pitchFamily="18" charset="0"/>
                            </a:rPr>
                            <m:t>𝑎</m:t>
                          </m:r>
                        </m:sub>
                      </m:sSub>
                      <m:r>
                        <a:rPr lang="en-US" sz="2800" b="0" i="1" kern="0" smtClea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d>
                            <m:dPr>
                              <m:ctrlPr>
                                <a:rPr lang="en-US" sz="2800" b="0" i="1" kern="0" smtClean="0">
                                  <a:solidFill>
                                    <a:schemeClr val="bg1"/>
                                  </a:solidFill>
                                  <a:latin typeface="Cambria Math" panose="02040503050406030204" pitchFamily="18" charset="0"/>
                                </a:rPr>
                              </m:ctrlPr>
                            </m:dPr>
                            <m:e>
                              <m:r>
                                <a:rPr lang="en-US" sz="2800" b="0" i="1" kern="0" smtClean="0">
                                  <a:solidFill>
                                    <a:schemeClr val="bg1"/>
                                  </a:solidFill>
                                  <a:latin typeface="Cambria Math" panose="02040503050406030204" pitchFamily="18" charset="0"/>
                                </a:rPr>
                                <m:t>12</m:t>
                              </m:r>
                            </m:e>
                          </m:d>
                          <m:d>
                            <m:dPr>
                              <m:ctrlPr>
                                <a:rPr lang="en-US" sz="2800" b="0" i="1" kern="0" smtClean="0">
                                  <a:solidFill>
                                    <a:schemeClr val="bg1"/>
                                  </a:solidFill>
                                  <a:latin typeface="Cambria Math" panose="02040503050406030204" pitchFamily="18" charset="0"/>
                                </a:rPr>
                              </m:ctrlPr>
                            </m:dPr>
                            <m:e>
                              <m:r>
                                <a:rPr lang="en-US" sz="2800" b="0" i="1" kern="0" smtClean="0">
                                  <a:solidFill>
                                    <a:schemeClr val="bg1"/>
                                  </a:solidFill>
                                  <a:latin typeface="Cambria Math" panose="02040503050406030204" pitchFamily="18" charset="0"/>
                                </a:rPr>
                                <m:t>12</m:t>
                              </m:r>
                            </m:e>
                          </m:d>
                        </m:num>
                        <m:den>
                          <m:r>
                            <a:rPr lang="en-US" sz="2800" i="1" kern="0">
                              <a:solidFill>
                                <a:schemeClr val="bg1"/>
                              </a:solidFill>
                              <a:latin typeface="Cambria Math" panose="02040503050406030204" pitchFamily="18" charset="0"/>
                            </a:rPr>
                            <m:t>360</m:t>
                          </m:r>
                        </m:den>
                      </m:f>
                      <m:r>
                        <a:rPr lang="en-US" sz="2800" i="1" kern="0">
                          <a:solidFill>
                            <a:schemeClr val="bg1"/>
                          </a:solidFill>
                          <a:latin typeface="Cambria Math" panose="02040503050406030204" pitchFamily="18" charset="0"/>
                        </a:rPr>
                        <m:t>−</m:t>
                      </m:r>
                      <m:f>
                        <m:fPr>
                          <m:ctrlPr>
                            <a:rPr lang="en-US" sz="280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1</m:t>
                          </m:r>
                        </m:num>
                        <m:den>
                          <m:r>
                            <a:rPr lang="en-US" sz="2800" b="0" i="1" kern="0" smtClean="0">
                              <a:solidFill>
                                <a:schemeClr val="bg1"/>
                              </a:solidFill>
                              <a:latin typeface="Cambria Math" panose="02040503050406030204" pitchFamily="18" charset="0"/>
                            </a:rPr>
                            <m:t>8</m:t>
                          </m:r>
                        </m:den>
                      </m:f>
                      <m:r>
                        <a:rPr lang="en-US" sz="2800" b="0" i="1" kern="0" smtClean="0">
                          <a:solidFill>
                            <a:schemeClr val="bg1"/>
                          </a:solidFill>
                          <a:latin typeface="Cambria Math" panose="02040503050406030204" pitchFamily="18" charset="0"/>
                        </a:rPr>
                        <m:t>=0.28"</m:t>
                      </m:r>
                    </m:oMath>
                  </m:oMathPara>
                </a14:m>
                <a:endParaRPr lang="en-US" sz="2800" kern="0" dirty="0">
                  <a:solidFill>
                    <a:schemeClr val="bg1"/>
                  </a:solidFill>
                </a:endParaRP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Determine required moment of inertia:</a:t>
                </a:r>
              </a:p>
              <a:p>
                <a:pPr marL="342900" indent="0" eaLnBrk="0" fontAlgn="base" hangingPunct="0">
                  <a:lnSpc>
                    <a:spcPct val="110000"/>
                  </a:lnSpc>
                  <a:spcBef>
                    <a:spcPct val="0"/>
                  </a:spcBef>
                  <a:spcAft>
                    <a:spcPct val="35000"/>
                  </a:spcAft>
                  <a:buClr>
                    <a:srgbClr val="6B6B6B"/>
                  </a:buClr>
                  <a:buSzPct val="75000"/>
                  <a:buNone/>
                  <a:defRPr/>
                </a:pPr>
                <a14:m>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i="1" kern="0">
                            <a:solidFill>
                              <a:schemeClr val="bg1"/>
                            </a:solidFill>
                            <a:latin typeface="Cambria Math" panose="02040503050406030204" pitchFamily="18" charset="0"/>
                          </a:rPr>
                          <m:t>𝑏</m:t>
                        </m:r>
                      </m:sub>
                    </m:sSub>
                    <m:r>
                      <a:rPr lang="en-US" sz="2800" i="1" kern="0">
                        <a:solidFill>
                          <a:schemeClr val="bg1"/>
                        </a:solidFill>
                        <a:latin typeface="Cambria Math" panose="02040503050406030204" pitchFamily="18" charset="0"/>
                      </a:rPr>
                      <m:t>=</m:t>
                    </m:r>
                    <m:f>
                      <m:fPr>
                        <m:ctrlPr>
                          <a:rPr lang="en-US" sz="280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5</m:t>
                        </m:r>
                        <m:r>
                          <a:rPr lang="en-US" sz="2800" b="0" i="1" kern="0" smtClean="0">
                            <a:solidFill>
                              <a:schemeClr val="bg1"/>
                            </a:solidFill>
                            <a:latin typeface="Cambria Math" panose="02040503050406030204" pitchFamily="18" charset="0"/>
                          </a:rPr>
                          <m:t>𝑤</m:t>
                        </m:r>
                        <m:sSup>
                          <m:sSupPr>
                            <m:ctrlPr>
                              <a:rPr lang="en-US" sz="2800" b="0" i="1" kern="0" smtClean="0">
                                <a:solidFill>
                                  <a:schemeClr val="bg1"/>
                                </a:solidFill>
                                <a:latin typeface="Cambria Math" panose="02040503050406030204" pitchFamily="18" charset="0"/>
                              </a:rPr>
                            </m:ctrlPr>
                          </m:sSupPr>
                          <m:e>
                            <m:r>
                              <a:rPr lang="en-US" sz="2800" b="0" i="1" kern="0" smtClean="0">
                                <a:solidFill>
                                  <a:schemeClr val="bg1"/>
                                </a:solidFill>
                                <a:latin typeface="Cambria Math" panose="02040503050406030204" pitchFamily="18" charset="0"/>
                              </a:rPr>
                              <m:t>𝑙</m:t>
                            </m:r>
                          </m:e>
                          <m:sup>
                            <m:r>
                              <a:rPr lang="en-US" sz="2800" b="0" i="1" kern="0" smtClean="0">
                                <a:solidFill>
                                  <a:schemeClr val="bg1"/>
                                </a:solidFill>
                                <a:latin typeface="Cambria Math" panose="02040503050406030204" pitchFamily="18" charset="0"/>
                              </a:rPr>
                              <m:t>4</m:t>
                            </m:r>
                          </m:sup>
                        </m:sSup>
                      </m:num>
                      <m:den>
                        <m:r>
                          <a:rPr lang="en-US" sz="2800" b="0" i="1" kern="0" smtClean="0">
                            <a:solidFill>
                              <a:schemeClr val="bg1"/>
                            </a:solidFill>
                            <a:latin typeface="Cambria Math" panose="02040503050406030204" pitchFamily="18" charset="0"/>
                          </a:rPr>
                          <m:t>384</m:t>
                        </m:r>
                        <m:r>
                          <a:rPr lang="en-US" sz="2800" b="0" i="1" kern="0" smtClean="0">
                            <a:solidFill>
                              <a:schemeClr val="bg1"/>
                            </a:solidFill>
                            <a:latin typeface="Cambria Math" panose="02040503050406030204" pitchFamily="18" charset="0"/>
                          </a:rPr>
                          <m:t>𝐸𝐼</m:t>
                        </m:r>
                      </m:den>
                    </m:f>
                  </m:oMath>
                </a14:m>
                <a:r>
                  <a:rPr lang="en-US" sz="2800" kern="0" dirty="0">
                    <a:solidFill>
                      <a:schemeClr val="bg1"/>
                    </a:solidFill>
                  </a:rPr>
                  <a:t>	</a:t>
                </a:r>
                <a14:m>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𝐼</m:t>
                        </m:r>
                      </m:e>
                      <m:sub>
                        <m:r>
                          <a:rPr lang="en-US" sz="2800" b="0" i="1" kern="0" smtClean="0">
                            <a:solidFill>
                              <a:schemeClr val="bg1"/>
                            </a:solidFill>
                            <a:latin typeface="Cambria Math" panose="02040503050406030204" pitchFamily="18" charset="0"/>
                          </a:rPr>
                          <m:t>𝑚𝑖𝑛</m:t>
                        </m:r>
                      </m:sub>
                    </m:sSub>
                    <m:r>
                      <a:rPr lang="en-US" sz="2800" b="0" i="1" kern="0" smtClea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r>
                          <a:rPr lang="en-US" sz="2800" i="1" kern="0">
                            <a:solidFill>
                              <a:schemeClr val="bg1"/>
                            </a:solidFill>
                            <a:latin typeface="Cambria Math" panose="02040503050406030204" pitchFamily="18" charset="0"/>
                          </a:rPr>
                          <m:t>5</m:t>
                        </m:r>
                        <m:r>
                          <a:rPr lang="en-US" sz="2800" i="1" kern="0">
                            <a:solidFill>
                              <a:schemeClr val="bg1"/>
                            </a:solidFill>
                            <a:latin typeface="Cambria Math" panose="02040503050406030204" pitchFamily="18" charset="0"/>
                          </a:rPr>
                          <m:t>𝑤</m:t>
                        </m:r>
                        <m:sSup>
                          <m:sSupPr>
                            <m:ctrlPr>
                              <a:rPr lang="en-US" sz="2800" i="1" kern="0">
                                <a:solidFill>
                                  <a:schemeClr val="bg1"/>
                                </a:solidFill>
                                <a:latin typeface="Cambria Math" panose="02040503050406030204" pitchFamily="18" charset="0"/>
                              </a:rPr>
                            </m:ctrlPr>
                          </m:sSupPr>
                          <m:e>
                            <m:r>
                              <a:rPr lang="en-US" sz="2800" i="1" kern="0">
                                <a:solidFill>
                                  <a:schemeClr val="bg1"/>
                                </a:solidFill>
                                <a:latin typeface="Cambria Math" panose="02040503050406030204" pitchFamily="18" charset="0"/>
                              </a:rPr>
                              <m:t>𝑙</m:t>
                            </m:r>
                          </m:e>
                          <m:sup>
                            <m:r>
                              <a:rPr lang="en-US" sz="2800" i="1" kern="0">
                                <a:solidFill>
                                  <a:schemeClr val="bg1"/>
                                </a:solidFill>
                                <a:latin typeface="Cambria Math" panose="02040503050406030204" pitchFamily="18" charset="0"/>
                              </a:rPr>
                              <m:t>4</m:t>
                            </m:r>
                          </m:sup>
                        </m:sSup>
                      </m:num>
                      <m:den>
                        <m:r>
                          <a:rPr lang="en-US" sz="2800" i="1" kern="0">
                            <a:solidFill>
                              <a:schemeClr val="bg1"/>
                            </a:solidFill>
                            <a:latin typeface="Cambria Math" panose="02040503050406030204" pitchFamily="18" charset="0"/>
                          </a:rPr>
                          <m:t>384</m:t>
                        </m:r>
                        <m:r>
                          <a:rPr lang="en-US" sz="2800" i="1" kern="0">
                            <a:solidFill>
                              <a:schemeClr val="bg1"/>
                            </a:solidFill>
                            <a:latin typeface="Cambria Math" panose="02040503050406030204" pitchFamily="18" charset="0"/>
                          </a:rPr>
                          <m:t>𝐸</m:t>
                        </m:r>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i="1" kern="0">
                                <a:solidFill>
                                  <a:schemeClr val="bg1"/>
                                </a:solidFill>
                                <a:latin typeface="Cambria Math" panose="02040503050406030204" pitchFamily="18" charset="0"/>
                              </a:rPr>
                              <m:t>𝑏</m:t>
                            </m:r>
                          </m:sub>
                        </m:sSub>
                      </m:den>
                    </m:f>
                  </m:oMath>
                </a14:m>
                <a:endParaRPr lang="en-US" sz="2800" kern="0" dirty="0">
                  <a:solidFill>
                    <a:schemeClr val="bg1"/>
                  </a:solidFill>
                </a:endParaRPr>
              </a:p>
            </p:txBody>
          </p:sp>
        </mc:Choice>
        <mc:Fallback>
          <p:sp>
            <p:nvSpPr>
              <p:cNvPr id="84995"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6"/>
                <a:stretch>
                  <a:fillRect l="-1270" t="-1262"/>
                </a:stretch>
              </a:blipFill>
            </p:spPr>
            <p:txBody>
              <a:bodyPr/>
              <a:lstStyle/>
              <a:p>
                <a:r>
                  <a:rPr lang="en-US">
                    <a:noFill/>
                  </a:rPr>
                  <a:t> </a:t>
                </a:r>
              </a:p>
            </p:txBody>
          </p:sp>
        </mc:Fallback>
      </mc:AlternateContent>
      <p:sp>
        <p:nvSpPr>
          <p:cNvPr id="84994"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84996" name="Picture 3"/>
          <p:cNvPicPr>
            <a:picLocks noChangeAspect="1"/>
          </p:cNvPicPr>
          <p:nvPr>
            <p:custDataLst>
              <p:tags r:id="rId4"/>
            </p:custDataLst>
          </p:nvPr>
        </p:nvPicPr>
        <p:blipFill>
          <a:blip r:embed="rId7"/>
          <a:stretch>
            <a:fillRect/>
          </a:stretch>
        </p:blipFill>
        <p:spPr>
          <a:xfrm>
            <a:off x="8659441" y="1536700"/>
            <a:ext cx="2505075" cy="4792663"/>
          </a:xfrm>
          <a:prstGeom prst="rect">
            <a:avLst/>
          </a:prstGeom>
          <a:noFill/>
          <a:ln>
            <a:noFill/>
            <a:miter lim="800000"/>
          </a:ln>
        </p:spPr>
      </p:pic>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96</a:t>
            </a:fld>
            <a:endParaRPr lang="en-US">
              <a:solidFill>
                <a:schemeClr val="bg1"/>
              </a:solidFill>
            </a:endParaRPr>
          </a:p>
        </p:txBody>
      </p:sp>
    </p:spTree>
    <p:custDataLst>
      <p:tags r:id="rId1"/>
    </p:custDataLst>
    <p:extLst>
      <p:ext uri="{BB962C8B-B14F-4D97-AF65-F5344CB8AC3E}">
        <p14:creationId xmlns:p14="http://schemas.microsoft.com/office/powerpoint/2010/main" val="34484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70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85000" lnSpcReduction="2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solidFill>
                      <a:schemeClr val="bg1"/>
                    </a:solidFill>
                  </a:rPr>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Use 10 year wind:</a:t>
                </a:r>
              </a:p>
              <a:p>
                <a:pPr marL="3429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10 </m:t>
                          </m:r>
                          <m:r>
                            <a:rPr lang="en-US" sz="2800" b="0" i="1" kern="0" smtClean="0">
                              <a:solidFill>
                                <a:schemeClr val="bg1"/>
                              </a:solidFill>
                              <a:latin typeface="Cambria Math" panose="02040503050406030204" pitchFamily="18" charset="0"/>
                            </a:rPr>
                            <m:t>𝑦𝑒𝑎𝑟</m:t>
                          </m:r>
                        </m:sub>
                      </m:sSub>
                      <m:r>
                        <a:rPr lang="en-US" sz="2800" b="0" i="1" kern="0" smtClean="0">
                          <a:solidFill>
                            <a:schemeClr val="bg1"/>
                          </a:solidFill>
                          <a:latin typeface="Cambria Math" panose="02040503050406030204" pitchFamily="18" charset="0"/>
                        </a:rPr>
                        <m:t>=0.72</m:t>
                      </m:r>
                      <m:d>
                        <m:dPr>
                          <m:ctrlPr>
                            <a:rPr lang="en-US" sz="2800" b="0" i="1" kern="0" smtClean="0">
                              <a:solidFill>
                                <a:schemeClr val="bg1"/>
                              </a:solidFill>
                              <a:latin typeface="Cambria Math" panose="02040503050406030204" pitchFamily="18" charset="0"/>
                            </a:rPr>
                          </m:ctrlPr>
                        </m:dPr>
                        <m:e>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𝑐</m:t>
                              </m:r>
                              <m:r>
                                <a:rPr lang="en-US" sz="2800" b="0" i="1" kern="0" smtClean="0">
                                  <a:solidFill>
                                    <a:schemeClr val="bg1"/>
                                  </a:solidFill>
                                  <a:latin typeface="Cambria Math" panose="02040503050406030204" pitchFamily="18" charset="0"/>
                                </a:rPr>
                                <m:t>&amp;</m:t>
                              </m:r>
                              <m:r>
                                <a:rPr lang="en-US" sz="2800" b="0" i="1" kern="0" smtClean="0">
                                  <a:solidFill>
                                    <a:schemeClr val="bg1"/>
                                  </a:solidFill>
                                  <a:latin typeface="Cambria Math" panose="02040503050406030204" pitchFamily="18" charset="0"/>
                                </a:rPr>
                                <m:t>𝑐</m:t>
                              </m:r>
                            </m:sub>
                          </m:sSub>
                        </m:e>
                      </m:d>
                      <m:r>
                        <a:rPr lang="en-US" sz="2800" b="0" i="1" kern="0" smtClean="0">
                          <a:solidFill>
                            <a:schemeClr val="bg1"/>
                          </a:solidFill>
                          <a:latin typeface="Cambria Math" panose="02040503050406030204" pitchFamily="18" charset="0"/>
                        </a:rPr>
                        <m:t>=0.42</m:t>
                      </m:r>
                      <m:d>
                        <m:dPr>
                          <m:ctrlPr>
                            <a:rPr lang="en-US" sz="2800" b="0" i="1" kern="0" smtClean="0">
                              <a:solidFill>
                                <a:schemeClr val="bg1"/>
                              </a:solidFill>
                              <a:latin typeface="Cambria Math" panose="02040503050406030204" pitchFamily="18" charset="0"/>
                            </a:rPr>
                          </m:ctrlPr>
                        </m:dPr>
                        <m:e>
                          <m:r>
                            <a:rPr lang="en-US" sz="2800" b="0" i="1" kern="0" smtClean="0">
                              <a:solidFill>
                                <a:schemeClr val="bg1"/>
                              </a:solidFill>
                              <a:latin typeface="Cambria Math" panose="02040503050406030204" pitchFamily="18" charset="0"/>
                            </a:rPr>
                            <m:t>45</m:t>
                          </m:r>
                        </m:e>
                      </m:d>
                      <m:r>
                        <a:rPr lang="en-US" sz="2800" b="0" i="1" kern="0" smtClean="0">
                          <a:solidFill>
                            <a:schemeClr val="bg1"/>
                          </a:solidFill>
                          <a:latin typeface="Cambria Math" panose="02040503050406030204" pitchFamily="18" charset="0"/>
                        </a:rPr>
                        <m:t>=19 </m:t>
                      </m:r>
                      <m:r>
                        <a:rPr lang="en-US" sz="2800" b="0" i="1" kern="0" smtClean="0">
                          <a:solidFill>
                            <a:schemeClr val="bg1"/>
                          </a:solidFill>
                          <a:latin typeface="Cambria Math" panose="02040503050406030204" pitchFamily="18" charset="0"/>
                        </a:rPr>
                        <m:t>𝑝𝑠𝑓</m:t>
                      </m:r>
                    </m:oMath>
                  </m:oMathPara>
                </a14:m>
                <a:endParaRPr lang="en-US" sz="2800" kern="0" dirty="0">
                  <a:solidFill>
                    <a:schemeClr val="bg1"/>
                  </a:solidFill>
                </a:endParaRP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dirty="0">
                  <a:solidFill>
                    <a:schemeClr val="bg1"/>
                  </a:solidFill>
                </a:endParaRP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Solve for </a:t>
                </a:r>
                <a:r>
                  <a:rPr lang="en-US" sz="2800" kern="0" dirty="0" err="1">
                    <a:solidFill>
                      <a:schemeClr val="bg1"/>
                    </a:solidFill>
                  </a:rPr>
                  <a:t>I</a:t>
                </a:r>
                <a:r>
                  <a:rPr lang="en-US" sz="2800" kern="0" baseline="-25000" dirty="0" err="1">
                    <a:solidFill>
                      <a:schemeClr val="bg1"/>
                    </a:solidFill>
                  </a:rPr>
                  <a:t>min</a:t>
                </a:r>
                <a:r>
                  <a:rPr lang="en-US" sz="2800" kern="0" dirty="0">
                    <a:solidFill>
                      <a:schemeClr val="bg1"/>
                    </a:solidFill>
                  </a:rPr>
                  <a:t>:</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dirty="0">
                  <a:solidFill>
                    <a:schemeClr val="bg1"/>
                  </a:solidFill>
                </a:endParaRPr>
              </a:p>
              <a:p>
                <a:pPr marL="342900" indent="0" eaLnBrk="0" fontAlgn="base" hangingPunct="0">
                  <a:lnSpc>
                    <a:spcPct val="110000"/>
                  </a:lnSpc>
                  <a:spcBef>
                    <a:spcPct val="0"/>
                  </a:spcBef>
                  <a:spcAft>
                    <a:spcPct val="35000"/>
                  </a:spcAft>
                  <a:buClr>
                    <a:srgbClr val="6B6B6B"/>
                  </a:buClr>
                  <a:buSzPct val="75000"/>
                  <a:buNone/>
                  <a:defRPr/>
                </a:pPr>
                <a14:m>
                  <m:oMath xmlns:m="http://schemas.openxmlformats.org/officeDocument/2006/math">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rPr>
                          <m:t>𝐼</m:t>
                        </m:r>
                      </m:e>
                      <m:sub>
                        <m:r>
                          <a:rPr lang="en-US" sz="2800" i="1" kern="0">
                            <a:solidFill>
                              <a:schemeClr val="bg1"/>
                            </a:solidFill>
                            <a:latin typeface="Cambria Math" panose="02040503050406030204" pitchFamily="18" charset="0"/>
                          </a:rPr>
                          <m:t>𝑚𝑖𝑛</m:t>
                        </m:r>
                      </m:sub>
                    </m:sSub>
                    <m:r>
                      <a:rPr lang="en-US" sz="2800" i="1" ker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r>
                          <a:rPr lang="en-US" sz="2800" i="1" kern="0">
                            <a:solidFill>
                              <a:schemeClr val="bg1"/>
                            </a:solidFill>
                            <a:latin typeface="Cambria Math" panose="02040503050406030204" pitchFamily="18" charset="0"/>
                          </a:rPr>
                          <m:t>5</m:t>
                        </m:r>
                        <m:r>
                          <a:rPr lang="en-US" sz="2800" i="1" kern="0">
                            <a:solidFill>
                              <a:schemeClr val="bg1"/>
                            </a:solidFill>
                            <a:latin typeface="Cambria Math" panose="02040503050406030204" pitchFamily="18" charset="0"/>
                          </a:rPr>
                          <m:t>𝑤</m:t>
                        </m:r>
                        <m:sSup>
                          <m:sSupPr>
                            <m:ctrlPr>
                              <a:rPr lang="en-US" sz="2800" i="1" kern="0">
                                <a:solidFill>
                                  <a:schemeClr val="bg1"/>
                                </a:solidFill>
                                <a:latin typeface="Cambria Math" panose="02040503050406030204" pitchFamily="18" charset="0"/>
                              </a:rPr>
                            </m:ctrlPr>
                          </m:sSupPr>
                          <m:e>
                            <m:r>
                              <a:rPr lang="en-US" sz="2800" i="1" kern="0">
                                <a:solidFill>
                                  <a:schemeClr val="bg1"/>
                                </a:solidFill>
                                <a:latin typeface="Cambria Math" panose="02040503050406030204" pitchFamily="18" charset="0"/>
                              </a:rPr>
                              <m:t>𝑙</m:t>
                            </m:r>
                          </m:e>
                          <m:sup>
                            <m:r>
                              <a:rPr lang="en-US" sz="2800" i="1" kern="0">
                                <a:solidFill>
                                  <a:schemeClr val="bg1"/>
                                </a:solidFill>
                                <a:latin typeface="Cambria Math" panose="02040503050406030204" pitchFamily="18" charset="0"/>
                              </a:rPr>
                              <m:t>4</m:t>
                            </m:r>
                          </m:sup>
                        </m:sSup>
                      </m:num>
                      <m:den>
                        <m:r>
                          <a:rPr lang="en-US" sz="2800" i="1" kern="0">
                            <a:solidFill>
                              <a:schemeClr val="bg1"/>
                            </a:solidFill>
                            <a:latin typeface="Cambria Math" panose="02040503050406030204" pitchFamily="18" charset="0"/>
                          </a:rPr>
                          <m:t>384</m:t>
                        </m:r>
                        <m:r>
                          <a:rPr lang="en-US" sz="2800" i="1" kern="0">
                            <a:solidFill>
                              <a:schemeClr val="bg1"/>
                            </a:solidFill>
                            <a:latin typeface="Cambria Math" panose="02040503050406030204" pitchFamily="18" charset="0"/>
                          </a:rPr>
                          <m:t>𝐸</m:t>
                        </m:r>
                        <m:sSub>
                          <m:sSubPr>
                            <m:ctrlPr>
                              <a:rPr lang="en-US" sz="2800" i="1" kern="0">
                                <a:solidFill>
                                  <a:schemeClr val="bg1"/>
                                </a:solidFill>
                                <a:latin typeface="Cambria Math" panose="02040503050406030204" pitchFamily="18" charset="0"/>
                              </a:rPr>
                            </m:ctrlPr>
                          </m:sSubPr>
                          <m:e>
                            <m:r>
                              <a:rPr lang="en-US" sz="2800" i="1" kern="0">
                                <a:solidFill>
                                  <a:schemeClr val="bg1"/>
                                </a:solidFill>
                                <a:latin typeface="Cambria Math" panose="02040503050406030204" pitchFamily="18" charset="0"/>
                                <a:ea typeface="Cambria Math" panose="02040503050406030204" pitchFamily="18" charset="0"/>
                              </a:rPr>
                              <m:t>𝛿</m:t>
                            </m:r>
                          </m:e>
                          <m:sub>
                            <m:r>
                              <a:rPr lang="en-US" sz="2800" i="1" kern="0">
                                <a:solidFill>
                                  <a:schemeClr val="bg1"/>
                                </a:solidFill>
                                <a:latin typeface="Cambria Math" panose="02040503050406030204" pitchFamily="18" charset="0"/>
                              </a:rPr>
                              <m:t>𝑏</m:t>
                            </m:r>
                          </m:sub>
                        </m:sSub>
                      </m:den>
                    </m:f>
                  </m:oMath>
                </a14:m>
                <a:r>
                  <a:rPr lang="en-US" sz="2800" kern="0" dirty="0">
                    <a:solidFill>
                      <a:schemeClr val="bg1"/>
                    </a:solidFill>
                  </a:rPr>
                  <a:t>=</a:t>
                </a:r>
                <a14:m>
                  <m:oMath xmlns:m="http://schemas.openxmlformats.org/officeDocument/2006/math">
                    <m:f>
                      <m:fPr>
                        <m:ctrlPr>
                          <a:rPr lang="en-US" sz="2800" i="1" kern="0">
                            <a:solidFill>
                              <a:schemeClr val="bg1"/>
                            </a:solidFill>
                            <a:latin typeface="Cambria Math" panose="02040503050406030204" pitchFamily="18" charset="0"/>
                          </a:rPr>
                        </m:ctrlPr>
                      </m:fPr>
                      <m:num>
                        <m:r>
                          <a:rPr lang="en-US" sz="2800" i="1" kern="0">
                            <a:solidFill>
                              <a:schemeClr val="bg1"/>
                            </a:solidFill>
                            <a:latin typeface="Cambria Math" panose="02040503050406030204" pitchFamily="18" charset="0"/>
                          </a:rPr>
                          <m:t>5</m:t>
                        </m:r>
                        <m:r>
                          <a:rPr lang="en-US" sz="2800" b="0" i="1" kern="0" smtClean="0">
                            <a:solidFill>
                              <a:schemeClr val="bg1"/>
                            </a:solidFill>
                            <a:latin typeface="Cambria Math" panose="02040503050406030204" pitchFamily="18" charset="0"/>
                          </a:rPr>
                          <m:t>(</m:t>
                        </m:r>
                        <m:f>
                          <m:fPr>
                            <m:ctrlPr>
                              <a:rPr lang="en-US" sz="2800" b="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19</m:t>
                            </m:r>
                          </m:num>
                          <m:den>
                            <m:r>
                              <a:rPr lang="en-US" sz="2800" b="0" i="1" kern="0" smtClean="0">
                                <a:solidFill>
                                  <a:schemeClr val="bg1"/>
                                </a:solidFill>
                                <a:latin typeface="Cambria Math" panose="02040503050406030204" pitchFamily="18" charset="0"/>
                              </a:rPr>
                              <m:t>12</m:t>
                            </m:r>
                          </m:den>
                        </m:f>
                        <m:r>
                          <a:rPr lang="en-US" sz="2800" b="0" i="1" kern="0" smtClean="0">
                            <a:solidFill>
                              <a:schemeClr val="bg1"/>
                            </a:solidFill>
                            <a:latin typeface="Cambria Math" panose="02040503050406030204" pitchFamily="18" charset="0"/>
                          </a:rPr>
                          <m:t>)</m:t>
                        </m:r>
                        <m:sSup>
                          <m:sSupPr>
                            <m:ctrlPr>
                              <a:rPr lang="en-US" sz="2800" i="1" kern="0">
                                <a:solidFill>
                                  <a:schemeClr val="bg1"/>
                                </a:solidFill>
                                <a:latin typeface="Cambria Math" panose="02040503050406030204" pitchFamily="18" charset="0"/>
                              </a:rPr>
                            </m:ctrlPr>
                          </m:sSupPr>
                          <m:e>
                            <m:r>
                              <a:rPr lang="en-US" sz="2800" b="0" i="1" kern="0" smtClean="0">
                                <a:solidFill>
                                  <a:schemeClr val="bg1"/>
                                </a:solidFill>
                                <a:latin typeface="Cambria Math" panose="02040503050406030204" pitchFamily="18" charset="0"/>
                              </a:rPr>
                              <m:t>(144)</m:t>
                            </m:r>
                          </m:e>
                          <m:sup>
                            <m:r>
                              <a:rPr lang="en-US" sz="2800" i="1" kern="0">
                                <a:solidFill>
                                  <a:schemeClr val="bg1"/>
                                </a:solidFill>
                                <a:latin typeface="Cambria Math" panose="02040503050406030204" pitchFamily="18" charset="0"/>
                              </a:rPr>
                              <m:t>4</m:t>
                            </m:r>
                          </m:sup>
                        </m:sSup>
                      </m:num>
                      <m:den>
                        <m:r>
                          <a:rPr lang="en-US" sz="2800" i="1" kern="0">
                            <a:solidFill>
                              <a:schemeClr val="bg1"/>
                            </a:solidFill>
                            <a:latin typeface="Cambria Math" panose="02040503050406030204" pitchFamily="18" charset="0"/>
                          </a:rPr>
                          <m:t>384</m:t>
                        </m:r>
                        <m:r>
                          <a:rPr lang="en-US" sz="2800" b="0" i="1" kern="0" smtClean="0">
                            <a:solidFill>
                              <a:schemeClr val="bg1"/>
                            </a:solidFill>
                            <a:latin typeface="Cambria Math" panose="02040503050406030204" pitchFamily="18" charset="0"/>
                          </a:rPr>
                          <m:t>(29</m:t>
                        </m:r>
                        <m:r>
                          <a:rPr lang="en-US" sz="2800" b="0" i="1" kern="0" smtClean="0">
                            <a:solidFill>
                              <a:schemeClr val="bg1"/>
                            </a:solidFill>
                            <a:latin typeface="Cambria Math" panose="02040503050406030204" pitchFamily="18" charset="0"/>
                            <a:ea typeface="Cambria Math" panose="02040503050406030204" pitchFamily="18" charset="0"/>
                          </a:rPr>
                          <m:t>×</m:t>
                        </m:r>
                        <m:sSup>
                          <m:sSupPr>
                            <m:ctrlPr>
                              <a:rPr lang="en-US" sz="2800" b="0" i="1" kern="0" smtClean="0">
                                <a:solidFill>
                                  <a:schemeClr val="bg1"/>
                                </a:solidFill>
                                <a:latin typeface="Cambria Math" panose="02040503050406030204" pitchFamily="18" charset="0"/>
                                <a:ea typeface="Cambria Math" panose="02040503050406030204" pitchFamily="18" charset="0"/>
                              </a:rPr>
                            </m:ctrlPr>
                          </m:sSupPr>
                          <m:e>
                            <m:r>
                              <a:rPr lang="en-US" sz="2800" b="0" i="1" kern="0" smtClean="0">
                                <a:solidFill>
                                  <a:schemeClr val="bg1"/>
                                </a:solidFill>
                                <a:latin typeface="Cambria Math" panose="02040503050406030204" pitchFamily="18" charset="0"/>
                                <a:ea typeface="Cambria Math" panose="02040503050406030204" pitchFamily="18" charset="0"/>
                              </a:rPr>
                              <m:t>10</m:t>
                            </m:r>
                          </m:e>
                          <m:sup>
                            <m:r>
                              <a:rPr lang="en-US" sz="2800" b="0" i="1" kern="0" smtClean="0">
                                <a:solidFill>
                                  <a:schemeClr val="bg1"/>
                                </a:solidFill>
                                <a:latin typeface="Cambria Math" panose="02040503050406030204" pitchFamily="18" charset="0"/>
                                <a:ea typeface="Cambria Math" panose="02040503050406030204" pitchFamily="18" charset="0"/>
                              </a:rPr>
                              <m:t>6</m:t>
                            </m:r>
                          </m:sup>
                        </m:sSup>
                        <m:r>
                          <a:rPr lang="en-US" sz="2800" b="0" i="1" kern="0" smtClean="0">
                            <a:solidFill>
                              <a:schemeClr val="bg1"/>
                            </a:solidFill>
                            <a:latin typeface="Cambria Math" panose="02040503050406030204" pitchFamily="18" charset="0"/>
                            <a:ea typeface="Cambria Math" panose="02040503050406030204" pitchFamily="18" charset="0"/>
                          </a:rPr>
                          <m:t>)(0.28)</m:t>
                        </m:r>
                      </m:den>
                    </m:f>
                    <m:r>
                      <a:rPr lang="en-US" sz="2800" b="0" i="0" kern="0" smtClean="0">
                        <a:solidFill>
                          <a:schemeClr val="bg1"/>
                        </a:solidFill>
                        <a:latin typeface="Cambria Math" panose="02040503050406030204" pitchFamily="18" charset="0"/>
                      </a:rPr>
                      <m:t>=1.09 </m:t>
                    </m:r>
                    <m:sSup>
                      <m:sSupPr>
                        <m:ctrlPr>
                          <a:rPr lang="en-US" sz="2800" b="0" i="1" kern="0" smtClean="0">
                            <a:solidFill>
                              <a:schemeClr val="bg1"/>
                            </a:solidFill>
                            <a:latin typeface="Cambria Math" panose="02040503050406030204" pitchFamily="18" charset="0"/>
                          </a:rPr>
                        </m:ctrlPr>
                      </m:sSupPr>
                      <m:e>
                        <m:r>
                          <a:rPr lang="en-US" sz="2800" b="0" i="1" kern="0" smtClean="0">
                            <a:solidFill>
                              <a:schemeClr val="bg1"/>
                            </a:solidFill>
                            <a:latin typeface="Cambria Math" panose="02040503050406030204" pitchFamily="18" charset="0"/>
                          </a:rPr>
                          <m:t>𝑖𝑛</m:t>
                        </m:r>
                      </m:e>
                      <m:sup>
                        <m:r>
                          <a:rPr lang="en-US" sz="2800" b="0" i="1" kern="0" smtClean="0">
                            <a:solidFill>
                              <a:schemeClr val="bg1"/>
                            </a:solidFill>
                            <a:latin typeface="Cambria Math" panose="02040503050406030204" pitchFamily="18" charset="0"/>
                          </a:rPr>
                          <m:t>4</m:t>
                        </m:r>
                      </m:sup>
                    </m:sSup>
                  </m:oMath>
                </a14:m>
                <a:endParaRPr lang="en-US" sz="2800" kern="0" dirty="0">
                  <a:solidFill>
                    <a:schemeClr val="bg1"/>
                  </a:solidFill>
                </a:endParaRPr>
              </a:p>
              <a:p>
                <a:pPr marL="346075" lvl="1" indent="0" eaLnBrk="0" fontAlgn="base" hangingPunct="0">
                  <a:lnSpc>
                    <a:spcPct val="110000"/>
                  </a:lnSpc>
                  <a:spcBef>
                    <a:spcPct val="0"/>
                  </a:spcBef>
                  <a:spcAft>
                    <a:spcPct val="35000"/>
                  </a:spcAft>
                  <a:buNone/>
                  <a:defRPr/>
                </a:pPr>
                <a:r>
                  <a:rPr lang="en-US" sz="2600" kern="0" dirty="0">
                    <a:solidFill>
                      <a:schemeClr val="bg1"/>
                    </a:solidFill>
                  </a:rPr>
                  <a:t>Note that this is per foot. For 16” spacing, </a:t>
                </a:r>
                <a:r>
                  <a:rPr lang="en-US" sz="2600" kern="0" dirty="0" err="1">
                    <a:solidFill>
                      <a:schemeClr val="bg1"/>
                    </a:solidFill>
                  </a:rPr>
                  <a:t>I</a:t>
                </a:r>
                <a:r>
                  <a:rPr lang="en-US" sz="2600" kern="0" baseline="-25000" dirty="0" err="1">
                    <a:solidFill>
                      <a:schemeClr val="bg1"/>
                    </a:solidFill>
                  </a:rPr>
                  <a:t>min</a:t>
                </a:r>
                <a:r>
                  <a:rPr lang="en-US" sz="2600" kern="0" dirty="0">
                    <a:solidFill>
                      <a:schemeClr val="bg1"/>
                    </a:solidFill>
                  </a:rPr>
                  <a:t> = 1.33(1.09) = 1.46 in</a:t>
                </a:r>
                <a:r>
                  <a:rPr lang="en-US" sz="2600" kern="0" baseline="30000" dirty="0">
                    <a:solidFill>
                      <a:schemeClr val="bg1"/>
                    </a:solidFill>
                  </a:rPr>
                  <a:t>4</a:t>
                </a:r>
              </a:p>
            </p:txBody>
          </p:sp>
        </mc:Choice>
        <mc:Fallback>
          <p:sp>
            <p:nvSpPr>
              <p:cNvPr id="87043"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6"/>
                <a:stretch>
                  <a:fillRect l="-952" t="-1964"/>
                </a:stretch>
              </a:blipFill>
            </p:spPr>
            <p:txBody>
              <a:bodyPr/>
              <a:lstStyle/>
              <a:p>
                <a:r>
                  <a:rPr lang="en-US">
                    <a:noFill/>
                  </a:rPr>
                  <a:t> </a:t>
                </a:r>
              </a:p>
            </p:txBody>
          </p:sp>
        </mc:Fallback>
      </mc:AlternateContent>
      <p:sp>
        <p:nvSpPr>
          <p:cNvPr id="870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87044" name="Picture 3"/>
          <p:cNvPicPr>
            <a:picLocks noChangeAspect="1"/>
          </p:cNvPicPr>
          <p:nvPr>
            <p:custDataLst>
              <p:tags r:id="rId4"/>
            </p:custDataLst>
          </p:nvPr>
        </p:nvPicPr>
        <p:blipFill>
          <a:blip r:embed="rId7"/>
          <a:stretch>
            <a:fillRect/>
          </a:stretch>
        </p:blipFill>
        <p:spPr>
          <a:xfrm>
            <a:off x="8761412" y="1358899"/>
            <a:ext cx="2505075" cy="4792663"/>
          </a:xfrm>
          <a:prstGeom prst="rect">
            <a:avLst/>
          </a:prstGeom>
          <a:noFill/>
          <a:ln>
            <a:noFill/>
            <a:miter lim="800000"/>
          </a:ln>
        </p:spPr>
      </p:pic>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97</a:t>
            </a:fld>
            <a:endParaRPr lang="en-US">
              <a:solidFill>
                <a:schemeClr val="bg1"/>
              </a:solidFill>
            </a:endParaRPr>
          </a:p>
        </p:txBody>
      </p:sp>
    </p:spTree>
    <p:custDataLst>
      <p:tags r:id="rId1"/>
    </p:custDataLst>
    <p:extLst>
      <p:ext uri="{BB962C8B-B14F-4D97-AF65-F5344CB8AC3E}">
        <p14:creationId xmlns:p14="http://schemas.microsoft.com/office/powerpoint/2010/main" val="48783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0" indent="0" eaLnBrk="0" fontAlgn="base" hangingPunct="0">
              <a:lnSpc>
                <a:spcPct val="110000"/>
              </a:lnSpc>
              <a:spcBef>
                <a:spcPct val="0"/>
              </a:spcBef>
              <a:spcAft>
                <a:spcPct val="35000"/>
              </a:spcAft>
              <a:buClr>
                <a:srgbClr val="6B6B6B"/>
              </a:buClr>
              <a:buSzPct val="75000"/>
              <a:buNone/>
              <a:defRPr/>
            </a:pPr>
            <a:r>
              <a:rPr lang="en-US" sz="2800" b="1" kern="0"/>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a:t>Consult SSMA Manual:</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a:p>
          <a:p>
            <a:pPr marL="346075" lvl="1" indent="0" eaLnBrk="0" fontAlgn="base" hangingPunct="0">
              <a:lnSpc>
                <a:spcPct val="110000"/>
              </a:lnSpc>
              <a:spcBef>
                <a:spcPct val="0"/>
              </a:spcBef>
              <a:spcAft>
                <a:spcPct val="35000"/>
              </a:spcAft>
              <a:buNone/>
              <a:defRPr/>
            </a:pPr>
            <a:endParaRPr lang="en-US" sz="2600" kern="0"/>
          </a:p>
          <a:p>
            <a:pPr marL="346075" lvl="1" indent="0" eaLnBrk="0" fontAlgn="base" hangingPunct="0">
              <a:lnSpc>
                <a:spcPct val="110000"/>
              </a:lnSpc>
              <a:spcBef>
                <a:spcPct val="0"/>
              </a:spcBef>
              <a:spcAft>
                <a:spcPct val="35000"/>
              </a:spcAft>
              <a:buNone/>
              <a:defRPr/>
            </a:pPr>
            <a:r>
              <a:rPr lang="en-US" sz="2600" kern="0"/>
              <a:t>Looks like 600S137-33 might work</a:t>
            </a:r>
          </a:p>
          <a:p>
            <a:pPr marL="0" indent="0" eaLnBrk="0" fontAlgn="base" hangingPunct="0">
              <a:lnSpc>
                <a:spcPct val="110000"/>
              </a:lnSpc>
              <a:spcBef>
                <a:spcPct val="0"/>
              </a:spcBef>
              <a:spcAft>
                <a:spcPct val="35000"/>
              </a:spcAft>
              <a:buClr>
                <a:srgbClr val="6B6B6B"/>
              </a:buClr>
              <a:buSzPct val="75000"/>
              <a:buNone/>
              <a:defRPr/>
            </a:pPr>
            <a:endParaRPr lang="en-US" sz="2800" kern="0"/>
          </a:p>
        </p:txBody>
      </p:sp>
      <p:sp>
        <p:nvSpPr>
          <p:cNvPr id="88066"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88068" name="Picture 8"/>
          <p:cNvPicPr>
            <a:picLocks noChangeAspect="1"/>
          </p:cNvPicPr>
          <p:nvPr>
            <p:custDataLst>
              <p:tags r:id="rId4"/>
            </p:custDataLst>
          </p:nvPr>
        </p:nvPicPr>
        <p:blipFill>
          <a:blip r:embed="rId8"/>
          <a:srcRect b="94034"/>
          <a:stretch>
            <a:fillRect/>
          </a:stretch>
        </p:blipFill>
        <p:spPr>
          <a:xfrm>
            <a:off x="1979612" y="2971800"/>
            <a:ext cx="7696200" cy="533400"/>
          </a:xfrm>
          <a:prstGeom prst="rect">
            <a:avLst/>
          </a:prstGeom>
          <a:noFill/>
          <a:ln>
            <a:noFill/>
            <a:miter lim="800000"/>
          </a:ln>
        </p:spPr>
      </p:pic>
      <p:pic>
        <p:nvPicPr>
          <p:cNvPr id="88069" name="Picture 9"/>
          <p:cNvPicPr>
            <a:picLocks noChangeAspect="1"/>
          </p:cNvPicPr>
          <p:nvPr>
            <p:custDataLst>
              <p:tags r:id="rId5"/>
            </p:custDataLst>
          </p:nvPr>
        </p:nvPicPr>
        <p:blipFill>
          <a:blip r:embed="rId8"/>
          <a:srcRect t="92081"/>
          <a:stretch>
            <a:fillRect/>
          </a:stretch>
        </p:blipFill>
        <p:spPr>
          <a:xfrm>
            <a:off x="1979612" y="3497264"/>
            <a:ext cx="7696200" cy="708025"/>
          </a:xfrm>
          <a:prstGeom prst="rect">
            <a:avLst/>
          </a:prstGeom>
          <a:noFill/>
          <a:ln>
            <a:noFill/>
            <a:miter lim="800000"/>
          </a:ln>
        </p:spPr>
      </p:pic>
      <p:sp>
        <p:nvSpPr>
          <p:cNvPr id="88070" name="Rounded Rectangle 10"/>
          <p:cNvSpPr/>
          <p:nvPr>
            <p:custDataLst>
              <p:tags r:id="rId6"/>
            </p:custDataLst>
          </p:nvPr>
        </p:nvSpPr>
        <p:spPr>
          <a:xfrm>
            <a:off x="4722812" y="3200400"/>
            <a:ext cx="381000" cy="1066800"/>
          </a:xfrm>
          <a:prstGeom prst="roundRect">
            <a:avLst>
              <a:gd name="adj" fmla="val 16667"/>
            </a:avLst>
          </a:prstGeom>
          <a:noFill/>
          <a:ln w="25400">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cxnSp>
        <p:nvCxnSpPr>
          <p:cNvPr id="88071" name="Straight Connector 12"/>
          <p:cNvCxnSpPr/>
          <p:nvPr/>
        </p:nvCxnSpPr>
        <p:spPr>
          <a:xfrm>
            <a:off x="1979612" y="3670300"/>
            <a:ext cx="3200400" cy="0"/>
          </a:xfrm>
          <a:prstGeom prst="line">
            <a:avLst/>
          </a:prstGeom>
          <a:solidFill>
            <a:schemeClr val="accent1"/>
          </a:solidFill>
          <a:ln>
            <a:solidFill>
              <a:srgbClr val="C00000"/>
            </a:solidFill>
            <a:miter lim="800000"/>
          </a:ln>
        </p:spPr>
      </p:cxn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98</a:t>
            </a:fld>
            <a:endParaRPr lang="en-US">
              <a:solidFill>
                <a:schemeClr val="bg1"/>
              </a:solidFill>
            </a:endParaRPr>
          </a:p>
        </p:txBody>
      </p:sp>
    </p:spTree>
    <p:custDataLst>
      <p:tags r:id="rId1"/>
    </p:custDataLst>
    <p:extLst>
      <p:ext uri="{BB962C8B-B14F-4D97-AF65-F5344CB8AC3E}">
        <p14:creationId xmlns:p14="http://schemas.microsoft.com/office/powerpoint/2010/main" val="250569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9091"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fontScale="77500" lnSpcReduction="20000"/>
              </a:bodyPr>
              <a:lstStyle/>
              <a:p>
                <a:pPr marL="0" indent="0" eaLnBrk="0" fontAlgn="base" hangingPunct="0">
                  <a:lnSpc>
                    <a:spcPct val="110000"/>
                  </a:lnSpc>
                  <a:spcBef>
                    <a:spcPct val="0"/>
                  </a:spcBef>
                  <a:spcAft>
                    <a:spcPct val="35000"/>
                  </a:spcAft>
                  <a:buClr>
                    <a:srgbClr val="6B6B6B"/>
                  </a:buClr>
                  <a:buSzPct val="75000"/>
                  <a:buNone/>
                  <a:defRPr/>
                </a:pPr>
                <a:r>
                  <a:rPr lang="en-US" sz="2800" b="1" kern="0" dirty="0">
                    <a:solidFill>
                      <a:schemeClr val="bg1"/>
                    </a:solidFill>
                  </a:rPr>
                  <a:t>Design Backing:</a:t>
                </a: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r>
                  <a:rPr lang="en-US" sz="2800" kern="0" dirty="0">
                    <a:solidFill>
                      <a:schemeClr val="bg1"/>
                    </a:solidFill>
                  </a:rPr>
                  <a:t>Check allowable moment:</a:t>
                </a:r>
              </a:p>
              <a:p>
                <a:pPr marL="342900" indent="0" eaLnBrk="0" fontAlgn="base" hangingPunct="0">
                  <a:lnSpc>
                    <a:spcPct val="110000"/>
                  </a:lnSpc>
                  <a:spcBef>
                    <a:spcPct val="0"/>
                  </a:spcBef>
                  <a:spcAft>
                    <a:spcPct val="35000"/>
                  </a:spcAft>
                  <a:buClr>
                    <a:srgbClr val="6B6B6B"/>
                  </a:buClr>
                  <a:buSzPct val="75000"/>
                  <a:buNone/>
                  <a:defRPr/>
                </a:pPr>
                <a:r>
                  <a:rPr lang="en-US" sz="2800" kern="0" dirty="0">
                    <a:solidFill>
                      <a:schemeClr val="bg1"/>
                    </a:solidFill>
                  </a:rPr>
                  <a:t> </a:t>
                </a:r>
                <a14:m>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𝐴𝑆𝐷</m:t>
                        </m:r>
                      </m:sub>
                    </m:sSub>
                    <m:r>
                      <a:rPr lang="en-US" sz="2800" b="0" i="1" kern="0" smtClean="0">
                        <a:solidFill>
                          <a:schemeClr val="bg1"/>
                        </a:solidFill>
                        <a:latin typeface="Cambria Math" panose="02040503050406030204" pitchFamily="18" charset="0"/>
                      </a:rPr>
                      <m:t>=0.6</m:t>
                    </m:r>
                    <m:d>
                      <m:dPr>
                        <m:ctrlPr>
                          <a:rPr lang="en-US" sz="2800" b="0" i="1" kern="0" smtClean="0">
                            <a:solidFill>
                              <a:schemeClr val="bg1"/>
                            </a:solidFill>
                            <a:latin typeface="Cambria Math" panose="02040503050406030204" pitchFamily="18" charset="0"/>
                          </a:rPr>
                        </m:ctrlPr>
                      </m:dPr>
                      <m:e>
                        <m:sSub>
                          <m:sSubPr>
                            <m:ctrlPr>
                              <a:rPr lang="en-US" sz="2800" b="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𝑤</m:t>
                            </m:r>
                          </m:e>
                          <m:sub>
                            <m:r>
                              <a:rPr lang="en-US" sz="2800" b="0" i="1" kern="0" smtClean="0">
                                <a:solidFill>
                                  <a:schemeClr val="bg1"/>
                                </a:solidFill>
                                <a:latin typeface="Cambria Math" panose="02040503050406030204" pitchFamily="18" charset="0"/>
                              </a:rPr>
                              <m:t>𝑐</m:t>
                            </m:r>
                            <m:r>
                              <a:rPr lang="en-US" sz="2800" b="0" i="1" kern="0" smtClean="0">
                                <a:solidFill>
                                  <a:schemeClr val="bg1"/>
                                </a:solidFill>
                                <a:latin typeface="Cambria Math" panose="02040503050406030204" pitchFamily="18" charset="0"/>
                              </a:rPr>
                              <m:t>&amp;</m:t>
                            </m:r>
                            <m:r>
                              <a:rPr lang="en-US" sz="2800" b="0" i="1" kern="0" smtClean="0">
                                <a:solidFill>
                                  <a:schemeClr val="bg1"/>
                                </a:solidFill>
                                <a:latin typeface="Cambria Math" panose="02040503050406030204" pitchFamily="18" charset="0"/>
                              </a:rPr>
                              <m:t>𝑐</m:t>
                            </m:r>
                          </m:sub>
                        </m:sSub>
                      </m:e>
                    </m:d>
                    <m:r>
                      <a:rPr lang="en-US" sz="2800" b="0" i="1" kern="0" smtClean="0">
                        <a:solidFill>
                          <a:schemeClr val="bg1"/>
                        </a:solidFill>
                        <a:latin typeface="Cambria Math" panose="02040503050406030204" pitchFamily="18" charset="0"/>
                      </a:rPr>
                      <m:t>=0.6</m:t>
                    </m:r>
                    <m:d>
                      <m:dPr>
                        <m:ctrlPr>
                          <a:rPr lang="en-US" sz="2800" b="0" i="1" kern="0" smtClean="0">
                            <a:solidFill>
                              <a:schemeClr val="bg1"/>
                            </a:solidFill>
                            <a:latin typeface="Cambria Math" panose="02040503050406030204" pitchFamily="18" charset="0"/>
                          </a:rPr>
                        </m:ctrlPr>
                      </m:dPr>
                      <m:e>
                        <m:r>
                          <a:rPr lang="en-US" sz="2800" b="0" i="1" kern="0" smtClean="0">
                            <a:solidFill>
                              <a:schemeClr val="bg1"/>
                            </a:solidFill>
                            <a:latin typeface="Cambria Math" panose="02040503050406030204" pitchFamily="18" charset="0"/>
                          </a:rPr>
                          <m:t>45</m:t>
                        </m:r>
                      </m:e>
                    </m:d>
                    <m:r>
                      <a:rPr lang="en-US" sz="2800" b="0" i="1" kern="0" smtClean="0">
                        <a:solidFill>
                          <a:schemeClr val="bg1"/>
                        </a:solidFill>
                        <a:latin typeface="Cambria Math" panose="02040503050406030204" pitchFamily="18" charset="0"/>
                      </a:rPr>
                      <m:t>=27 </m:t>
                    </m:r>
                    <m:r>
                      <a:rPr lang="en-US" sz="2800" b="0" i="1" kern="0" smtClean="0">
                        <a:solidFill>
                          <a:schemeClr val="bg1"/>
                        </a:solidFill>
                        <a:latin typeface="Cambria Math" panose="02040503050406030204" pitchFamily="18" charset="0"/>
                      </a:rPr>
                      <m:t>𝑝𝑠𝑓</m:t>
                    </m:r>
                  </m:oMath>
                </a14:m>
                <a:endParaRPr lang="en-US" sz="2800" kern="0" dirty="0">
                  <a:solidFill>
                    <a:schemeClr val="bg1"/>
                  </a:solidFill>
                </a:endParaRPr>
              </a:p>
              <a:p>
                <a:pPr marL="342900" indent="0" eaLnBrk="0" fontAlgn="base" hangingPunct="0">
                  <a:lnSpc>
                    <a:spcPct val="110000"/>
                  </a:lnSpc>
                  <a:spcBef>
                    <a:spcPct val="0"/>
                  </a:spcBef>
                  <a:spcAft>
                    <a:spcPct val="35000"/>
                  </a:spcAft>
                  <a:buClr>
                    <a:srgbClr val="6B6B6B"/>
                  </a:buClr>
                  <a:buSzPct val="75000"/>
                  <a:buNone/>
                  <a:defRPr/>
                </a:pPr>
                <a14:m>
                  <m:oMathPara xmlns:m="http://schemas.openxmlformats.org/officeDocument/2006/math">
                    <m:oMathParaPr>
                      <m:jc m:val="left"/>
                    </m:oMathParaPr>
                    <m:oMath xmlns:m="http://schemas.openxmlformats.org/officeDocument/2006/math">
                      <m:sSub>
                        <m:sSubPr>
                          <m:ctrlPr>
                            <a:rPr lang="en-US" sz="2800" i="1" kern="0" smtClean="0">
                              <a:solidFill>
                                <a:schemeClr val="bg1"/>
                              </a:solidFill>
                              <a:latin typeface="Cambria Math" panose="02040503050406030204" pitchFamily="18" charset="0"/>
                            </a:rPr>
                          </m:ctrlPr>
                        </m:sSubPr>
                        <m:e>
                          <m:r>
                            <a:rPr lang="en-US" sz="2800" b="0" i="1" kern="0" smtClean="0">
                              <a:solidFill>
                                <a:schemeClr val="bg1"/>
                              </a:solidFill>
                              <a:latin typeface="Cambria Math" panose="02040503050406030204" pitchFamily="18" charset="0"/>
                            </a:rPr>
                            <m:t>𝑀</m:t>
                          </m:r>
                        </m:e>
                        <m:sub>
                          <m:r>
                            <a:rPr lang="en-US" sz="2800" b="0" i="1" kern="0" smtClean="0">
                              <a:solidFill>
                                <a:schemeClr val="bg1"/>
                              </a:solidFill>
                              <a:latin typeface="Cambria Math" panose="02040503050406030204" pitchFamily="18" charset="0"/>
                            </a:rPr>
                            <m:t>𝐴𝑆𝐷</m:t>
                          </m:r>
                        </m:sub>
                      </m:sSub>
                      <m:r>
                        <a:rPr lang="en-US" sz="2800" b="0" i="1" kern="0" smtClean="0">
                          <a:solidFill>
                            <a:schemeClr val="bg1"/>
                          </a:solidFill>
                          <a:latin typeface="Cambria Math" panose="02040503050406030204" pitchFamily="18" charset="0"/>
                        </a:rPr>
                        <m:t>=</m:t>
                      </m:r>
                      <m:f>
                        <m:fPr>
                          <m:ctrlPr>
                            <a:rPr lang="en-US" sz="2800" b="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𝑤</m:t>
                          </m:r>
                          <m:sSup>
                            <m:sSupPr>
                              <m:ctrlPr>
                                <a:rPr lang="en-US" sz="2800" b="0" i="1" kern="0" smtClean="0">
                                  <a:solidFill>
                                    <a:schemeClr val="bg1"/>
                                  </a:solidFill>
                                  <a:latin typeface="Cambria Math" panose="02040503050406030204" pitchFamily="18" charset="0"/>
                                </a:rPr>
                              </m:ctrlPr>
                            </m:sSupPr>
                            <m:e>
                              <m:r>
                                <a:rPr lang="en-US" sz="2800" b="0" i="1" kern="0" smtClean="0">
                                  <a:solidFill>
                                    <a:schemeClr val="bg1"/>
                                  </a:solidFill>
                                  <a:latin typeface="Cambria Math" panose="02040503050406030204" pitchFamily="18" charset="0"/>
                                </a:rPr>
                                <m:t>𝑙</m:t>
                              </m:r>
                            </m:e>
                            <m:sup>
                              <m:r>
                                <a:rPr lang="en-US" sz="2800" b="0" i="1" kern="0" smtClean="0">
                                  <a:solidFill>
                                    <a:schemeClr val="bg1"/>
                                  </a:solidFill>
                                  <a:latin typeface="Cambria Math" panose="02040503050406030204" pitchFamily="18" charset="0"/>
                                </a:rPr>
                                <m:t>2</m:t>
                              </m:r>
                            </m:sup>
                          </m:sSup>
                        </m:num>
                        <m:den>
                          <m:r>
                            <a:rPr lang="en-US" sz="2800" b="0" i="1" kern="0" smtClean="0">
                              <a:solidFill>
                                <a:schemeClr val="bg1"/>
                              </a:solidFill>
                              <a:latin typeface="Cambria Math" panose="02040503050406030204" pitchFamily="18" charset="0"/>
                            </a:rPr>
                            <m:t>8</m:t>
                          </m:r>
                        </m:den>
                      </m:f>
                      <m:r>
                        <a:rPr lang="en-US" sz="2800" b="0" i="1" kern="0" smtClean="0">
                          <a:solidFill>
                            <a:schemeClr val="bg1"/>
                          </a:solidFill>
                          <a:latin typeface="Cambria Math" panose="02040503050406030204" pitchFamily="18" charset="0"/>
                        </a:rPr>
                        <m:t>=</m:t>
                      </m:r>
                      <m:f>
                        <m:fPr>
                          <m:ctrlPr>
                            <a:rPr lang="en-US" sz="2800" i="1" ker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1.33(</m:t>
                          </m:r>
                          <m:f>
                            <m:fPr>
                              <m:ctrlPr>
                                <a:rPr lang="en-US" sz="2800" b="0" i="1" kern="0" smtClean="0">
                                  <a:solidFill>
                                    <a:schemeClr val="bg1"/>
                                  </a:solidFill>
                                  <a:latin typeface="Cambria Math" panose="02040503050406030204" pitchFamily="18" charset="0"/>
                                </a:rPr>
                              </m:ctrlPr>
                            </m:fPr>
                            <m:num>
                              <m:r>
                                <a:rPr lang="en-US" sz="2800" b="0" i="1" kern="0" smtClean="0">
                                  <a:solidFill>
                                    <a:schemeClr val="bg1"/>
                                  </a:solidFill>
                                  <a:latin typeface="Cambria Math" panose="02040503050406030204" pitchFamily="18" charset="0"/>
                                </a:rPr>
                                <m:t>27</m:t>
                              </m:r>
                            </m:num>
                            <m:den>
                              <m:r>
                                <a:rPr lang="en-US" sz="2800" b="0" i="1" kern="0" smtClean="0">
                                  <a:solidFill>
                                    <a:schemeClr val="bg1"/>
                                  </a:solidFill>
                                  <a:latin typeface="Cambria Math" panose="02040503050406030204" pitchFamily="18" charset="0"/>
                                </a:rPr>
                                <m:t>12</m:t>
                              </m:r>
                            </m:den>
                          </m:f>
                          <m:r>
                            <a:rPr lang="en-US" sz="2800" b="0" i="1" kern="0" smtClean="0">
                              <a:solidFill>
                                <a:schemeClr val="bg1"/>
                              </a:solidFill>
                              <a:latin typeface="Cambria Math" panose="02040503050406030204" pitchFamily="18" charset="0"/>
                            </a:rPr>
                            <m:t>)</m:t>
                          </m:r>
                          <m:sSup>
                            <m:sSupPr>
                              <m:ctrlPr>
                                <a:rPr lang="en-US" sz="2800" i="1" kern="0">
                                  <a:solidFill>
                                    <a:schemeClr val="bg1"/>
                                  </a:solidFill>
                                  <a:latin typeface="Cambria Math" panose="02040503050406030204" pitchFamily="18" charset="0"/>
                                </a:rPr>
                              </m:ctrlPr>
                            </m:sSupPr>
                            <m:e>
                              <m:r>
                                <a:rPr lang="en-US" sz="2800" b="0" i="1" kern="0" smtClean="0">
                                  <a:solidFill>
                                    <a:schemeClr val="bg1"/>
                                  </a:solidFill>
                                  <a:latin typeface="Cambria Math" panose="02040503050406030204" pitchFamily="18" charset="0"/>
                                </a:rPr>
                                <m:t>(144)</m:t>
                              </m:r>
                            </m:e>
                            <m:sup>
                              <m:r>
                                <a:rPr lang="en-US" sz="2800" i="1" kern="0">
                                  <a:solidFill>
                                    <a:schemeClr val="bg1"/>
                                  </a:solidFill>
                                  <a:latin typeface="Cambria Math" panose="02040503050406030204" pitchFamily="18" charset="0"/>
                                </a:rPr>
                                <m:t>2</m:t>
                              </m:r>
                            </m:sup>
                          </m:sSup>
                        </m:num>
                        <m:den>
                          <m:r>
                            <a:rPr lang="en-US" sz="2800" i="1" kern="0">
                              <a:solidFill>
                                <a:schemeClr val="bg1"/>
                              </a:solidFill>
                              <a:latin typeface="Cambria Math" panose="02040503050406030204" pitchFamily="18" charset="0"/>
                            </a:rPr>
                            <m:t>8</m:t>
                          </m:r>
                        </m:den>
                      </m:f>
                      <m:r>
                        <a:rPr lang="en-US" sz="2800" b="0" i="0" kern="0" smtClean="0">
                          <a:solidFill>
                            <a:schemeClr val="bg1"/>
                          </a:solidFill>
                          <a:latin typeface="Cambria Math" panose="02040503050406030204" pitchFamily="18" charset="0"/>
                        </a:rPr>
                        <m:t>=7.78 </m:t>
                      </m:r>
                      <m:r>
                        <m:rPr>
                          <m:sty m:val="p"/>
                        </m:rPr>
                        <a:rPr lang="en-US" sz="2800" b="0" i="0" kern="0" smtClean="0">
                          <a:solidFill>
                            <a:schemeClr val="bg1"/>
                          </a:solidFill>
                          <a:latin typeface="Cambria Math" panose="02040503050406030204" pitchFamily="18" charset="0"/>
                        </a:rPr>
                        <m:t>in</m:t>
                      </m:r>
                      <m:r>
                        <a:rPr lang="en-US" sz="2800" b="0" i="0" kern="0" smtClean="0">
                          <a:solidFill>
                            <a:schemeClr val="bg1"/>
                          </a:solidFill>
                          <a:latin typeface="Cambria Math" panose="02040503050406030204" pitchFamily="18" charset="0"/>
                        </a:rPr>
                        <m:t>−</m:t>
                      </m:r>
                      <m:r>
                        <m:rPr>
                          <m:sty m:val="p"/>
                        </m:rPr>
                        <a:rPr lang="en-US" sz="2800" b="0" i="0" kern="0" smtClean="0">
                          <a:solidFill>
                            <a:schemeClr val="bg1"/>
                          </a:solidFill>
                          <a:latin typeface="Cambria Math" panose="02040503050406030204" pitchFamily="18" charset="0"/>
                        </a:rPr>
                        <m:t>k</m:t>
                      </m:r>
                    </m:oMath>
                  </m:oMathPara>
                </a14:m>
                <a:endParaRPr lang="en-US" sz="2800" kern="0" dirty="0">
                  <a:solidFill>
                    <a:schemeClr val="bg1"/>
                  </a:solidFill>
                </a:endParaRPr>
              </a:p>
              <a:p>
                <a:pPr marL="0" indent="0" eaLnBrk="0" fontAlgn="base" hangingPunct="0">
                  <a:lnSpc>
                    <a:spcPct val="110000"/>
                  </a:lnSpc>
                  <a:spcBef>
                    <a:spcPct val="0"/>
                  </a:spcBef>
                  <a:spcAft>
                    <a:spcPct val="35000"/>
                  </a:spcAft>
                  <a:buClr>
                    <a:srgbClr val="6B6B6B"/>
                  </a:buClr>
                  <a:buSzPct val="75000"/>
                  <a:buNone/>
                  <a:defRPr/>
                </a:pPr>
                <a:endParaRPr lang="en-US" sz="2800" kern="0" dirty="0">
                  <a:solidFill>
                    <a:schemeClr val="bg1"/>
                  </a:solidFill>
                </a:endParaRP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dirty="0">
                  <a:solidFill>
                    <a:schemeClr val="bg1"/>
                  </a:solidFill>
                </a:endParaRPr>
              </a:p>
              <a:p>
                <a:pPr marL="342900" indent="-342900" eaLnBrk="0" fontAlgn="base" hangingPunct="0">
                  <a:lnSpc>
                    <a:spcPct val="110000"/>
                  </a:lnSpc>
                  <a:spcBef>
                    <a:spcPct val="0"/>
                  </a:spcBef>
                  <a:spcAft>
                    <a:spcPct val="35000"/>
                  </a:spcAft>
                  <a:buClr>
                    <a:srgbClr val="6B6B6B"/>
                  </a:buClr>
                  <a:buSzPct val="75000"/>
                  <a:buFont typeface="Wingdings" pitchFamily="2" charset="2"/>
                  <a:buChar char="q"/>
                  <a:defRPr/>
                </a:pPr>
                <a:endParaRPr lang="en-US" sz="2800" kern="0" dirty="0">
                  <a:solidFill>
                    <a:schemeClr val="bg1"/>
                  </a:solidFill>
                </a:endParaRPr>
              </a:p>
              <a:p>
                <a:pPr marL="346075" lvl="1" indent="0" eaLnBrk="0" fontAlgn="base" hangingPunct="0">
                  <a:lnSpc>
                    <a:spcPct val="110000"/>
                  </a:lnSpc>
                  <a:spcBef>
                    <a:spcPct val="0"/>
                  </a:spcBef>
                  <a:spcAft>
                    <a:spcPct val="35000"/>
                  </a:spcAft>
                  <a:buNone/>
                  <a:defRPr/>
                </a:pPr>
                <a:r>
                  <a:rPr lang="en-US" sz="2600" kern="0" dirty="0">
                    <a:solidFill>
                      <a:schemeClr val="bg1"/>
                    </a:solidFill>
                  </a:rPr>
                  <a:t>Still looks like 600S137-33</a:t>
                </a:r>
              </a:p>
            </p:txBody>
          </p:sp>
        </mc:Choice>
        <mc:Fallback>
          <p:sp>
            <p:nvSpPr>
              <p:cNvPr id="89091" name="Content Placeholder 2"/>
              <p:cNvSpPr>
                <a:spLocks noGrp="1" noRot="1" noChangeAspect="1" noMove="1" noResize="1" noEditPoints="1" noAdjustHandles="1" noChangeArrowheads="1" noChangeShapeType="1" noTextEdit="1"/>
              </p:cNvSpPr>
              <p:nvPr>
                <p:ph idx="1"/>
                <p:custDataLst>
                  <p:tags r:id="rId2"/>
                </p:custDataLst>
              </p:nvPr>
            </p:nvSpPr>
            <p:spPr>
              <a:prstGeom prst="rect">
                <a:avLst/>
              </a:prstGeom>
              <a:blipFill>
                <a:blip r:embed="rId9"/>
                <a:stretch>
                  <a:fillRect l="-825" t="-1683"/>
                </a:stretch>
              </a:blipFill>
            </p:spPr>
            <p:txBody>
              <a:bodyPr/>
              <a:lstStyle/>
              <a:p>
                <a:r>
                  <a:rPr lang="en-US">
                    <a:noFill/>
                  </a:rPr>
                  <a:t> </a:t>
                </a:r>
              </a:p>
            </p:txBody>
          </p:sp>
        </mc:Fallback>
      </mc:AlternateContent>
      <p:sp>
        <p:nvSpPr>
          <p:cNvPr id="89090"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Full Engineered Design</a:t>
            </a:r>
          </a:p>
        </p:txBody>
      </p:sp>
      <p:pic>
        <p:nvPicPr>
          <p:cNvPr id="89094" name="Picture 9"/>
          <p:cNvPicPr>
            <a:picLocks noChangeAspect="1"/>
          </p:cNvPicPr>
          <p:nvPr>
            <p:custDataLst>
              <p:tags r:id="rId4"/>
            </p:custDataLst>
          </p:nvPr>
        </p:nvPicPr>
        <p:blipFill>
          <a:blip r:embed="rId10"/>
          <a:srcRect b="94034"/>
          <a:stretch>
            <a:fillRect/>
          </a:stretch>
        </p:blipFill>
        <p:spPr>
          <a:xfrm>
            <a:off x="1979612" y="4191000"/>
            <a:ext cx="7696200" cy="533400"/>
          </a:xfrm>
          <a:prstGeom prst="rect">
            <a:avLst/>
          </a:prstGeom>
          <a:noFill/>
          <a:ln>
            <a:noFill/>
            <a:miter lim="800000"/>
          </a:ln>
        </p:spPr>
      </p:pic>
      <p:pic>
        <p:nvPicPr>
          <p:cNvPr id="89095" name="Picture 10"/>
          <p:cNvPicPr>
            <a:picLocks noChangeAspect="1"/>
          </p:cNvPicPr>
          <p:nvPr>
            <p:custDataLst>
              <p:tags r:id="rId5"/>
            </p:custDataLst>
          </p:nvPr>
        </p:nvPicPr>
        <p:blipFill>
          <a:blip r:embed="rId10"/>
          <a:srcRect t="92081"/>
          <a:stretch>
            <a:fillRect/>
          </a:stretch>
        </p:blipFill>
        <p:spPr>
          <a:xfrm>
            <a:off x="1979612" y="4714876"/>
            <a:ext cx="7696200" cy="708025"/>
          </a:xfrm>
          <a:prstGeom prst="rect">
            <a:avLst/>
          </a:prstGeom>
          <a:noFill/>
          <a:ln>
            <a:noFill/>
            <a:miter lim="800000"/>
          </a:ln>
        </p:spPr>
      </p:pic>
      <p:sp>
        <p:nvSpPr>
          <p:cNvPr id="89096" name="Rounded Rectangle 11"/>
          <p:cNvSpPr/>
          <p:nvPr>
            <p:custDataLst>
              <p:tags r:id="rId6"/>
            </p:custDataLst>
          </p:nvPr>
        </p:nvSpPr>
        <p:spPr>
          <a:xfrm>
            <a:off x="7923212" y="4419600"/>
            <a:ext cx="381000" cy="1066800"/>
          </a:xfrm>
          <a:prstGeom prst="roundRect">
            <a:avLst>
              <a:gd name="adj" fmla="val 16667"/>
            </a:avLst>
          </a:prstGeom>
          <a:noFill/>
          <a:ln w="25400">
            <a:solidFill>
              <a:srgbClr val="C5431B"/>
            </a:solidFill>
            <a:miter lim="800000"/>
          </a:ln>
        </p:spPr>
        <p:txBody>
          <a:bodyPr wrap="none" anchor="ctr" anchorCtr="0">
            <a:noAutofit/>
          </a:bodyPr>
          <a:lstStyle>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Arial"/>
              </a:defRPr>
            </a:lvl5pPr>
          </a:lstStyle>
          <a:p>
            <a:pPr algn="ctr" eaLnBrk="0" hangingPunct="0"/>
            <a:endParaRPr sz="2400" b="1">
              <a:solidFill>
                <a:schemeClr val="bg1"/>
              </a:solidFill>
            </a:endParaRPr>
          </a:p>
        </p:txBody>
      </p:sp>
      <p:cxnSp>
        <p:nvCxnSpPr>
          <p:cNvPr id="89097" name="Straight Connector 12"/>
          <p:cNvCxnSpPr/>
          <p:nvPr>
            <p:custDataLst>
              <p:tags r:id="rId7"/>
            </p:custDataLst>
          </p:nvPr>
        </p:nvCxnSpPr>
        <p:spPr>
          <a:xfrm>
            <a:off x="2055813" y="4867276"/>
            <a:ext cx="6372225" cy="28575"/>
          </a:xfrm>
          <a:prstGeom prst="line">
            <a:avLst/>
          </a:prstGeom>
          <a:solidFill>
            <a:schemeClr val="accent1"/>
          </a:solidFill>
          <a:ln>
            <a:solidFill>
              <a:srgbClr val="C00000"/>
            </a:solidFill>
            <a:miter lim="800000"/>
          </a:ln>
        </p:spPr>
      </p:cxnSp>
      <p:sp>
        <p:nvSpPr>
          <p:cNvPr id="1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471F95-7827-4E05-B69A-038EAFF84ECB}" type="datetime1">
              <a:rPr lang="en-US" smtClean="0">
                <a:solidFill>
                  <a:schemeClr val="bg1"/>
                </a:solidFill>
              </a:rPr>
              <a:pPr/>
              <a:t>4/12/2022</a:t>
            </a:fld>
            <a:endParaRPr lang="en-US" dirty="0">
              <a:solidFill>
                <a:schemeClr val="bg1"/>
              </a:solidFill>
            </a:endParaRPr>
          </a:p>
        </p:txBody>
      </p:sp>
      <p:sp>
        <p:nvSpPr>
          <p:cNvPr id="1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Full Engineered Design of Anchored Veneer</a:t>
            </a:r>
          </a:p>
        </p:txBody>
      </p:sp>
      <p:sp>
        <p:nvSpPr>
          <p:cNvPr id="12"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99</a:t>
            </a:fld>
            <a:endParaRPr lang="en-US">
              <a:solidFill>
                <a:schemeClr val="bg1"/>
              </a:solidFill>
            </a:endParaRPr>
          </a:p>
        </p:txBody>
      </p:sp>
    </p:spTree>
    <p:custDataLst>
      <p:tags r:id="rId1"/>
    </p:custDataLst>
    <p:extLst>
      <p:ext uri="{BB962C8B-B14F-4D97-AF65-F5344CB8AC3E}">
        <p14:creationId xmlns:p14="http://schemas.microsoft.com/office/powerpoint/2010/main" val="212735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632229-86d4-47d5-92f0-c46c7489043f}&quot; /&gt;&lt;isInvalidForFieldText val=&quot;0&quot; /&gt;&lt;Image&gt;&lt;filename val=&quot;E:\breeze\content\812725693\3417929897-1\input\breezo\data\asimages\{3f632229-86d4-47d5-92f0-c46c7489043f}.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cca605-6240-487f-ba50-57ec7ad8da7c}&quot; /&gt;&lt;isInvalidForFieldText val=&quot;0&quot; /&gt;&lt;Image&gt;&lt;filename val=&quot;E:\breeze\content\812725693\3417929897-1\input\breezo\data\asimages\{cbcca605-6240-487f-ba50-57ec7ad8da7c}.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945d6fc-72cc-49b8-ad06-ec69c1c90c6c}&quot; /&gt;&lt;isInvalidForFieldText val=&quot;0&quot; /&gt;&lt;Image&gt;&lt;filename val=&quot;E:\breeze\content\812725693\3417929897-1\input\breezo\data\asimages\{6945d6fc-72cc-49b8-ad06-ec69c1c90c6c}.png&quot; /&gt;&lt;left val=&quot;94&quot; /&gt;&lt;top val=&quot;238&quot; /&gt;&lt;width val=&quot;758&quot; /&gt;&lt;height val=&quot;316&quot; /&gt;&lt;hasText val=&quot;1&quot; /&gt;&lt;/Image&gt;&lt;/ThreeDShapeInfo&gt;"/>
  <p:tag name="PRESENTER_SHAPETEXTINFO" val="&lt;ShapeTextInfo&gt;&lt;TableIndex row=&quot;1&quot; col=&quot;1&quot;&gt;&lt;linesCount val=&quot;2&quot; /&gt;&lt;lineCharCount val=&quot;8&quot; /&gt;&lt;lineCharCount val=&quot;10&quot; /&gt;&lt;/TableIndex&gt;&lt;TableIndex row=&quot;1&quot; col=&quot;2&quot;&gt;&lt;linesCount val=&quot;1&quot; /&gt;&lt;lineCharCount val=&quot;26&quot; /&gt;&lt;/TableIndex&gt;&lt;TableIndex row=&quot;1&quot; col=&quot;3&quot;&gt;&lt;linesCount val=&quot;1&quot; /&gt;&lt;lineCharCount val=&quot;26&quot; /&gt;&lt;/TableIndex&gt;&lt;TableIndex row=&quot;1&quot; col=&quot;4&quot;&gt;&lt;linesCount val=&quot;1&quot; /&gt;&lt;lineCharCount val=&quot;26&quot; /&gt;&lt;/TableIndex&gt;&lt;TableIndex row=&quot;2&quot; col=&quot;1&quot;&gt;&lt;linesCount val=&quot;2&quot; /&gt;&lt;lineCharCount val=&quot;8&quot; /&gt;&lt;lineCharCount val=&quot;10&quot; /&gt;&lt;/TableIndex&gt;&lt;TableIndex row=&quot;2&quot; col=&quot;2&quot;&gt;&lt;linesCount val=&quot;1&quot; /&gt;&lt;lineCharCount val=&quot;6&quot; /&gt;&lt;/TableIndex&gt;&lt;TableIndex row=&quot;2&quot; col=&quot;3&quot;&gt;&lt;linesCount val=&quot;2&quot; /&gt;&lt;lineCharCount val=&quot;13&quot; /&gt;&lt;lineCharCount val=&quot;10&quot; /&gt;&lt;/TableIndex&gt;&lt;TableIndex row=&quot;2&quot; col=&quot;4&quot;&gt;&lt;linesCount val=&quot;1&quot; /&gt;&lt;lineCharCount val=&quot;21&quot; /&gt;&lt;/TableIndex&gt;&lt;TableIndex row=&quot;3&quot; col=&quot;1&quot;&gt;&lt;linesCount val=&quot;1&quot; /&gt;&lt;lineCharCount val=&quot;6&quot; /&gt;&lt;/TableIndex&gt;&lt;TableIndex row=&quot;3&quot; col=&quot;2&quot;&gt;&lt;linesCount val=&quot;1&quot; /&gt;&lt;lineCharCount val=&quot;2&quot; /&gt;&lt;/TableIndex&gt;&lt;TableIndex row=&quot;3&quot; col=&quot;3&quot;&gt;&lt;linesCount val=&quot;1&quot; /&gt;&lt;lineCharCount val=&quot;7&quot; /&gt;&lt;/TableIndex&gt;&lt;TableIndex row=&quot;3&quot; col=&quot;4&quot;&gt;&lt;linesCount val=&quot;1&quot; /&gt;&lt;lineCharCount val=&quot;7&quot; /&gt;&lt;/TableIndex&gt;&lt;TableIndex row=&quot;4&quot; col=&quot;1&quot;&gt;&lt;linesCount val=&quot;1&quot; /&gt;&lt;lineCharCount val=&quot;6&quot; /&gt;&lt;/TableIndex&gt;&lt;TableIndex row=&quot;4&quot; col=&quot;2&quot;&gt;&lt;linesCount val=&quot;1&quot; /&gt;&lt;lineCharCount val=&quot;3&quot; /&gt;&lt;/TableIndex&gt;&lt;TableIndex row=&quot;4&quot; col=&quot;3&quot;&gt;&lt;linesCount val=&quot;1&quot; /&gt;&lt;lineCharCount val=&quot;7&quot; /&gt;&lt;/TableIndex&gt;&lt;TableIndex row=&quot;4&quot; col=&quot;4&quot;&gt;&lt;linesCount val=&quot;1&quot; /&gt;&lt;lineCharCount val=&quot;7&quot; /&gt;&lt;/TableIndex&gt;&lt;TableIndex row=&quot;5&quot; col=&quot;1&quot;&gt;&lt;linesCount val=&quot;1&quot; /&gt;&lt;lineCharCount val=&quot;6&quot; /&gt;&lt;/TableIndex&gt;&lt;TableIndex row=&quot;5&quot; col=&quot;2&quot;&gt;&lt;linesCount val=&quot;1&quot; /&gt;&lt;lineCharCount val=&quot;3&quot; /&gt;&lt;/TableIndex&gt;&lt;TableIndex row=&quot;5&quot; col=&quot;3&quot;&gt;&lt;linesCount val=&quot;1&quot; /&gt;&lt;lineCharCount val=&quot;7&quot; /&gt;&lt;/TableIndex&gt;&lt;TableIndex row=&quot;5&quot; col=&quot;4&quot;&gt;&lt;linesCount val=&quot;1&quot; /&gt;&lt;lineCharCount val=&quot;7&quot; /&gt;&lt;/TableIndex&gt;&lt;TableIndex row=&quot;6&quot; col=&quot;1&quot;&gt;&lt;linesCount val=&quot;1&quot; /&gt;&lt;lineCharCount val=&quot;6&quot; /&gt;&lt;/TableIndex&gt;&lt;TableIndex row=&quot;6&quot; col=&quot;2&quot;&gt;&lt;linesCount val=&quot;1&quot; /&gt;&lt;lineCharCount val=&quot;3&quot; /&gt;&lt;/TableIndex&gt;&lt;TableIndex row=&quot;6&quot; col=&quot;3&quot;&gt;&lt;linesCount val=&quot;1&quot; /&gt;&lt;lineCharCount val=&quot;7&quot; /&gt;&lt;/TableIndex&gt;&lt;TableIndex row=&quot;6&quot; col=&quot;4&quot;&gt;&lt;linesCount val=&quot;1&quot; /&gt;&lt;lineCharCount val=&quot;7&quot; /&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35d3af-50ed-4de0-b150-492a3e4fb77e}&quot; /&gt;&lt;isInvalidForFieldText val=&quot;0&quot; /&gt;&lt;Image&gt;&lt;filename val=&quot;E:\breeze\content\812725693\3417929897-1\input\breezo\data\asimages\{4f35d3af-50ed-4de0-b150-492a3e4fb77e}.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835312-fda9-41a7-8d61-929f99092bdf}&quot; /&gt;&lt;isInvalidForFieldText val=&quot;0&quot; /&gt;&lt;Image&gt;&lt;filename val=&quot;E:\breeze\content\812725693\3417929897-1\input\breezo\data\asimages\{74835312-fda9-41a7-8d61-929f99092bdf}.png&quot; /&gt;&lt;left val=&quot;506&quot; /&gt;&lt;top val=&quot;224&quot; /&gt;&lt;width val=&quot;370&quot; /&gt;&lt;height val=&quot;116&quot; /&gt;&lt;hasText val=&quot;1&quot; /&gt;&lt;/Image&gt;&lt;/ThreeDShapeInfo&gt;"/>
  <p:tag name="PRESENTER_SHAPETEXTINFO" val="&lt;ShapeTextInfo&gt;&lt;TableIndex row=&quot;-1&quot; col=&quot;-1&quot;&gt;&lt;linesCount val=&quot;1&quot; /&gt;&lt;lineCharCount val=&quot;68&quot; /&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22b874-d46e-4bb6-8532-10c8b6bdeffc}&quot; /&gt;&lt;isInvalidForFieldText val=&quot;0&quot; /&gt;&lt;Image&gt;&lt;filename val=&quot;E:\breeze\content\812725693\3417929897-1\input\breezo\data\asimages\{ef22b874-d46e-4bb6-8532-10c8b6bdeffc}.png&quot; /&gt;&lt;left val=&quot;529&quot; /&gt;&lt;top val=&quot;427&quot; /&gt;&lt;width val=&quot;209&quot; /&gt;&lt;height val=&quot;63&quot; /&gt;&lt;hasText val=&quot;1&quot; /&gt;&lt;/Image&gt;&lt;/ThreeDShapeInfo&gt;"/>
  <p:tag name="PRESENTER_SHAPETEXTINFO" val="&lt;ShapeTextInfo&gt;&lt;TableIndex row=&quot;-1&quot; col=&quot;-1&quot;&gt;&lt;linesCount val=&quot;1&quot; /&gt;&lt;lineCharCount val=&quot;1&quot; /&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82efb9-4a82-44e1-983f-ff498aa80a3f}&quot; /&gt;&lt;isInvalidForFieldText val=&quot;0&quot; /&gt;&lt;Image&gt;&lt;filename val=&quot;E:\breeze\content\812725693\3417929897-1\input\breezo\data\asimages\{4d82efb9-4a82-44e1-983f-ff498aa80a3f}.png&quot; /&gt;&lt;left val=&quot;44&quot; /&gt;&lt;top val=&quot;217&quot; /&gt;&lt;width val=&quot;403&quot; /&gt;&lt;height val=&quot;448&quot; /&gt;&lt;hasText val=&quot;1&quot; /&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cf7db3-6191-44c2-b10b-a7b05c8f9865}&quot; /&gt;&lt;isInvalidForFieldText val=&quot;0&quot; /&gt;&lt;Image&gt;&lt;filename val=&quot;E:\breeze\content\812725693\3417929897-1\input\breezo\data\asimages\{d1cf7db3-6191-44c2-b10b-a7b05c8f9865}.png&quot; /&gt;&lt;left val=&quot;148&quot; /&gt;&lt;top val=&quot;439&quot; /&gt;&lt;width val=&quot;17&quot; /&gt;&lt;height val=&quot;19&quot; /&gt;&lt;hasText val=&quot;1&quot; /&gt;&lt;/Image&gt;&lt;/ThreeDShapeInfo&gt;"/>
  <p:tag name="PRESENTER_SHAPETEXTINFO" val="&lt;ShapeTextInfo&gt;&lt;TableIndex row=&quot;-1&quot; col=&quot;-1&quot;&gt;&lt;linesCount val=&quot;1&quot; /&gt;&lt;lineCharCount val=&quot;1&quot; /&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2eff1f-ece1-45a5-93e2-88c9043aff60}&quot; /&gt;&lt;isInvalidForFieldText val=&quot;0&quot; /&gt;&lt;Image&gt;&lt;filename val=&quot;E:\breeze\content\812725693\3417929897-1\input\breezo\data\asimages\{532eff1f-ece1-45a5-93e2-88c9043aff60}.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8b43d7-8ab3-48a0-9ed0-408a12f99de7}&quot; /&gt;&lt;isInvalidForFieldText val=&quot;0&quot; /&gt;&lt;Image&gt;&lt;filename val=&quot;E:\breeze\content\812725693\3417929897-1\input\breezo\data\asimages\{ea8b43d7-8ab3-48a0-9ed0-408a12f99de7}.png&quot; /&gt;&lt;left val=&quot;17&quot; /&gt;&lt;top val=&quot;531&quot; /&gt;&lt;width val=&quot;902&quot; /&gt;&lt;height val=&quot;147&quot; /&gt;&lt;hasText val=&quot;1&quot; /&gt;&lt;/Image&gt;&lt;/ThreeDShapeInfo&gt;"/>
  <p:tag name="PRESENTER_SHAPETEXTINFO" val="&lt;ShapeTextInfo&gt;&lt;TableIndex row=&quot;-1&quot; col=&quot;-1&quot;&gt;&lt;linesCount val=&quot;1&quot; /&gt;&lt;lineCharCount val=&quot;350&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3e98ba-0d53-40dd-8b7e-45033bd7cb4c}&quot; /&gt;&lt;isInvalidForFieldText val=&quot;0&quot; /&gt;&lt;Image&gt;&lt;filename val=&quot;E:\breeze\content\812725693\3417929897-1\input\breezo\data\asimages\{663e98ba-0d53-40dd-8b7e-45033bd7cb4c}.png&quot; /&gt;&lt;left val=&quot;80&quot; /&gt;&lt;top val=&quot;176&quot; /&gt;&lt;width val=&quot;711&quot; /&gt;&lt;height val=&quot;194&quot; /&gt;&lt;hasText val=&quot;1&quot; /&gt;&lt;/Image&gt;&lt;/ThreeDShapeInfo&gt;"/>
  <p:tag name="PRESENTER_SHAPETEXTINFO" val="&lt;ShapeTextInfo&gt;&lt;TableIndex row=&quot;-1&quot; col=&quot;-1&quot;&gt;&lt;linesCount val=&quot;3&quot; /&gt;&lt;lineCharCount val=&quot;18&quot; /&gt;&lt;lineCharCount val=&quot;32&quot; /&gt;&lt;lineCharCount val=&quot;50&quot; /&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3339bd-b03a-4ec9-a7d5-d323e4719074}&quot; /&gt;&lt;isInvalidForFieldText val=&quot;0&quot; /&gt;&lt;Image&gt;&lt;filename val=&quot;E:\breeze\content\812725693\3417929897-1\input\breezo\data\asimages\{643339bd-b03a-4ec9-a7d5-d323e471907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14b083-f589-4a61-9a33-56c0566678c8}&quot; /&gt;&lt;isInvalidForFieldText val=&quot;0&quot; /&gt;&lt;Image&gt;&lt;filename val=&quot;E:\breeze\content\812725693\3417929897-1\input\breezo\data\asimages\{2614b083-f589-4a61-9a33-56c0566678c8}.png&quot; /&gt;&lt;left val=&quot;398&quot; /&gt;&lt;top val=&quot;157&quot; /&gt;&lt;width val=&quot;213&quot; /&gt;&lt;height val=&quot;68&quot; /&gt;&lt;hasText val=&quot;1&quot; /&gt;&lt;/Image&gt;&lt;/ThreeDShapeInfo&gt;"/>
  <p:tag name="PRESENTER_SHAPETEXTINFO" val="&lt;ShapeTextInfo&gt;&lt;TableIndex row=&quot;-1&quot; col=&quot;-1&quot;&gt;&lt;linesCount val=&quot;2&quot; /&gt;&lt;lineCharCount val=&quot;13&quot; /&gt;&lt;lineCharCount val=&quot;17&quot; /&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e47750-d5d4-4fdd-a24f-ed9e275c3d40}&quot; /&gt;&lt;isInvalidForFieldText val=&quot;0&quot; /&gt;&lt;Image&gt;&lt;filename val=&quot;E:\breeze\content\812725693\3417929897-1\input\breezo\data\asimages\{cae47750-d5d4-4fdd-a24f-ed9e275c3d40}.png&quot; /&gt;&lt;left val=&quot;86&quot; /&gt;&lt;top val=&quot;238&quot; /&gt;&lt;width val=&quot;823&quot; /&gt;&lt;height val=&quot;265&quot; /&gt;&lt;hasText val=&quot;1&quot; /&gt;&lt;/Image&gt;&lt;/ThreeDShapeInfo&gt;"/>
  <p:tag name="PRESENTER_SHAPETEXTINFO" val="&lt;ShapeTextInfo&gt;&lt;TableIndex row=&quot;1&quot; col=&quot;1&quot;&gt;&lt;linesCount val=&quot;1&quot; /&gt;&lt;lineCharCount val=&quot;12&quot; /&gt;&lt;/TableIndex&gt;&lt;TableIndex row=&quot;1&quot; col=&quot;2&quot;&gt;&lt;linesCount val=&quot;1&quot; /&gt;&lt;lineCharCount val=&quot;7&quot; /&gt;&lt;/TableIndex&gt;&lt;TableIndex row=&quot;1&quot; col=&quot;3&quot;&gt;&lt;linesCount val=&quot;1&quot; /&gt;&lt;lineCharCount val=&quot;7&quot; /&gt;&lt;/TableIndex&gt;&lt;TableIndex row=&quot;1&quot; col=&quot;4&quot;&gt;&lt;linesCount val=&quot;1&quot; /&gt;&lt;lineCharCount val=&quot;5&quot; /&gt;&lt;/TableIndex&gt;&lt;TableIndex row=&quot;2&quot; col=&quot;1&quot;&gt;&lt;linesCount val=&quot;1&quot; /&gt;&lt;lineCharCount val=&quot;15&quot; /&gt;&lt;/TableIndex&gt;&lt;TableIndex row=&quot;2&quot; col=&quot;2&quot;&gt;&lt;linesCount val=&quot;1&quot; /&gt;&lt;lineCharCount val=&quot;0&quot; /&gt;&lt;/TableIndex&gt;&lt;TableIndex row=&quot;2&quot; col=&quot;3&quot;&gt;&lt;linesCount val=&quot;1&quot; /&gt;&lt;lineCharCount val=&quot;0&quot; /&gt;&lt;/TableIndex&gt;&lt;TableIndex row=&quot;2&quot; col=&quot;4&quot;&gt;&lt;linesCount val=&quot;1&quot; /&gt;&lt;lineCharCount val=&quot;0&quot; /&gt;&lt;/TableIndex&gt;&lt;TableIndex row=&quot;3&quot; col=&quot;1&quot;&gt;&lt;linesCount val=&quot;1&quot; /&gt;&lt;lineCharCount val=&quot;31&quot; /&gt;&lt;/TableIndex&gt;&lt;TableIndex row=&quot;3&quot; col=&quot;2&quot;&gt;&lt;linesCount val=&quot;1&quot; /&gt;&lt;lineCharCount val=&quot;1&quot; /&gt;&lt;/TableIndex&gt;&lt;TableIndex row=&quot;3&quot; col=&quot;3&quot;&gt;&lt;linesCount val=&quot;1&quot; /&gt;&lt;lineCharCount val=&quot;5&quot; /&gt;&lt;/TableIndex&gt;&lt;TableIndex row=&quot;3&quot; col=&quot;4&quot;&gt;&lt;linesCount val=&quot;1&quot; /&gt;&lt;lineCharCount val=&quot;1&quot; /&gt;&lt;/TableIndex&gt;&lt;TableIndex row=&quot;4&quot; col=&quot;1&quot;&gt;&lt;linesCount val=&quot;1&quot; /&gt;&lt;lineCharCount val=&quot;27&quot; /&gt;&lt;/TableIndex&gt;&lt;TableIndex row=&quot;4&quot; col=&quot;2&quot;&gt;&lt;linesCount val=&quot;1&quot; /&gt;&lt;lineCharCount val=&quot;1&quot; /&gt;&lt;/TableIndex&gt;&lt;TableIndex row=&quot;4&quot; col=&quot;3&quot;&gt;&lt;linesCount val=&quot;1&quot; /&gt;&lt;lineCharCount val=&quot;5&quot; /&gt;&lt;/TableIndex&gt;&lt;TableIndex row=&quot;4&quot; col=&quot;4&quot;&gt;&lt;linesCount val=&quot;1&quot; /&gt;&lt;lineCharCount val=&quot;1&quot; /&gt;&lt;/TableIndex&gt;&lt;TableIndex row=&quot;5&quot; col=&quot;1&quot;&gt;&lt;linesCount val=&quot;1&quot; /&gt;&lt;lineCharCount val=&quot;22&quot; /&gt;&lt;/TableIndex&gt;&lt;TableIndex row=&quot;5&quot; col=&quot;2&quot;&gt;&lt;linesCount val=&quot;1&quot; /&gt;&lt;lineCharCount val=&quot;1&quot; /&gt;&lt;/TableIndex&gt;&lt;TableIndex row=&quot;5&quot; col=&quot;3&quot;&gt;&lt;linesCount val=&quot;1&quot; /&gt;&lt;lineCharCount val=&quot;5&quot; /&gt;&lt;/TableIndex&gt;&lt;TableIndex row=&quot;5&quot; col=&quot;4&quot;&gt;&lt;linesCount val=&quot;1&quot; /&gt;&lt;lineCharCount val=&quot;1&quot; /&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ddc74b-0b80-4c1c-a20a-9f2f6ee50289}&quot; /&gt;&lt;isInvalidForFieldText val=&quot;0&quot; /&gt;&lt;Image&gt;&lt;filename val=&quot;E:\breeze\content\812725693\3417929897-1\input\breezo\data\asimages\{ebddc74b-0b80-4c1c-a20a-9f2f6ee50289}.png&quot; /&gt;&lt;left val=&quot;90&quot; /&gt;&lt;top val=&quot;233&quot; /&gt;&lt;width val=&quot;781&quot; /&gt;&lt;height val=&quot;37&quot; /&gt;&lt;hasText val=&quot;1&quot; /&gt;&lt;/Image&gt;&lt;/ThreeDShapeInfo&gt;"/>
  <p:tag name="PRESENTER_SHAPETEXTINFO" val="&lt;ShapeTextInfo&gt;&lt;TableIndex row=&quot;-1&quot; col=&quot;-1&quot;&gt;&lt;linesCount val=&quot;1&quot; /&gt;&lt;lineCharCount val=&quot;48&quot; /&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c5c643-5fc7-49b5-9fb6-dd1d8e9007cc}&quot; /&gt;&lt;isInvalidForFieldText val=&quot;0&quot; /&gt;&lt;Image&gt;&lt;filename val=&quot;E:\breeze\content\812725693\3417929897-1\input\breezo\data\asimages\{7bc5c643-5fc7-49b5-9fb6-dd1d8e9007c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836bba-08d9-469e-a682-86776218209a}&quot; /&gt;&lt;isInvalidForFieldText val=&quot;0&quot; /&gt;&lt;Image&gt;&lt;filename val=&quot;E:\breeze\content\812725693\3417929897-1\input\breezo\data\asimages\{92836bba-08d9-469e-a682-86776218209a}.png&quot; /&gt;&lt;left val=&quot;70&quot; /&gt;&lt;top val=&quot;310&quot; /&gt;&lt;width val=&quot;825&quot; /&gt;&lt;height val=&quot;286&quot; /&gt;&lt;hasText val=&quot;1&quot; /&gt;&lt;/Image&gt;&lt;/ThreeDShapeInfo&gt;"/>
  <p:tag name="PRESENTER_SHAPETEXTINFO" val="&lt;ShapeTextInfo&gt;&lt;TableIndex row=&quot;1&quot; col=&quot;1&quot;&gt;&lt;linesCount val=&quot;1&quot; /&gt;&lt;lineCharCount val=&quot;16&quot; /&gt;&lt;/TableIndex&gt;&lt;TableIndex row=&quot;1&quot; col=&quot;2&quot;&gt;&lt;linesCount val=&quot;1&quot; /&gt;&lt;lineCharCount val=&quot;16&quot; /&gt;&lt;/TableIndex&gt;&lt;TableIndex row=&quot;1&quot; col=&quot;3&quot;&gt;&lt;linesCount val=&quot;2&quot; /&gt;&lt;lineCharCount val=&quot;10&quot; /&gt;&lt;lineCharCount val=&quot;8&quot; /&gt;&lt;/TableIndex&gt;&lt;TableIndex row=&quot;2&quot; col=&quot;1&quot;&gt;&lt;linesCount val=&quot;1&quot; /&gt;&lt;lineCharCount val=&quot;8&quot; /&gt;&lt;/TableIndex&gt;&lt;TableIndex row=&quot;2&quot; col=&quot;2&quot;&gt;&lt;linesCount val=&quot;1&quot; /&gt;&lt;lineCharCount val=&quot;5&quot; /&gt;&lt;/TableIndex&gt;&lt;TableIndex row=&quot;2&quot; col=&quot;3&quot;&gt;&lt;linesCount val=&quot;1&quot; /&gt;&lt;lineCharCount val=&quot;8&quot; /&gt;&lt;/TableIndex&gt;&lt;TableIndex row=&quot;3&quot; col=&quot;1&quot;&gt;&lt;linesCount val=&quot;1&quot; /&gt;&lt;lineCharCount val=&quot;22&quot; /&gt;&lt;/TableIndex&gt;&lt;TableIndex row=&quot;3&quot; col=&quot;2&quot;&gt;&lt;linesCount val=&quot;1&quot; /&gt;&lt;lineCharCount val=&quot;5&quot; /&gt;&lt;/TableIndex&gt;&lt;TableIndex row=&quot;3&quot; col=&quot;3&quot;&gt;&lt;linesCount val=&quot;1&quot; /&gt;&lt;lineCharCount val=&quot;8&quot; /&gt;&lt;/TableIndex&gt;&lt;TableIndex row=&quot;4&quot; col=&quot;1&quot;&gt;&lt;linesCount val=&quot;1&quot; /&gt;&lt;lineCharCount val=&quot;11&quot; /&gt;&lt;/TableIndex&gt;&lt;TableIndex row=&quot;4&quot; col=&quot;2&quot;&gt;&lt;linesCount val=&quot;1&quot; /&gt;&lt;lineCharCount val=&quot;5&quot; /&gt;&lt;/TableIndex&gt;&lt;TableIndex row=&quot;4&quot; col=&quot;3&quot;&gt;&lt;linesCount val=&quot;1&quot; /&gt;&lt;lineCharCount val=&quot;8&quot; /&gt;&lt;/TableIndex&gt;&lt;TableIndex row=&quot;5&quot; col=&quot;1&quot;&gt;&lt;linesCount val=&quot;1&quot; /&gt;&lt;lineCharCount val=&quot;39&quot; /&gt;&lt;/TableIndex&gt;&lt;TableIndex row=&quot;5&quot; col=&quot;2&quot;&gt;&lt;linesCount val=&quot;1&quot; /&gt;&lt;lineCharCount val=&quot;5&quot; /&gt;&lt;/TableIndex&gt;&lt;TableIndex row=&quot;5&quot; col=&quot;3&quot;&gt;&lt;linesCount val=&quot;1&quot; /&gt;&lt;lineCharCount val=&quot;8&quot; /&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90422f-802e-4ef1-8dcd-8237053413d6}&quot; /&gt;&lt;isInvalidForFieldText val=&quot;0&quot; /&gt;&lt;Image&gt;&lt;filename val=&quot;E:\breeze\content\812725693\3417929897-1\input\breezo\data\asimages\{4490422f-802e-4ef1-8dcd-8237053413d6}.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867e774-9dae-4aed-9114-d287f3dcfff1}&quot; /&gt;&lt;isInvalidForFieldText val=&quot;0&quot; /&gt;&lt;Image&gt;&lt;filename val=&quot;E:\breeze\content\812725693\3417929897-1\input\breezo\data\asimages\{e867e774-9dae-4aed-9114-d287f3dcfff1}.png&quot; /&gt;&lt;left val=&quot;459&quot; /&gt;&lt;top val=&quot;182&quot; /&gt;&lt;width val=&quot;449&quot; /&gt;&lt;height val=&quot;348&quot; /&gt;&lt;hasText val=&quot;1&quot; /&gt;&lt;/Image&gt;&lt;/ThreeDShapeInfo&gt;"/>
  <p:tag name="PRESENTER_SHAPETEXTINFO" val="&lt;ShapeTextInfo&gt;&lt;TableIndex row=&quot;-1&quot; col=&quot;-1&quot;&gt;&lt;linesCount val=&quot;2&quot; /&gt;&lt;lineCharCount val=&quot;69&quot; /&gt;&lt;lineCharCount val=&quot;48&quot; /&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e1899ef-f9b0-4085-a603-0a044b19d058}&quot; /&gt;&lt;isInvalidForFieldText val=&quot;0&quot; /&gt;&lt;Image&gt;&lt;filename val=&quot;E:\breeze\content\812725693\3417929897-1\input\breezo\data\asimages\{3e1899ef-f9b0-4085-a603-0a044b19d058}.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dc17003-57cb-41cd-97f2-371e8c1bd4cc}&quot; /&gt;&lt;isInvalidForFieldText val=&quot;0&quot; /&gt;&lt;Image&gt;&lt;filename val=&quot;E:\breeze\content\812725693\3417929897-1\input\breezo\data\asimages\{6dc17003-57cb-41cd-97f2-371e8c1bd4cc}.png&quot; /&gt;&lt;left val=&quot;16&quot; /&gt;&lt;top val=&quot;154&quot; /&gt;&lt;width val=&quot;403&quot; /&gt;&lt;height val=&quot;521&quot; /&gt;&lt;hasText val=&quot;1&quot; /&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f9f28d-523e-4622-b2b2-19eec26daa21}&quot; /&gt;&lt;isInvalidForFieldText val=&quot;0&quot; /&gt;&lt;Image&gt;&lt;filename val=&quot;E:\breeze\content\812725693\3417929897-1\input\breezo\data\asimages\{c3f9f28d-523e-4622-b2b2-19eec26daa21}.png&quot; /&gt;&lt;left val=&quot;399&quot; /&gt;&lt;top val=&quot;175&quot; /&gt;&lt;width val=&quot;471&quot; /&gt;&lt;height val=&quot;479&quot; /&gt;&lt;hasText val=&quot;1&quot; /&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aedb6c7-9c4a-43bc-9284-a22a4dd5f535}&quot; /&gt;&lt;isInvalidForFieldText val=&quot;0&quot; /&gt;&lt;Image&gt;&lt;filename val=&quot;E:\breeze\content\812725693\3417929897-1\input\breezo\data\asimages\{6aedb6c7-9c4a-43bc-9284-a22a4dd5f535}.png&quot; /&gt;&lt;left val=&quot;183&quot; /&gt;&lt;top val=&quot;367&quot; /&gt;&lt;width val=&quot;426&quot; /&gt;&lt;height val=&quot;306&quot; /&gt;&lt;hasText val=&quot;1&quot; /&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f415ce-2cc6-4ad2-8fef-a002941b9567}&quot; /&gt;&lt;isInvalidForFieldText val=&quot;0&quot; /&gt;&lt;Image&gt;&lt;filename val=&quot;E:\breeze\content\812725693\3417929897-1\input\breezo\data\asimages\{7bf415ce-2cc6-4ad2-8fef-a002941b9567}.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76bbc2-94b5-4b28-8e5c-71c33c1e71ac}&quot; /&gt;&lt;isInvalidForFieldText val=&quot;0&quot; /&gt;&lt;Image&gt;&lt;filename val=&quot;E:\breeze\content\812725693\3417929897-1\input\breezo\data\asimages\{3c76bbc2-94b5-4b28-8e5c-71c33c1e71ac}.png&quot; /&gt;&lt;left val=&quot;30&quot; /&gt;&lt;top val=&quot;167&quot; /&gt;&lt;width val=&quot;903&quot; /&gt;&lt;height val=&quot;521&quot; /&gt;&lt;hasText val=&quot;1&quot; /&gt;&lt;/Image&gt;&lt;/ThreeDShapeInfo&gt;"/>
  <p:tag name="PRESENTER_SHAPETEXTINFO" val="&lt;ShapeTextInfo&gt;&lt;TableIndex row=&quot;-1&quot; col=&quot;-1&quot;&gt;&lt;linesCount val=&quot;6&quot; /&gt;&lt;lineCharCount val=&quot;18&quot; /&gt;&lt;lineCharCount val=&quot;5&quot; /&gt;&lt;lineCharCount val=&quot;155&quot; /&gt;&lt;lineCharCount val=&quot;1&quot; /&gt;&lt;lineCharCount val=&quot;9&quot; /&gt;&lt;lineCharCount val=&quot;211&quot; /&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e5dd4-d09b-47c8-a85a-41f9c84f491b}&quot; /&gt;&lt;isInvalidForFieldText val=&quot;0&quot; /&gt;&lt;Image&gt;&lt;filename val=&quot;E:\breeze\content\812725693\3417929897-1\input\breezo\data\asimages\{351e5dd4-d09b-47c8-a85a-41f9c84f491b}.png&quot; /&gt;&lt;left val=&quot;439&quot; /&gt;&lt;top val=&quot;158&quot; /&gt;&lt;width val=&quot;425&quot; /&gt;&lt;height val=&quot;525&quot; /&gt;&lt;hasText val=&quot;1&quot; /&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bd9a54-b4ab-445e-8fbc-6dee4a937057}&quot; /&gt;&lt;isInvalidForFieldText val=&quot;0&quot; /&gt;&lt;Image&gt;&lt;filename val=&quot;E:\breeze\content\812725693\3417929897-1\input\breezo\data\asimages\{e5bd9a54-b4ab-445e-8fbc-6dee4a937057}.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5d15a2-63b2-4150-82aa-e50023c8fd56}&quot; /&gt;&lt;isInvalidForFieldText val=&quot;0&quot; /&gt;&lt;Image&gt;&lt;filename val=&quot;E:\breeze\content\812725693\3417929897-1\input\breezo\data\asimages\{a25d15a2-63b2-4150-82aa-e50023c8fd56}.png&quot; /&gt;&lt;left val=&quot;18&quot; /&gt;&lt;top val=&quot;161&quot; /&gt;&lt;width val=&quot;271&quot; /&gt;&lt;height val=&quot;29&quot; /&gt;&lt;hasText val=&quot;1&quot; /&gt;&lt;/Image&gt;&lt;/ThreeDShapeInfo&gt;"/>
  <p:tag name="PRESENTER_SHAPETEXTINFO" val="&lt;ShapeTextInfo&gt;&lt;TableIndex row=&quot;-1&quot; col=&quot;-1&quot;&gt;&lt;linesCount val=&quot;1&quot; /&gt;&lt;lineCharCount val=&quot;14&quot; /&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5d15a2-63b2-4150-82aa-e50023c8fd56}&quot; /&gt;&lt;isInvalidForFieldText val=&quot;0&quot; /&gt;&lt;Image&gt;&lt;filename val=&quot;E:\breeze\content\812725693\3417929897-1\input\breezo\data\asimages\{a25d15a2-63b2-4150-82aa-e50023c8fd56}.png&quot; /&gt;&lt;left val=&quot;18&quot; /&gt;&lt;top val=&quot;161&quot; /&gt;&lt;width val=&quot;271&quot; /&gt;&lt;height val=&quot;29&quot; /&gt;&lt;hasText val=&quot;1&quot; /&gt;&lt;/Image&gt;&lt;/ThreeDShapeInfo&gt;"/>
  <p:tag name="PRESENTER_SHAPETEXTINFO" val="&lt;ShapeTextInfo&gt;&lt;TableIndex row=&quot;-1&quot; col=&quot;-1&quot;&gt;&lt;linesCount val=&quot;1&quot; /&gt;&lt;lineCharCount val=&quot;14&quot; /&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bde515-5bdd-40c2-8be2-5efa186f238c}&quot; /&gt;&lt;isInvalidForFieldText val=&quot;0&quot; /&gt;&lt;Image&gt;&lt;filename val=&quot;E:\breeze\content\812725693\3417929897-1\input\breezo\data\asimages\{a2bde515-5bdd-40c2-8be2-5efa186f238c}.png&quot; /&gt;&lt;left val=&quot;30&quot; /&gt;&lt;top val=&quot;167&quot; /&gt;&lt;width val=&quot;179&quot; /&gt;&lt;height val=&quot;341&quot; /&gt;&lt;hasText val=&quot;1&quot; /&gt;&lt;/Image&gt;&lt;/ThreeDShapeInfo&gt;"/>
  <p:tag name="PRESENTER_SHAPETEXTINFO" val="&lt;ShapeTextInfo&gt;&lt;TableIndex row=&quot;-1&quot; col=&quot;-1&quot;&gt;&lt;linesCount val=&quot;2&quot; /&gt;&lt;lineCharCount val=&quot;4&quot; /&gt;&lt;lineCharCount val=&quot;73&quot; /&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c6fa17-4b4f-4654-ad2c-285aa2fae4be}&quot; /&gt;&lt;isInvalidForFieldText val=&quot;0&quot; /&gt;&lt;Image&gt;&lt;filename val=&quot;E:\breeze\content\812725693\3417929897-1\input\breezo\data\asimages\{d5c6fa17-4b4f-4654-ad2c-285aa2fae4be}.png&quot; /&gt;&lt;left val=&quot;33&quot; /&gt;&lt;top val=&quot;177&quot; /&gt;&lt;width val=&quot;867&quot; /&gt;&lt;height val=&quot;417&quot; /&gt;&lt;hasText val=&quot;1&quot; /&gt;&lt;/Image&gt;&lt;/ThreeDShapeInfo&gt;"/>
  <p:tag name="PRESENTER_SHAPETEXTINFO" val="&lt;ShapeTextInfo&gt;&lt;TableIndex row=&quot;-1&quot; col=&quot;-1&quot;&gt;&lt;linesCount val=&quot;7&quot; /&gt;&lt;lineCharCount val=&quot;32&quot; /&gt;&lt;lineCharCount val=&quot;11&quot; /&gt;&lt;lineCharCount val=&quot;53&quot; /&gt;&lt;lineCharCount val=&quot;58&quot; /&gt;&lt;lineCharCount val=&quot;31&quot; /&gt;&lt;lineCharCount val=&quot;22&quot; /&gt;&lt;lineCharCount val=&quot;14&quot; /&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ba0d81-1cd3-4418-8af0-0146b5d6b94c}&quot; /&gt;&lt;isInvalidForFieldText val=&quot;0&quot; /&gt;&lt;Image&gt;&lt;filename val=&quot;E:\breeze\content\812725693\3417929897-1\input\breezo\data\asimages\{b5ba0d81-1cd3-4418-8af0-0146b5d6b94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c6fa17-4b4f-4654-ad2c-285aa2fae4be}&quot; /&gt;&lt;isInvalidForFieldText val=&quot;0&quot; /&gt;&lt;Image&gt;&lt;filename val=&quot;E:\breeze\content\812725693\3417929897-1\input\breezo\data\asimages\{d5c6fa17-4b4f-4654-ad2c-285aa2fae4be}.png&quot; /&gt;&lt;left val=&quot;33&quot; /&gt;&lt;top val=&quot;177&quot; /&gt;&lt;width val=&quot;867&quot; /&gt;&lt;height val=&quot;417&quot; /&gt;&lt;hasText val=&quot;1&quot; /&gt;&lt;/Image&gt;&lt;/ThreeDShapeInfo&gt;"/>
  <p:tag name="PRESENTER_SHAPETEXTINFO" val="&lt;ShapeTextInfo&gt;&lt;TableIndex row=&quot;-1&quot; col=&quot;-1&quot;&gt;&lt;linesCount val=&quot;7&quot; /&gt;&lt;lineCharCount val=&quot;32&quot; /&gt;&lt;lineCharCount val=&quot;11&quot; /&gt;&lt;lineCharCount val=&quot;53&quot; /&gt;&lt;lineCharCount val=&quot;58&quot; /&gt;&lt;lineCharCount val=&quot;31&quot; /&gt;&lt;lineCharCount val=&quot;22&quot; /&gt;&lt;lineCharCount val=&quot;14&quot; /&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ba0d81-1cd3-4418-8af0-0146b5d6b94c}&quot; /&gt;&lt;isInvalidForFieldText val=&quot;0&quot; /&gt;&lt;Image&gt;&lt;filename val=&quot;E:\breeze\content\812725693\3417929897-1\input\breezo\data\asimages\{b5ba0d81-1cd3-4418-8af0-0146b5d6b94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b0f9fa-4d3c-41b3-a55a-7c5853bee46e}&quot; /&gt;&lt;isInvalidForFieldText val=&quot;0&quot; /&gt;&lt;Image&gt;&lt;filename val=&quot;E:\breeze\content\812725693\3417929897-1\input\breezo\data\asimages\{25b0f9fa-4d3c-41b3-a55a-7c5853bee46e}.png&quot; /&gt;&lt;left val=&quot;15&quot; /&gt;&lt;top val=&quot;175&quot; /&gt;&lt;width val=&quot;642&quot; /&gt;&lt;height val=&quot;457&quot; /&gt;&lt;hasText val=&quot;1&quot; /&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3e98ba-0d53-40dd-8b7e-45033bd7cb4c}&quot; /&gt;&lt;isInvalidForFieldText val=&quot;0&quot; /&gt;&lt;Image&gt;&lt;filename val=&quot;E:\breeze\content\812725693\3417929897-1\input\breezo\data\asimages\{663e98ba-0d53-40dd-8b7e-45033bd7cb4c}.png&quot; /&gt;&lt;left val=&quot;80&quot; /&gt;&lt;top val=&quot;176&quot; /&gt;&lt;width val=&quot;711&quot; /&gt;&lt;height val=&quot;194&quot; /&gt;&lt;hasText val=&quot;1&quot; /&gt;&lt;/Image&gt;&lt;/ThreeDShapeInfo&gt;"/>
  <p:tag name="PRESENTER_SHAPETEXTINFO" val="&lt;ShapeTextInfo&gt;&lt;TableIndex row=&quot;-1&quot; col=&quot;-1&quot;&gt;&lt;linesCount val=&quot;3&quot; /&gt;&lt;lineCharCount val=&quot;18&quot; /&gt;&lt;lineCharCount val=&quot;32&quot; /&gt;&lt;lineCharCount val=&quot;50&quot; /&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2e2b62-ac50-4cc1-b7e0-36ee9867445f}&quot; /&gt;&lt;isInvalidForFieldText val=&quot;0&quot; /&gt;&lt;Image&gt;&lt;filename val=&quot;E:\breeze\content\812725693\3417929897-1\input\breezo\data\asimages\{a52e2b62-ac50-4cc1-b7e0-36ee9867445f}.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1628e6-da8f-459e-ab18-cba2d4edb729}&quot; /&gt;&lt;isInvalidForFieldText val=&quot;0&quot; /&gt;&lt;Image&gt;&lt;filename val=&quot;E:\breeze\content\812725693\3417929897-1\input\breezo\data\asimages\{c31628e6-da8f-459e-ab18-cba2d4edb729}.png&quot; /&gt;&lt;left val=&quot;31&quot; /&gt;&lt;top val=&quot;177&quot; /&gt;&lt;width val=&quot;521&quot; /&gt;&lt;height val=&quot;36&quot; /&gt;&lt;hasText val=&quot;1&quot; /&gt;&lt;/Image&gt;&lt;/ThreeDShapeInfo&gt;"/>
  <p:tag name="PRESENTER_SHAPETEXTINFO" val="&lt;ShapeTextInfo&gt;&lt;TableIndex row=&quot;-1&quot; col=&quot;-1&quot;&gt;&lt;linesCount val=&quot;1&quot; /&gt;&lt;lineCharCount val=&quot;25&quot; /&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b82ba1-f8c4-482e-9d6d-22c7dde7feca}&quot; /&gt;&lt;isInvalidForFieldText val=&quot;0&quot; /&gt;&lt;Image&gt;&lt;filename val=&quot;E:\breeze\content\812725693\3417929897-1\input\breezo\data\asimages\{3db82ba1-f8c4-482e-9d6d-22c7dde7feca}.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2ae54c-68cd-41ab-9623-ba08302f00ac}&quot; /&gt;&lt;isInvalidForFieldText val=&quot;0&quot; /&gt;&lt;Image&gt;&lt;filename val=&quot;E:\breeze\content\812725693\3417929897-1\input\breezo\data\asimages\{c22ae54c-68cd-41ab-9623-ba08302f00ac}.jpg&quot; /&gt;&lt;left val=&quot;32&quot; /&gt;&lt;top val=&quot;223&quot; /&gt;&lt;width val=&quot;273&quot; /&gt;&lt;height val=&quot;239&quot; /&gt;&lt;hasText val=&quot;1&quot; /&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f58bb6c-0d72-45d1-9ebd-a83e31861996}&quot; /&gt;&lt;isInvalidForFieldText val=&quot;0&quot; /&gt;&lt;Image&gt;&lt;filename val=&quot;E:\breeze\content\812725693\3417929897-1\input\breezo\data\asimages\{8f58bb6c-0d72-45d1-9ebd-a83e31861996}.png&quot; /&gt;&lt;left val=&quot;32&quot; /&gt;&lt;top val=&quot;415&quot; /&gt;&lt;width val=&quot;273&quot; /&gt;&lt;height val=&quot;41&quot; /&gt;&lt;hasText val=&quot;1&quot; /&gt;&lt;/Image&gt;&lt;/ThreeDShapeInfo&gt;"/>
  <p:tag name="PRESENTER_SHAPETEXTINFO" val="&lt;ShapeTextInfo&gt;&lt;TableIndex row=&quot;-1&quot; col=&quot;-1&quot;&gt;&lt;linesCount val=&quot;1&quot; /&gt;&lt;lineCharCount val=&quot;10&quot; /&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107e199-47e4-4ed8-b9ee-fe623654d80d}&quot; /&gt;&lt;isInvalidForFieldText val=&quot;0&quot; /&gt;&lt;Image&gt;&lt;filename val=&quot;E:\breeze\content\812725693\3417929897-1\input\breezo\data\asimages\{3107e199-47e4-4ed8-b9ee-fe623654d80d}.png&quot; /&gt;&lt;left val=&quot;342&quot; /&gt;&lt;top val=&quot;233&quot; /&gt;&lt;width val=&quot;486&quot; /&gt;&lt;height val=&quot;281&quot; /&gt;&lt;hasText val=&quot;1&quot; /&gt;&lt;/Image&gt;&lt;/ThreeDShapeInfo&gt;"/>
  <p:tag name="PRESENTER_SHAPETEXTINFO" val="&lt;ShapeTextInfo&gt;&lt;TableIndex row=&quot;-1&quot; col=&quot;-1&quot;&gt;&lt;linesCount val=&quot;4&quot; /&gt;&lt;lineCharCount val=&quot;25&quot; /&gt;&lt;lineCharCount val=&quot;19&quot; /&gt;&lt;lineCharCount val=&quot;34&quot; /&gt;&lt;lineCharCount val=&quot;28&quot; /&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a41df48e-cceb-46a0-8795-92cff6d7d09d}.png&quot; /&gt;&lt;left val=&quot;32&quot; /&gt;&lt;top val=&quot;222&quot; /&gt;&lt;width val=&quot;281&quot; /&gt;&lt;height val=&quot;241&quot; /&gt;&lt;hasText val=&quot;1&quot; /&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f64a68-eb8e-4c08-b059-189fe5a80479}&quot; /&gt;&lt;isInvalidForFieldText val=&quot;0&quot; /&gt;&lt;Image&gt;&lt;filename val=&quot;E:\breeze\content\812725693\3417929897-1\input\breezo\data\asimages\{28f64a68-eb8e-4c08-b059-189fe5a80479}.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f62461-055c-44f4-81fa-f5c6e74c38bc}&quot; /&gt;&lt;isInvalidForFieldText val=&quot;0&quot; /&gt;&lt;Image&gt;&lt;filename val=&quot;E:\breeze\content\812725693\3417929897-1\input\breezo\data\asimages\{a9f62461-055c-44f4-81fa-f5c6e74c38bc}.png&quot; /&gt;&lt;left val=&quot;231&quot; /&gt;&lt;top val=&quot;160&quot; /&gt;&lt;width val=&quot;671&quot; /&gt;&lt;height val=&quot;458&quot; /&gt;&lt;hasText val=&quot;1&quot; /&gt;&lt;/Image&gt;&lt;/ThreeDShapeInfo&gt;"/>
</p:tagLst>
</file>

<file path=ppt/tags/tag2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d9f264-ed67-41dc-aacb-749ec21086b9}&quot; /&gt;&lt;isInvalidForFieldText val=&quot;0&quot; /&gt;&lt;Image&gt;&lt;filename val=&quot;E:\breeze\content\812725693\3417929897-1\input\breezo\data\asimages\{78d9f264-ed67-41dc-aacb-749ec21086b9}.png&quot; /&gt;&lt;left val=&quot;343&quot; /&gt;&lt;top val=&quot;233&quot; /&gt;&lt;width val=&quot;484&quot; /&gt;&lt;height val=&quot;387&quot; /&gt;&lt;hasText val=&quot;1&quot; /&gt;&lt;/Image&gt;&lt;/ThreeDShapeInfo&gt;"/>
  <p:tag name="PRESENTER_SHAPETEXTINFO" val="&lt;ShapeTextInfo&gt;&lt;TableIndex row=&quot;-1&quot; col=&quot;-1&quot;&gt;&lt;linesCount val=&quot;5&quot; /&gt;&lt;lineCharCount val=&quot;13&quot; /&gt;&lt;lineCharCount val=&quot;26&quot; /&gt;&lt;lineCharCount val=&quot;29&quot; /&gt;&lt;lineCharCount val=&quot;33&quot; /&gt;&lt;lineCharCount val=&quot;37&quot; /&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4de9b545-78db-4e67-8f39-c28c32d6d0f4}.png&quot; /&gt;&lt;left val=&quot;32&quot; /&gt;&lt;top val=&quot;222&quot; /&gt;&lt;width val=&quot;278&quot; /&gt;&lt;height val=&quot;241&quot; /&gt;&lt;hasText val=&quot;1&quot; /&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7&quot; /&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86c971-b291-4709-aa1e-4a838015cabc}&quot; /&gt;&lt;isInvalidForFieldText val=&quot;0&quot; /&gt;&lt;Image&gt;&lt;filename val=&quot;E:\breeze\content\812725693\3417929897-1\input\breezo\data\asimages\{a686c971-b291-4709-aa1e-4a838015cabc}.jpg&quot; /&gt;&lt;left val=&quot;30&quot; /&gt;&lt;top val=&quot;222&quot; /&gt;&lt;width val=&quot;276&quot; /&gt;&lt;height val=&quot;242&quot; /&gt;&lt;hasText val=&quot;1&quot; /&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c1df5c-b020-4624-ac07-4418c50a7fc5}&quot; /&gt;&lt;isInvalidForFieldText val=&quot;0&quot; /&gt;&lt;Image&gt;&lt;filename val=&quot;E:\breeze\content\812725693\3417929897-1\input\breezo\data\asimages\{6fc1df5c-b020-4624-ac07-4418c50a7fc5}.png&quot; /&gt;&lt;left val=&quot;30&quot; /&gt;&lt;top val=&quot;414&quot; /&gt;&lt;width val=&quot;274&quot; /&gt;&lt;height val=&quot;40&quot; /&gt;&lt;hasText val=&quot;1&quot; /&gt;&lt;/Image&gt;&lt;/ThreeDShapeInfo&gt;"/>
  <p:tag name="PRESENTER_SHAPETEXTINFO" val="&lt;ShapeTextInfo&gt;&lt;TableIndex row=&quot;-1&quot; col=&quot;-1&quot;&gt;&lt;linesCount val=&quot;1&quot; /&gt;&lt;lineCharCount val=&quot;10&quot; /&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85099e-44ff-4b2c-9557-0019e705cca3}&quot; /&gt;&lt;isInvalidForFieldText val=&quot;0&quot; /&gt;&lt;Image&gt;&lt;filename val=&quot;E:\breeze\content\812725693\3417929897-1\input\breezo\data\asimages\{6685099e-44ff-4b2c-9557-0019e705cca3}.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f6a6332-c0c4-4a97-b166-20f39492e101}&quot; /&gt;&lt;isInvalidForFieldText val=&quot;0&quot; /&gt;&lt;Image&gt;&lt;filename val=&quot;E:\breeze\content\812725693\3417929897-1\input\breezo\data\asimages\{af6a6332-c0c4-4a97-b166-20f39492e101}.png&quot; /&gt;&lt;left val=&quot;346&quot; /&gt;&lt;top val=&quot;233&quot; /&gt;&lt;width val=&quot;525&quot; /&gt;&lt;height val=&quot;363&quot; /&gt;&lt;hasText val=&quot;1&quot; /&gt;&lt;/Image&gt;&lt;/ThreeDShapeInfo&gt;"/>
  <p:tag name="PRESENTER_SHAPETEXTINFO" val="&lt;ShapeTextInfo&gt;&lt;TableIndex row=&quot;-1&quot; col=&quot;-1&quot;&gt;&lt;linesCount val=&quot;3&quot; /&gt;&lt;lineCharCount val=&quot;19&quot; /&gt;&lt;lineCharCount val=&quot;61&quot; /&gt;&lt;lineCharCount val=&quot;69&quot; /&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c6fa17-4b4f-4654-ad2c-285aa2fae4be}&quot; /&gt;&lt;isInvalidForFieldText val=&quot;0&quot; /&gt;&lt;Image&gt;&lt;filename val=&quot;E:\breeze\content\812725693\3417929897-1\input\breezo\data\asimages\{d5c6fa17-4b4f-4654-ad2c-285aa2fae4be}.png&quot; /&gt;&lt;left val=&quot;33&quot; /&gt;&lt;top val=&quot;177&quot; /&gt;&lt;width val=&quot;867&quot; /&gt;&lt;height val=&quot;417&quot; /&gt;&lt;hasText val=&quot;1&quot; /&gt;&lt;/Image&gt;&lt;/ThreeDShapeInfo&gt;"/>
  <p:tag name="PRESENTER_SHAPETEXTINFO" val="&lt;ShapeTextInfo&gt;&lt;TableIndex row=&quot;-1&quot; col=&quot;-1&quot;&gt;&lt;linesCount val=&quot;7&quot; /&gt;&lt;lineCharCount val=&quot;32&quot; /&gt;&lt;lineCharCount val=&quot;11&quot; /&gt;&lt;lineCharCount val=&quot;53&quot; /&gt;&lt;lineCharCount val=&quot;58&quot; /&gt;&lt;lineCharCount val=&quot;31&quot; /&gt;&lt;lineCharCount val=&quot;22&quot; /&gt;&lt;lineCharCount val=&quot;14&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8f1bd5-4d09-4bfd-bb35-5d5a80f23659}&quot; /&gt;&lt;isInvalidForFieldText val=&quot;0&quot; /&gt;&lt;Image&gt;&lt;filename val=&quot;E:\breeze\content\812725693\3417929897-1\input\breezo\data\asimages\{6b8f1bd5-4d09-4bfd-bb35-5d5a80f23659}.png&quot; /&gt;&lt;left val=&quot;752&quot; /&gt;&lt;top val=&quot;602&quot; /&gt;&lt;width val=&quot;94&quot; /&gt;&lt;height val=&quot;41&quot; /&gt;&lt;hasText val=&quot;1&quot; /&gt;&lt;/Image&gt;&lt;/ThreeDShapeInfo&gt;"/>
  <p:tag name="PRESENTER_SHAPETEXTINFO" val="&lt;ShapeTextInfo&gt;&lt;TableIndex row=&quot;-1&quot; col=&quot;-1&quot;&gt;&lt;linesCount val=&quot;1&quot; /&gt;&lt;lineCharCount val=&quot;21&quot; /&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ba0d81-1cd3-4418-8af0-0146b5d6b94c}&quot; /&gt;&lt;isInvalidForFieldText val=&quot;0&quot; /&gt;&lt;Image&gt;&lt;filename val=&quot;E:\breeze\content\812725693\3417929897-1\input\breezo\data\asimages\{b5ba0d81-1cd3-4418-8af0-0146b5d6b94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c6fa17-4b4f-4654-ad2c-285aa2fae4be}&quot; /&gt;&lt;isInvalidForFieldText val=&quot;0&quot; /&gt;&lt;Image&gt;&lt;filename val=&quot;E:\breeze\content\812725693\3417929897-1\input\breezo\data\asimages\{d5c6fa17-4b4f-4654-ad2c-285aa2fae4be}.png&quot; /&gt;&lt;left val=&quot;33&quot; /&gt;&lt;top val=&quot;177&quot; /&gt;&lt;width val=&quot;867&quot; /&gt;&lt;height val=&quot;417&quot; /&gt;&lt;hasText val=&quot;1&quot; /&gt;&lt;/Image&gt;&lt;/ThreeDShapeInfo&gt;"/>
  <p:tag name="PRESENTER_SHAPETEXTINFO" val="&lt;ShapeTextInfo&gt;&lt;TableIndex row=&quot;-1&quot; col=&quot;-1&quot;&gt;&lt;linesCount val=&quot;7&quot; /&gt;&lt;lineCharCount val=&quot;32&quot; /&gt;&lt;lineCharCount val=&quot;11&quot; /&gt;&lt;lineCharCount val=&quot;53&quot; /&gt;&lt;lineCharCount val=&quot;58&quot; /&gt;&lt;lineCharCount val=&quot;31&quot; /&gt;&lt;lineCharCount val=&quot;22&quot; /&gt;&lt;lineCharCount val=&quot;14&quot; /&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ba0d81-1cd3-4418-8af0-0146b5d6b94c}&quot; /&gt;&lt;isInvalidForFieldText val=&quot;0&quot; /&gt;&lt;Image&gt;&lt;filename val=&quot;E:\breeze\content\812725693\3417929897-1\input\breezo\data\asimages\{b5ba0d81-1cd3-4418-8af0-0146b5d6b94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c6fa17-4b4f-4654-ad2c-285aa2fae4be}&quot; /&gt;&lt;isInvalidForFieldText val=&quot;0&quot; /&gt;&lt;Image&gt;&lt;filename val=&quot;E:\breeze\content\812725693\3417929897-1\input\breezo\data\asimages\{d5c6fa17-4b4f-4654-ad2c-285aa2fae4be}.png&quot; /&gt;&lt;left val=&quot;33&quot; /&gt;&lt;top val=&quot;177&quot; /&gt;&lt;width val=&quot;867&quot; /&gt;&lt;height val=&quot;417&quot; /&gt;&lt;hasText val=&quot;1&quot; /&gt;&lt;/Image&gt;&lt;/ThreeDShapeInfo&gt;"/>
  <p:tag name="PRESENTER_SHAPETEXTINFO" val="&lt;ShapeTextInfo&gt;&lt;TableIndex row=&quot;-1&quot; col=&quot;-1&quot;&gt;&lt;linesCount val=&quot;7&quot; /&gt;&lt;lineCharCount val=&quot;32&quot; /&gt;&lt;lineCharCount val=&quot;11&quot; /&gt;&lt;lineCharCount val=&quot;53&quot; /&gt;&lt;lineCharCount val=&quot;58&quot; /&gt;&lt;lineCharCount val=&quot;31&quot; /&gt;&lt;lineCharCount val=&quot;22&quot; /&gt;&lt;lineCharCount val=&quot;14&quot; /&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ba0d81-1cd3-4418-8af0-0146b5d6b94c}&quot; /&gt;&lt;isInvalidForFieldText val=&quot;0&quot; /&gt;&lt;Image&gt;&lt;filename val=&quot;E:\breeze\content\812725693\3417929897-1\input\breezo\data\asimages\{b5ba0d81-1cd3-4418-8af0-0146b5d6b94c}.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c8a1a9-160b-413b-af31-edd835b22390}&quot; /&gt;&lt;isInvalidForFieldText val=&quot;0&quot; /&gt;&lt;Image&gt;&lt;filename val=&quot;E:\breeze\content\812725693\3417929897-1\input\breezo\data\asimages\{3cc8a1a9-160b-413b-af31-edd835b22390}.png&quot; /&gt;&lt;left val=&quot;724&quot; /&gt;&lt;top val=&quot;152&quot; /&gt;&lt;width val=&quot;193&quot; /&gt;&lt;height val=&quot;327&quot; /&gt;&lt;hasText val=&quot;1&quot; /&gt;&lt;/Image&gt;&lt;/ThreeDShape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90a438-fc71-48fd-9cb2-ed2d779a1738}&quot; /&gt;&lt;isInvalidForFieldText val=&quot;0&quot; /&gt;&lt;Image&gt;&lt;filename val=&quot;E:\breeze\content\812725693\3417929897-1\input\breezo\data\asimages\{3090a438-fc71-48fd-9cb2-ed2d779a1738}.png&quot; /&gt;&lt;left val=&quot;31&quot; /&gt;&lt;top val=&quot;177&quot; /&gt;&lt;width val=&quot;845&quot; /&gt;&lt;height val=&quot;429&quot; /&gt;&lt;hasText val=&quot;1&quot; /&gt;&lt;/Image&gt;&lt;/ThreeDShapeInfo&gt;"/>
  <p:tag name="PRESENTER_SHAPETEXTINFO" val="&lt;ShapeTextInfo&gt;&lt;TableIndex row=&quot;-1&quot; col=&quot;-1&quot;&gt;&lt;linesCount val=&quot;4&quot; /&gt;&lt;lineCharCount val=&quot;30&quot; /&gt;&lt;lineCharCount val=&quot;74&quot; /&gt;&lt;lineCharCount val=&quot;113&quot; /&gt;&lt;lineCharCount val=&quot;90&quot; /&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081dde-4189-4633-b26f-ed616b59a8fd}&quot; /&gt;&lt;isInvalidForFieldText val=&quot;0&quot; /&gt;&lt;Image&gt;&lt;filename val=&quot;E:\breeze\content\812725693\3417929897-1\input\breezo\data\asimages\{9d081dde-4189-4633-b26f-ed616b59a8fd}.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3b9272-7765-4791-bbc7-9675309e1c38}&quot; /&gt;&lt;isInvalidForFieldText val=&quot;0&quot; /&gt;&lt;Image&gt;&lt;filename val=&quot;E:\breeze\content\812725693\3417929897-1\input\breezo\data\asimages\{5b3b9272-7765-4791-bbc7-9675309e1c38}.png&quot; /&gt;&lt;left val=&quot;31&quot; /&gt;&lt;top val=&quot;177&quot; /&gt;&lt;width val=&quot;893&quot; /&gt;&lt;height val=&quot;315&quot; /&gt;&lt;hasText val=&quot;1&quot; /&gt;&lt;/Image&gt;&lt;/ThreeDShapeInfo&gt;"/>
  <p:tag name="PRESENTER_SHAPETEXTINFO" val="&lt;ShapeTextInfo&gt;&lt;TableIndex row=&quot;-1&quot; col=&quot;-1&quot;&gt;&lt;linesCount val=&quot;3&quot; /&gt;&lt;lineCharCount val=&quot;30&quot; /&gt;&lt;lineCharCount val=&quot;160&quot; /&gt;&lt;lineCharCount val=&quot;90&quot; /&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074c28-4197-4b69-bff2-9569c6245cba}&quot; /&gt;&lt;isInvalidForFieldText val=&quot;0&quot; /&gt;&lt;Image&gt;&lt;filename val=&quot;E:\breeze\content\812725693\3417929897-1\input\breezo\data\asimages\{eb074c28-4197-4b69-bff2-9569c6245cba}.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7990db-e0d7-4e38-ba6e-031c15e3f123}&quot; /&gt;&lt;isInvalidForFieldText val=&quot;0&quot; /&gt;&lt;Image&gt;&lt;filename val=&quot;E:\breeze\content\812725693\3417929897-1\input\breezo\data\asimages\{1a7990db-e0d7-4e38-ba6e-031c15e3f123}.png&quot; /&gt;&lt;left val=&quot;31&quot; /&gt;&lt;top val=&quot;177&quot; /&gt;&lt;width val=&quot;864&quot; /&gt;&lt;height val=&quot;493&quot; /&gt;&lt;hasText val=&quot;1&quot; /&gt;&lt;/Image&gt;&lt;/ThreeDShapeInfo&gt;"/>
  <p:tag name="PRESENTER_SHAPETEXTINFO" val="&lt;ShapeTextInfo&gt;&lt;TableIndex row=&quot;-1&quot; col=&quot;-1&quot;&gt;&lt;linesCount val=&quot;6&quot; /&gt;&lt;lineCharCount val=&quot;30&quot; /&gt;&lt;lineCharCount val=&quot;77&quot; /&gt;&lt;lineCharCount val=&quot;62&quot; /&gt;&lt;lineCharCount val=&quot;92&quot; /&gt;&lt;lineCharCount val=&quot;69&quot; /&gt;&lt;lineCharCount val=&quot;1&quot; /&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e679bc-d4a3-4dbd-8929-adcfb3bb1a81}&quot; /&gt;&lt;isInvalidForFieldText val=&quot;0&quot; /&gt;&lt;Image&gt;&lt;filename val=&quot;E:\breeze\content\812725693\3417929897-1\input\breezo\data\asimages\{c7e679bc-d4a3-4dbd-8929-adcfb3bb1a81}.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088d2e-fbbf-4836-a02a-c2a09885ff60}&quot; /&gt;&lt;isInvalidForFieldText val=&quot;0&quot; /&gt;&lt;Image&gt;&lt;filename val=&quot;E:\breeze\content\812725693\3417929897-1\input\breezo\data\asimages\{bc088d2e-fbbf-4836-a02a-c2a09885ff60}.png&quot; /&gt;&lt;left val=&quot;31&quot; /&gt;&lt;top val=&quot;177&quot; /&gt;&lt;width val=&quot;879&quot; /&gt;&lt;height val=&quot;346&quot; /&gt;&lt;hasText val=&quot;1&quot; /&gt;&lt;/Image&gt;&lt;/ThreeDShapeInfo&gt;"/>
  <p:tag name="PRESENTER_SHAPETEXTINFO" val="&lt;ShapeTextInfo&gt;&lt;TableIndex row=&quot;-1&quot; col=&quot;-1&quot;&gt;&lt;linesCount val=&quot;5&quot; /&gt;&lt;lineCharCount val=&quot;30&quot; /&gt;&lt;lineCharCount val=&quot;21&quot; /&gt;&lt;lineCharCount val=&quot;36&quot; /&gt;&lt;lineCharCount val=&quot;60&quot; /&gt;&lt;lineCharCount val=&quot;33&quot; /&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5dd6c8-4109-44a1-a83d-6fe2b758ab04}&quot; /&gt;&lt;isInvalidForFieldText val=&quot;0&quot; /&gt;&lt;Image&gt;&lt;filename val=&quot;E:\breeze\content\812725693\3417929897-1\input\breezo\data\asimages\{625dd6c8-4109-44a1-a83d-6fe2b758ab0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1ff1a9-0f0e-4265-994b-3ab052d19eb2}&quot; /&gt;&lt;isInvalidForFieldText val=&quot;0&quot; /&gt;&lt;Image&gt;&lt;filename val=&quot;E:\breeze\content\812725693\3417929897-1\input\breezo\data\asimages\{291ff1a9-0f0e-4265-994b-3ab052d19eb2}.png&quot; /&gt;&lt;left val=&quot;31&quot; /&gt;&lt;top val=&quot;177&quot; /&gt;&lt;width val=&quot;898&quot; /&gt;&lt;height val=&quot;493&quot; /&gt;&lt;hasText val=&quot;1&quot; /&gt;&lt;/Image&gt;&lt;/ThreeDShapeInfo&gt;"/>
  <p:tag name="PRESENTER_SHAPETEXTINFO" val="&lt;ShapeTextInfo&gt;&lt;TableIndex row=&quot;-1&quot; col=&quot;-1&quot;&gt;&lt;linesCount val=&quot;5&quot; /&gt;&lt;lineCharCount val=&quot;28&quot; /&gt;&lt;lineCharCount val=&quot;19&quot; /&gt;&lt;lineCharCount val=&quot;77&quot; /&gt;&lt;lineCharCount val=&quot;69&quot; /&gt;&lt;lineCharCount val=&quot;115&quot; /&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ddf3c2-8106-4230-999e-028d6efc1116}&quot; /&gt;&lt;isInvalidForFieldText val=&quot;0&quot; /&gt;&lt;Image&gt;&lt;filename val=&quot;E:\breeze\content\812725693\3417929897-1\input\breezo\data\asimages\{84ddf3c2-8106-4230-999e-028d6efc1116}.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dc52262-4492-40eb-bb35-9d3fd6d2bac0}&quot; /&gt;&lt;isInvalidForFieldText val=&quot;0&quot; /&gt;&lt;Image&gt;&lt;filename val=&quot;E:\breeze\content\812725693\3417929897-1\input\breezo\data\asimages\{6dc52262-4492-40eb-bb35-9d3fd6d2bac0}.png&quot; /&gt;&lt;left val=&quot;31&quot; /&gt;&lt;top val=&quot;177&quot; /&gt;&lt;width val=&quot;897&quot; /&gt;&lt;height val=&quot;478&quot; /&gt;&lt;hasText val=&quot;1&quot; /&gt;&lt;/Image&gt;&lt;/ThreeDShapeInfo&gt;"/>
  <p:tag name="PRESENTER_SHAPETEXTINFO" val="&lt;ShapeTextInfo&gt;&lt;TableIndex row=&quot;-1&quot; col=&quot;-1&quot;&gt;&lt;linesCount val=&quot;4&quot; /&gt;&lt;lineCharCount val=&quot;28&quot; /&gt;&lt;lineCharCount val=&quot;108&quot; /&gt;&lt;lineCharCount val=&quot;88&quot; /&gt;&lt;lineCharCount val=&quot;146&quot; /&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a23e4a-421e-44a7-8be5-9be99147c4c2}&quot; /&gt;&lt;isInvalidForFieldText val=&quot;0&quot; /&gt;&lt;Image&gt;&lt;filename val=&quot;E:\breeze\content\812725693\3417929897-1\input\breezo\data\asimages\{a6a23e4a-421e-44a7-8be5-9be99147c4c2}.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90a81f-5209-424e-b723-5092c304907b}&quot; /&gt;&lt;isInvalidForFieldText val=&quot;0&quot; /&gt;&lt;Image&gt;&lt;filename val=&quot;E:\breeze\content\812725693\3417929897-1\input\breezo\data\asimages\{1990a81f-5209-424e-b723-5092c304907b}.png&quot; /&gt;&lt;left val=&quot;31&quot; /&gt;&lt;top val=&quot;177&quot; /&gt;&lt;width val=&quot;795&quot; /&gt;&lt;height val=&quot;143&quot; /&gt;&lt;hasText val=&quot;1&quot; /&gt;&lt;/Image&gt;&lt;/ThreeDShapeInfo&gt;"/>
  <p:tag name="PRESENTER_SHAPETEXTINFO" val="&lt;ShapeTextInfo&gt;&lt;TableIndex row=&quot;-1&quot; col=&quot;-1&quot;&gt;&lt;linesCount val=&quot;2&quot; /&gt;&lt;lineCharCount val=&quot;28&quot; /&gt;&lt;lineCharCount val=&quot;77&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eb573c-e243-48a3-8b1e-9f1aea47dcfe}&quot; /&gt;&lt;isInvalidForFieldText val=&quot;0&quot; /&gt;&lt;Image&gt;&lt;filename val=&quot;E:\breeze\content\812725693\3417929897-1\input\breezo\data\asimages\{23eb573c-e243-48a3-8b1e-9f1aea47dcfe}.png&quot; /&gt;&lt;left val=&quot;30&quot; /&gt;&lt;top val=&quot;167&quot; /&gt;&lt;width val=&quot;225&quot; /&gt;&lt;height val=&quot;425&quot; /&gt;&lt;hasText val=&quot;1&quot; /&gt;&lt;/Image&gt;&lt;/ThreeDShapeInfo&gt;"/>
  <p:tag name="PRESENTER_SHAPETEXTINFO" val="&lt;ShapeTextInfo&gt;&lt;TableIndex row=&quot;-1&quot; col=&quot;-1&quot;&gt;&lt;linesCount val=&quot;2&quot; /&gt;&lt;lineCharCount val=&quot;4&quot; /&gt;&lt;lineCharCount val=&quot;113&quot; /&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ce78e3-43b5-4efc-849a-90ed0622a76a}&quot; /&gt;&lt;isInvalidForFieldText val=&quot;0&quot; /&gt;&lt;Image&gt;&lt;filename val=&quot;E:\breeze\content\812725693\3417929897-1\input\breezo\data\asimages\{5ece78e3-43b5-4efc-849a-90ed0622a76a}.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f81ecc-7811-48ef-9d6f-e78402b90c89}&quot; /&gt;&lt;isInvalidForFieldText val=&quot;0&quot; /&gt;&lt;Image&gt;&lt;filename val=&quot;E:\breeze\content\812725693\3417929897-1\input\breezo\data\asimages\{19f81ecc-7811-48ef-9d6f-e78402b90c89}.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96d2d5-aca1-456c-adeb-8a142f6c75f5}&quot; /&gt;&lt;isInvalidForFieldText val=&quot;0&quot; /&gt;&lt;Image&gt;&lt;filename val=&quot;E:\breeze\content\812725693\3417929897-1\input\breezo\data\asimages\{8796d2d5-aca1-456c-adeb-8a142f6c75f5}.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ac4bb7-98e6-4e62-b1e6-4c3389915972}&quot; /&gt;&lt;isInvalidForFieldText val=&quot;0&quot; /&gt;&lt;Image&gt;&lt;filename val=&quot;E:\breeze\content\812725693\3417929897-1\input\breezo\data\asimages\{5bac4bb7-98e6-4e62-b1e6-4c3389915972}.png&quot; /&gt;&lt;left val=&quot;519&quot; /&gt;&lt;top val=&quot;143&quot; /&gt;&lt;width val=&quot;349&quot; /&gt;&lt;height val=&quot;538&quot; /&gt;&lt;hasText val=&quot;1&quot; /&gt;&lt;/Image&gt;&lt;/ThreeDShape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b0f9fa-4d3c-41b3-a55a-7c5853bee46e}&quot; /&gt;&lt;isInvalidForFieldText val=&quot;0&quot; /&gt;&lt;Image&gt;&lt;filename val=&quot;E:\breeze\content\812725693\3417929897-1\input\breezo\data\asimages\{25b0f9fa-4d3c-41b3-a55a-7c5853bee46e}.png&quot; /&gt;&lt;left val=&quot;15&quot; /&gt;&lt;top val=&quot;175&quot; /&gt;&lt;width val=&quot;642&quot; /&gt;&lt;height val=&quot;457&quot; /&gt;&lt;hasText val=&quot;1&quot; /&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00d49c-eacd-407a-8da9-e38cd4433c01}&quot; /&gt;&lt;isInvalidForFieldText val=&quot;0&quot; /&gt;&lt;Image&gt;&lt;filename val=&quot;E:\breeze\content\812725693\3417929897-1\input\breezo\data\asimages\{6300d49c-eacd-407a-8da9-e38cd4433c01}.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de89f2-8f52-459c-9e53-414da258b50e}&quot; /&gt;&lt;isInvalidForFieldText val=&quot;0&quot; /&gt;&lt;Image&gt;&lt;filename val=&quot;E:\breeze\content\812725693\3417929897-1\input\breezo\data\asimages\{e0de89f2-8f52-459c-9e53-414da258b50e}.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ac4bb7-98e6-4e62-b1e6-4c3389915972}&quot; /&gt;&lt;isInvalidForFieldText val=&quot;0&quot; /&gt;&lt;Image&gt;&lt;filename val=&quot;E:\breeze\content\812725693\3417929897-1\input\breezo\data\asimages\{5bac4bb7-98e6-4e62-b1e6-4c3389915972}.png&quot; /&gt;&lt;left val=&quot;519&quot; /&gt;&lt;top val=&quot;143&quot; /&gt;&lt;width val=&quot;349&quot; /&gt;&lt;height val=&quot;538&quot; /&gt;&lt;hasText val=&quot;1&quot; /&gt;&lt;/Image&gt;&lt;/ThreeDShape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bca429-8f1c-4e11-8bfe-4faa12a45bad}&quot; /&gt;&lt;isInvalidForFieldText val=&quot;0&quot; /&gt;&lt;Image&gt;&lt;filename val=&quot;E:\breeze\content\812725693\3417929897-1\input\breezo\data\asimages\{b4bca429-8f1c-4e11-8bfe-4faa12a45bad}.png&quot; /&gt;&lt;left val=&quot;33&quot; /&gt;&lt;top val=&quot;177&quot; /&gt;&lt;width val=&quot;541&quot; /&gt;&lt;height val=&quot;231&quot; /&gt;&lt;hasText val=&quot;1&quot; /&gt;&lt;/Image&gt;&lt;/ThreeDShapeInfo&gt;"/>
  <p:tag name="PRESENTER_SHAPETEXTINFO" val="&lt;ShapeTextInfo&gt;&lt;TableIndex row=&quot;-1&quot; col=&quot;-1&quot;&gt;&lt;linesCount val=&quot;4&quot; /&gt;&lt;lineCharCount val=&quot;27&quot; /&gt;&lt;lineCharCount val=&quot;20&quot; /&gt;&lt;lineCharCount val=&quot;24&quot; /&gt;&lt;lineCharCount val=&quot;23&quot; /&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d82cce-ca12-49ad-80f4-fbbaa62900a4}&quot; /&gt;&lt;isInvalidForFieldText val=&quot;0&quot; /&gt;&lt;Image&gt;&lt;filename val=&quot;E:\breeze\content\812725693\3417929897-1\input\breezo\data\asimages\{37d82cce-ca12-49ad-80f4-fbbaa62900a4}.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0feeda5-077e-4437-bc97-a77c93d31d10}&quot; /&gt;&lt;isInvalidForFieldText val=&quot;0&quot; /&gt;&lt;Image&gt;&lt;filename val=&quot;E:\breeze\content\812725693\3417929897-1\input\breezo\data\asimages\{a0feeda5-077e-4437-bc97-a77c93d31d10}.png&quot; /&gt;&lt;left val=&quot;33&quot; /&gt;&lt;top val=&quot;177&quot; /&gt;&lt;width val=&quot;724&quot; /&gt;&lt;height val=&quot;317&quot; /&gt;&lt;hasText val=&quot;1&quot; /&gt;&lt;/Image&gt;&lt;/ThreeDShapeInfo&gt;"/>
  <p:tag name="PRESENTER_SHAPETEXTINFO" val="&lt;ShapeTextInfo&gt;&lt;TableIndex row=&quot;-1&quot; col=&quot;-1&quot;&gt;&lt;linesCount val=&quot;6&quot; /&gt;&lt;lineCharCount val=&quot;30&quot; /&gt;&lt;lineCharCount val=&quot;15&quot; /&gt;&lt;lineCharCount val=&quot;29&quot; /&gt;&lt;lineCharCount val=&quot;17&quot; /&gt;&lt;lineCharCount val=&quot;13&quot; /&gt;&lt;lineCharCount val=&quot;42&quot; /&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3e64c78-8721-4249-9e8e-071c603f1e2a}&quot; /&gt;&lt;isInvalidForFieldText val=&quot;0&quot; /&gt;&lt;Image&gt;&lt;filename val=&quot;E:\breeze\content\812725693\3417929897-1\input\breezo\data\asimages\{b3e64c78-8721-4249-9e8e-071c603f1e2a}.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8f7156-0512-46d1-8e32-7db2c44ee86f}&quot; /&gt;&lt;isInvalidForFieldText val=&quot;0&quot; /&gt;&lt;Image&gt;&lt;filename val=&quot;E:\breeze\content\812725693\3417929897-1\input\breezo\data\asimages\{078f7156-0512-46d1-8e32-7db2c44ee86f}.png&quot; /&gt;&lt;left val=&quot;271&quot; /&gt;&lt;top val=&quot;151&quot; /&gt;&lt;width val=&quot;563&quot; /&gt;&lt;height val=&quot;475&quot; /&gt;&lt;hasText val=&quot;1&quot; /&gt;&lt;/Image&gt;&lt;/ThreeDShapeInfo&gt;"/>
</p:tagLst>
</file>

<file path=ppt/tags/tag2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8a884f-a2a2-41eb-99b0-734a10ea5de2}&quot; /&gt;&lt;isInvalidForFieldText val=&quot;0&quot; /&gt;&lt;Image&gt;&lt;filename val=&quot;E:\breeze\content\812725693\3417929897-1\input\breezo\data\asimages\{d28a884f-a2a2-41eb-99b0-734a10ea5de2}.png&quot; /&gt;&lt;left val=&quot;33&quot; /&gt;&lt;top val=&quot;177&quot; /&gt;&lt;width val=&quot;529&quot; /&gt;&lt;height val=&quot;101&quot; /&gt;&lt;hasText val=&quot;1&quot; /&gt;&lt;/Image&gt;&lt;/ThreeDShapeInfo&gt;"/>
  <p:tag name="PRESENTER_SHAPETEXTINFO" val="&lt;ShapeTextInfo&gt;&lt;TableIndex row=&quot;-1&quot; col=&quot;-1&quot;&gt;&lt;linesCount val=&quot;2&quot; /&gt;&lt;lineCharCount val=&quot;30&quot; /&gt;&lt;lineCharCount val=&quot;14&quot; /&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22478e-a061-46d5-a968-51696a75b9f7}&quot; /&gt;&lt;isInvalidForFieldText val=&quot;0&quot; /&gt;&lt;Image&gt;&lt;filename val=&quot;E:\breeze\content\812725693\3417929897-1\input\breezo\data\asimages\{c422478e-a061-46d5-a968-51696a75b9f7}.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f956bb-459f-4ab3-a82d-76359ef7e6f1}&quot; /&gt;&lt;isInvalidForFieldText val=&quot;0&quot; /&gt;&lt;Image&gt;&lt;filename val=&quot;E:\breeze\content\812725693\3417929897-1\input\breezo\data\asimages\{68f956bb-459f-4ab3-a82d-76359ef7e6f1}.png&quot; /&gt;&lt;left val=&quot;31&quot; /&gt;&lt;top val=&quot;305&quot; /&gt;&lt;width val=&quot;405&quot; /&gt;&lt;height val=&quot;206&quot; /&gt;&lt;hasText val=&quot;1&quot; /&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a6e06d-5a0a-4a5e-8608-e644bacc8621}&quot; /&gt;&lt;isInvalidForFieldText val=&quot;0&quot; /&gt;&lt;Image&gt;&lt;filename val=&quot;E:\breeze\content\812725693\3417929897-1\input\breezo\data\asimages\{78a6e06d-5a0a-4a5e-8608-e644bacc8621}.png&quot; /&gt;&lt;left val=&quot;490&quot; /&gt;&lt;top val=&quot;308&quot; /&gt;&lt;width val=&quot;399&quot; /&gt;&lt;height val=&quot;200&quot; /&gt;&lt;hasText val=&quot;1&quot; /&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b765bc-6e6d-4fbd-acdb-6d0bd53b024e}&quot; /&gt;&lt;isInvalidForFieldText val=&quot;0&quot; /&gt;&lt;Image&gt;&lt;filename val=&quot;E:\breeze\content\812725693\3417929897-1\input\breezo\data\asimages\{68b765bc-6e6d-4fbd-acdb-6d0bd53b024e}.png&quot; /&gt;&lt;left val=&quot;194&quot; /&gt;&lt;top val=&quot;512&quot; /&gt;&lt;width val=&quot;51&quot; /&gt;&lt;height val=&quot;24&quot; /&gt;&lt;hasText val=&quot;1&quot; /&gt;&lt;/Image&gt;&lt;/ThreeDShapeInfo&gt;"/>
  <p:tag name="PRESENTER_SHAPETEXTINFO" val="&lt;ShapeTextInfo&gt;&lt;TableIndex row=&quot;-1&quot; col=&quot;-1&quot;&gt;&lt;linesCount val=&quot;1&quot; /&gt;&lt;lineCharCount val=&quot;4&quot; /&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4d6905-2bfa-479d-9b33-3fbcc7784304}&quot; /&gt;&lt;isInvalidForFieldText val=&quot;0&quot; /&gt;&lt;Image&gt;&lt;filename val=&quot;E:\breeze\content\812725693\3417929897-1\input\breezo\data\asimages\{4b4d6905-2bfa-479d-9b33-3fbcc7784304}.png&quot; /&gt;&lt;left val=&quot;658&quot; /&gt;&lt;top val=&quot;512&quot; /&gt;&lt;width val=&quot;104&quot; /&gt;&lt;height val=&quot;19&quot; /&gt;&lt;hasText val=&quot;1&quot; /&gt;&lt;/Image&gt;&lt;/ThreeDShapeInfo&gt;"/>
  <p:tag name="PRESENTER_SHAPETEXTINFO" val="&lt;ShapeTextInfo&gt;&lt;TableIndex row=&quot;-1&quot; col=&quot;-1&quot;&gt;&lt;linesCount val=&quot;1&quot; /&gt;&lt;lineCharCount val=&quot;8&quot; /&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c5f968-0bc9-40a5-a4a6-8a43e46567f6}&quot; /&gt;&lt;isInvalidForFieldText val=&quot;0&quot; /&gt;&lt;Image&gt;&lt;filename val=&quot;E:\breeze\content\812725693\3417929897-1\input\breezo\data\asimages\{26c5f968-0bc9-40a5-a4a6-8a43e46567f6}.png&quot; /&gt;&lt;left val=&quot;58&quot; /&gt;&lt;top val=&quot;578&quot; /&gt;&lt;width val=&quot;503&quot; /&gt;&lt;height val=&quot;24&quot; /&gt;&lt;hasText val=&quot;1&quot; /&gt;&lt;/Image&gt;&lt;/ThreeDShapeInfo&gt;"/>
  <p:tag name="PRESENTER_SHAPETEXTINFO" val="&lt;ShapeTextInfo&gt;&lt;TableIndex row=&quot;-1&quot; col=&quot;-1&quot;&gt;&lt;linesCount val=&quot;1&quot; /&gt;&lt;lineCharCount val=&quot;42&quot; /&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8a884f-a2a2-41eb-99b0-734a10ea5de2}&quot; /&gt;&lt;isInvalidForFieldText val=&quot;0&quot; /&gt;&lt;Image&gt;&lt;filename val=&quot;E:\breeze\content\812725693\3417929897-1\input\breezo\data\asimages\{d28a884f-a2a2-41eb-99b0-734a10ea5de2}.png&quot; /&gt;&lt;left val=&quot;33&quot; /&gt;&lt;top val=&quot;177&quot; /&gt;&lt;width val=&quot;529&quot; /&gt;&lt;height val=&quot;101&quot; /&gt;&lt;hasText val=&quot;1&quot; /&gt;&lt;/Image&gt;&lt;/ThreeDShapeInfo&gt;"/>
  <p:tag name="PRESENTER_SHAPETEXTINFO" val="&lt;ShapeTextInfo&gt;&lt;TableIndex row=&quot;-1&quot; col=&quot;-1&quot;&gt;&lt;linesCount val=&quot;2&quot; /&gt;&lt;lineCharCount val=&quot;30&quot; /&gt;&lt;lineCharCount val=&quot;14&quot; /&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22478e-a061-46d5-a968-51696a75b9f7}&quot; /&gt;&lt;isInvalidForFieldText val=&quot;0&quot; /&gt;&lt;Image&gt;&lt;filename val=&quot;E:\breeze\content\812725693\3417929897-1\input\breezo\data\asimages\{c422478e-a061-46d5-a968-51696a75b9f7}.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eb980a-358f-4687-8ae7-84e21633be6c}&quot; /&gt;&lt;isInvalidForFieldText val=&quot;0&quot; /&gt;&lt;Image&gt;&lt;filename val=&quot;E:\breeze\content\812725693\3417929897-1\input\breezo\data\asimages\{c7eb980a-358f-4687-8ae7-84e21633be6c}.png&quot; /&gt;&lt;left val=&quot;698&quot; /&gt;&lt;top val=&quot;140&quot; /&gt;&lt;width val=&quot;169&quot; /&gt;&lt;height val=&quot;311&quot; /&gt;&lt;hasText val=&quot;1&quot; /&gt;&lt;/Image&gt;&lt;/ThreeDShape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0a96d0-8006-4d12-81fd-1ad2a1bcd531}&quot; /&gt;&lt;isInvalidForFieldText val=&quot;0&quot; /&gt;&lt;Image&gt;&lt;filename val=&quot;E:\breeze\content\812725693\3417929897-1\input\breezo\data\asimages\{ca0a96d0-8006-4d12-81fd-1ad2a1bcd531}.png&quot; /&gt;&lt;left val=&quot;33&quot; /&gt;&lt;top val=&quot;177&quot; /&gt;&lt;width val=&quot;529&quot; /&gt;&lt;height val=&quot;103&quot; /&gt;&lt;hasText val=&quot;1&quot; /&gt;&lt;/Image&gt;&lt;/ThreeDShapeInfo&gt;"/>
  <p:tag name="PRESENTER_SHAPETEXTINFO" val="&lt;ShapeTextInfo&gt;&lt;TableIndex row=&quot;-1&quot; col=&quot;-1&quot;&gt;&lt;linesCount val=&quot;2&quot; /&gt;&lt;lineCharCount val=&quot;30&quot; /&gt;&lt;lineCharCount val=&quot;14&quot; /&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002688-95c1-413b-b165-7291cdd2c650}&quot; /&gt;&lt;isInvalidForFieldText val=&quot;0&quot; /&gt;&lt;Image&gt;&lt;filename val=&quot;E:\breeze\content\812725693\3417929897-1\input\breezo\data\asimages\{02002688-95c1-413b-b165-7291cdd2c650}.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66133a0-abce-4620-acf1-d38ad1dec2d1}&quot; /&gt;&lt;isInvalidForFieldText val=&quot;0&quot; /&gt;&lt;Image&gt;&lt;filename val=&quot;E:\breeze\content\812725693\3417929897-1\input\breezo\data\asimages\{566133a0-abce-4620-acf1-d38ad1dec2d1}.png&quot; /&gt;&lt;left val=&quot;58&quot; /&gt;&lt;top val=&quot;634&quot; /&gt;&lt;width val=&quot;556&quot; /&gt;&lt;height val=&quot;25&quot; /&gt;&lt;hasText val=&quot;1&quot; /&gt;&lt;/Image&gt;&lt;/ThreeDShapeInfo&gt;"/>
  <p:tag name="PRESENTER_SHAPETEXTINFO" val="&lt;ShapeTextInfo&gt;&lt;TableIndex row=&quot;-1&quot; col=&quot;-1&quot;&gt;&lt;linesCount val=&quot;1&quot; /&gt;&lt;lineCharCount val=&quot;50&quot; /&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657f5a-9457-4ef1-9c7e-61ce8040d5ae}&quot; /&gt;&lt;isInvalidForFieldText val=&quot;0&quot; /&gt;&lt;Image&gt;&lt;filename val=&quot;E:\breeze\content\812725693\3417929897-1\input\breezo\data\asimages\{b8657f5a-9457-4ef1-9c7e-61ce8040d5ae}.png&quot; /&gt;&lt;left val=&quot;62&quot; /&gt;&lt;top val=&quot;280&quot; /&gt;&lt;width val=&quot;506&quot; /&gt;&lt;height val=&quot;335&quot; /&gt;&lt;hasText val=&quot;1&quot; /&gt;&lt;/Image&gt;&lt;/ThreeDShape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ed20bd8-4c87-4124-ba54-ac8451935fcd}&quot; /&gt;&lt;isInvalidForFieldText val=&quot;0&quot; /&gt;&lt;Image&gt;&lt;filename val=&quot;E:\breeze\content\812725693\3417929897-1\input\breezo\data\asimages\{6ed20bd8-4c87-4124-ba54-ac8451935fcd}.png&quot; /&gt;&lt;left val=&quot;31&quot; /&gt;&lt;top val=&quot;177&quot; /&gt;&lt;width val=&quot;521&quot; /&gt;&lt;height val=&quot;167&quot; /&gt;&lt;hasText val=&quot;1&quot; /&gt;&lt;/Image&gt;&lt;/ThreeDShapeInfo&gt;"/>
  <p:tag name="PRESENTER_SHAPETEXTINFO" val="&lt;ShapeTextInfo&gt;&lt;TableIndex row=&quot;-1&quot; col=&quot;-1&quot;&gt;&lt;linesCount val=&quot;3&quot; /&gt;&lt;lineCharCount val=&quot;26&quot; /&gt;&lt;lineCharCount val=&quot;10&quot; /&gt;&lt;lineCharCount val=&quot;8&quot; /&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1197d8-d7e2-46c9-8003-1c64978ae7fd}&quot; /&gt;&lt;isInvalidForFieldText val=&quot;0&quot; /&gt;&lt;Image&gt;&lt;filename val=&quot;E:\breeze\content\812725693\3417929897-1\input\breezo\data\asimages\{4e1197d8-d7e2-46c9-8003-1c64978ae7fd}.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600708-aba6-40e3-b592-94f9687f19ae}&quot; /&gt;&lt;isInvalidForFieldText val=&quot;0&quot; /&gt;&lt;Image&gt;&lt;filename val=&quot;E:\breeze\content\812725693\3417929897-1\input\breezo\data\asimages\{9d600708-aba6-40e3-b592-94f9687f19ae}.png&quot; /&gt;&lt;left val=&quot;31&quot; /&gt;&lt;top val=&quot;177&quot; /&gt;&lt;width val=&quot;521&quot; /&gt;&lt;height val=&quot;36&quot; /&gt;&lt;hasText val=&quot;1&quot; /&gt;&lt;/Image&gt;&lt;/ThreeDShapeInfo&gt;"/>
  <p:tag name="PRESENTER_SHAPETEXTINFO" val="&lt;ShapeTextInfo&gt;&lt;TableIndex row=&quot;-1&quot; col=&quot;-1&quot;&gt;&lt;linesCount val=&quot;1&quot; /&gt;&lt;lineCharCount val=&quot;25&quot; /&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8f1bd5-4d09-4bfd-bb35-5d5a80f23659}&quot; /&gt;&lt;isInvalidForFieldText val=&quot;0&quot; /&gt;&lt;Image&gt;&lt;filename val=&quot;E:\breeze\content\812725693\3417929897-1\input\breezo\data\asimages\{6b8f1bd5-4d09-4bfd-bb35-5d5a80f23659}.png&quot; /&gt;&lt;left val=&quot;752&quot; /&gt;&lt;top val=&quot;602&quot; /&gt;&lt;width val=&quot;94&quot; /&gt;&lt;height val=&quot;41&quot; /&gt;&lt;hasText val=&quot;1&quot; /&gt;&lt;/Image&gt;&lt;/ThreeDShapeInfo&gt;"/>
  <p:tag name="PRESENTER_SHAPETEXTINFO" val="&lt;ShapeTextInfo&gt;&lt;TableIndex row=&quot;-1&quot; col=&quot;-1&quot;&gt;&lt;linesCount val=&quot;1&quot; /&gt;&lt;lineCharCount val=&quot;21&quot; /&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a2ddd0-8bdf-4af5-8ea9-bcfe887c0436}&quot; /&gt;&lt;isInvalidForFieldText val=&quot;0&quot; /&gt;&lt;Image&gt;&lt;filename val=&quot;E:\breeze\content\812725693\3417929897-1\input\breezo\data\asimages\{02a2ddd0-8bdf-4af5-8ea9-bcfe887c0436}.png&quot; /&gt;&lt;left val=&quot;33&quot; /&gt;&lt;top val=&quot;51&quot; /&gt;&lt;width val=&quot;434&quot; /&gt;&lt;height val=&quot;37&quot; /&gt;&lt;hasText val=&quot;1&quot; /&gt;&lt;/Image&gt;&lt;/ThreeDShapeInfo&gt;"/>
  <p:tag name="PRESENTER_SHAPETEXTINFO" val="&lt;ShapeTextInfo&gt;&lt;TableIndex row=&quot;-1&quot; col=&quot;-1&quot;&gt;&lt;linesCount val=&quot;1&quot; /&gt;&lt;lineCharCount val=&quot;18&quot; /&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dd41e9-bbc8-4f32-a37e-0ec96330ccef}&quot; /&gt;&lt;isInvalidForFieldText val=&quot;0&quot; /&gt;&lt;Image&gt;&lt;filename val=&quot;E:\breeze\content\812725693\3417929897-1\input\breezo\data\asimages\{4edd41e9-bbc8-4f32-a37e-0ec96330ccef}.jpg&quot; /&gt;&lt;left val=&quot;78&quot; /&gt;&lt;top val=&quot;207&quot; /&gt;&lt;width val=&quot;221&quot; /&gt;&lt;height val=&quot;194&quot; /&gt;&lt;hasText val=&quot;1&quot; /&gt;&lt;/Image&gt;&lt;/ThreeDShapeInfo&gt;"/>
</p:tagLst>
</file>

<file path=ppt/tags/tag2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cd7e1e-b11a-4cab-827f-00f425b721cf}&quot; /&gt;&lt;isInvalidForFieldText val=&quot;0&quot; /&gt;&lt;Image&gt;&lt;filename val=&quot;E:\breeze\content\812725693\3417929897-1\input\breezo\data\asimages\{7acd7e1e-b11a-4cab-827f-00f425b721cf}.png&quot; /&gt;&lt;left val=&quot;81&quot; /&gt;&lt;top val=&quot;618&quot; /&gt;&lt;width val=&quot;239&quot; /&gt;&lt;height val=&quot;65&quot; /&gt;&lt;hasText val=&quot;1&quot; /&gt;&lt;/Image&gt;&lt;/ThreeDShapeInfo&gt;"/>
  <p:tag name="PRESENTER_SHAPETEXTINFO" val="&lt;ShapeTextInfo&gt;&lt;TableIndex row=&quot;-1&quot; col=&quot;-1&quot;&gt;&lt;linesCount val=&quot;1&quot; /&gt;&lt;lineCharCount val=&quot;73&quot; /&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bd579a-bf92-4578-8a97-004b2703a8dd}&quot; /&gt;&lt;isInvalidForFieldText val=&quot;0&quot; /&gt;&lt;Image&gt;&lt;filename val=&quot;E:\breeze\content\812725693\3417929897-1\input\breezo\data\asimages\{c3bd579a-bf92-4578-8a97-004b2703a8dd}.jpg&quot; /&gt;&lt;left val=&quot;335&quot; /&gt;&lt;top val=&quot;207&quot; /&gt;&lt;width val=&quot;218&quot; /&gt;&lt;height val=&quot;193&quot; /&gt;&lt;hasText val=&quot;1&quot; /&gt;&lt;/Image&gt;&lt;/ThreeDShapeInfo&gt;"/>
</p:tagLst>
</file>

<file path=ppt/tags/tag2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d4fe15-8fb1-4cd2-973c-f4b871df9909}&quot; /&gt;&lt;isInvalidForFieldText val=&quot;0&quot; /&gt;&lt;Image&gt;&lt;filename val=&quot;E:\breeze\content\812725693\3417929897-1\input\breezo\data\asimages\{f1d4fe15-8fb1-4cd2-973c-f4b871df9909}.jpg&quot; /&gt;&lt;left val=&quot;582&quot; /&gt;&lt;top val=&quot;207&quot; /&gt;&lt;width val=&quot;227&quot; /&gt;&lt;height val=&quot;193&quot; /&gt;&lt;hasText val=&quot;1&quot; /&gt;&lt;/Image&gt;&lt;/ThreeDShapeInfo&gt;"/>
</p:tagLst>
</file>

<file path=ppt/tags/tag2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2645903-c67e-4b18-a378-b176d3181eab}&quot; /&gt;&lt;isInvalidForFieldText val=&quot;0&quot; /&gt;&lt;Image&gt;&lt;filename val=&quot;E:\breeze\content\812725693\3417929897-1\input\breezo\data\asimages\{e2645903-c67e-4b18-a378-b176d3181eab}.jpg&quot; /&gt;&lt;left val=&quot;327&quot; /&gt;&lt;top val=&quot;415&quot; /&gt;&lt;width val=&quot;225&quot; /&gt;&lt;height val=&quot;194&quot; /&gt;&lt;hasText val=&quot;1&quot; /&gt;&lt;/Image&gt;&lt;/ThreeDShapeInfo&gt;"/>
</p:tagLst>
</file>

<file path=ppt/tags/tag2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e507c6d-c4ed-416e-b9b1-aa413e99d7c1}&quot; /&gt;&lt;isInvalidForFieldText val=&quot;0&quot; /&gt;&lt;Image&gt;&lt;filename val=&quot;E:\breeze\content\812725693\3417929897-1\input\breezo\data\asimages\{ee507c6d-c4ed-416e-b9b1-aa413e99d7c1}.jpg&quot; /&gt;&lt;left val=&quot;78&quot; /&gt;&lt;top val=&quot;416&quot; /&gt;&lt;width val=&quot;220&quot; /&gt;&lt;height val=&quot;193&quot; /&gt;&lt;hasText val=&quot;1&quot; /&gt;&lt;/Image&gt;&lt;/ThreeDShapeInfo&gt;"/>
</p:tagLst>
</file>

<file path=ppt/tags/tag2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ec14f5-9cd8-45a8-957e-4e16ae53ae3c}&quot; /&gt;&lt;isInvalidForFieldText val=&quot;0&quot; /&gt;&lt;Image&gt;&lt;filename val=&quot;E:\breeze\content\812725693\3417929897-1\input\breezo\data\asimages\{99ec14f5-9cd8-45a8-957e-4e16ae53ae3c}.jpg&quot; /&gt;&lt;left val=&quot;584&quot; /&gt;&lt;top val=&quot;415&quot; /&gt;&lt;width val=&quot;225&quot; /&gt;&lt;height val=&quot;194&quot; /&gt;&lt;hasText val=&quot;1&quot; /&gt;&lt;/Image&gt;&lt;/ThreeDShape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596824-6d1e-4daa-9527-2abf998f8df3}&quot; /&gt;&lt;isInvalidForFieldText val=&quot;0&quot; /&gt;&lt;Image&gt;&lt;filename val=&quot;E:\breeze\content\812725693\3417929897-1\input\breezo\data\asimages\{07596824-6d1e-4daa-9527-2abf998f8df3}.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90422f-802e-4ef1-8dcd-8237053413d6}&quot; /&gt;&lt;isInvalidForFieldText val=&quot;0&quot; /&gt;&lt;Image&gt;&lt;filename val=&quot;E:\breeze\content\812725693\3417929897-1\input\breezo\data\asimages\{4490422f-802e-4ef1-8dcd-8237053413d6}.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2d75fe1d-972e-420a-a7c7-5cf69a688f22}.png&quot; /&gt;&lt;left val=&quot;31&quot; /&gt;&lt;top val=&quot;223&quot; /&gt;&lt;width val=&quot;274&quot; /&gt;&lt;height val=&quot;239&quot; /&gt;&lt;hasText val=&quot;1&quot; /&gt;&lt;/Image&gt;&lt;/ThreeDShapeInfo&gt;"/>
</p:tagLst>
</file>

<file path=ppt/tags/tag3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838096-9436-47f1-bca5-fd371e8ce4a5}&quot; /&gt;&lt;isInvalidForFieldText val=&quot;0&quot; /&gt;&lt;Image&gt;&lt;filename val=&quot;E:\breeze\content\812725693\3417929897-1\input\breezo\data\asimages\{6b838096-9436-47f1-bca5-fd371e8ce4a5}.png&quot; /&gt;&lt;left val=&quot;623&quot; /&gt;&lt;top val=&quot;232&quot; /&gt;&lt;width val=&quot;285&quot; /&gt;&lt;height val=&quot;220&quot; /&gt;&lt;hasText val=&quot;1&quot; /&gt;&lt;/Image&gt;&lt;/ThreeDShapeInfo&gt;"/>
</p:tagLst>
</file>

<file path=ppt/tags/tag3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7ca9e3-f8a2-4de4-8cd5-4f5e74ba066f}&quot; /&gt;&lt;isInvalidForFieldText val=&quot;0&quot; /&gt;&lt;Image&gt;&lt;filename val=&quot;E:\breeze\content\812725693\3417929897-1\input\breezo\data\asimages\{f37ca9e3-f8a2-4de4-8cd5-4f5e74ba066f}.png&quot; /&gt;&lt;left val=&quot;367&quot; /&gt;&lt;top val=&quot;251&quot; /&gt;&lt;width val=&quot;282&quot; /&gt;&lt;height val=&quot;211&quot; /&gt;&lt;hasText val=&quot;1&quot; /&gt;&lt;/Image&gt;&lt;/ThreeDShapeInfo&gt;"/>
</p:tagLst>
</file>

<file path=ppt/tags/tag3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2344a3-3e5f-4d44-b5ec-3a27b7f12c18}&quot; /&gt;&lt;isInvalidForFieldText val=&quot;0&quot; /&gt;&lt;Image&gt;&lt;filename val=&quot;E:\breeze\content\812725693\3417929897-1\input\breezo\data\asimages\{a72344a3-3e5f-4d44-b5ec-3a27b7f12c18}.png&quot; /&gt;&lt;left val=&quot;17&quot; /&gt;&lt;top val=&quot;484&quot; /&gt;&lt;width val=&quot;455&quot; /&gt;&lt;height val=&quot;191&quot; /&gt;&lt;hasText val=&quot;1&quot; /&gt;&lt;/Image&gt;&lt;/ThreeDShapeInfo&gt;"/>
  <p:tag name="PRESENTER_SHAPETEXTINFO" val="&lt;ShapeTextInfo&gt;&lt;TableIndex row=&quot;-1&quot; col=&quot;-1&quot;&gt;&lt;linesCount val=&quot;5&quot; /&gt;&lt;lineCharCount val=&quot;19&quot; /&gt;&lt;lineCharCount val=&quot;19&quot; /&gt;&lt;lineCharCount val=&quot;34&quot; /&gt;&lt;lineCharCount val=&quot;16&quot; /&gt;&lt;lineCharCount val=&quot;27&quot; /&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206d7d-f0c9-44b0-80f7-85ded550bfcc}&quot; /&gt;&lt;isInvalidForFieldText val=&quot;0&quot; /&gt;&lt;Image&gt;&lt;filename val=&quot;E:\breeze\content\812725693\3417929897-1\input\breezo\data\asimages\{0e206d7d-f0c9-44b0-80f7-85ded550bfcc}.png&quot; /&gt;&lt;left val=&quot;33&quot; /&gt;&lt;top val=&quot;177&quot; /&gt;&lt;width val=&quot;744&quot; /&gt;&lt;height val=&quot;473&quot; /&gt;&lt;hasText val=&quot;1&quot; /&gt;&lt;/Image&gt;&lt;/ThreeDShapeInfo&gt;"/>
  <p:tag name="PRESENTER_SHAPETEXTINFO" val="&lt;ShapeTextInfo&gt;&lt;TableIndex row=&quot;-1&quot; col=&quot;-1&quot;&gt;&lt;linesCount val=&quot;8&quot; /&gt;&lt;lineCharCount val=&quot;42&quot; /&gt;&lt;lineCharCount val=&quot;44&quot; /&gt;&lt;lineCharCount val=&quot;22&quot; /&gt;&lt;lineCharCount val=&quot;9&quot; /&gt;&lt;lineCharCount val=&quot;17&quot; /&gt;&lt;lineCharCount val=&quot;16&quot; /&gt;&lt;lineCharCount val=&quot;18&quot; /&gt;&lt;lineCharCount val=&quot;31&quot; /&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b89ebf-7705-4804-bd20-92cb0abe5e02}&quot; /&gt;&lt;isInvalidForFieldText val=&quot;0&quot; /&gt;&lt;Image&gt;&lt;filename val=&quot;E:\breeze\content\812725693\3417929897-1\input\breezo\data\asimages\{6cb89ebf-7705-4804-bd20-92cb0abe5e02}.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e041dede-c128-4cc5-abdc-70db31e8fd22}.png&quot; /&gt;&lt;left val=&quot;639&quot; /&gt;&lt;top val=&quot;327&quot; /&gt;&lt;width val=&quot;274&quot; /&gt;&lt;height val=&quot;239&quot; /&gt;&lt;hasText val=&quot;1&quot; /&gt;&lt;/Image&gt;&lt;/ThreeDShapeInfo&gt;"/>
</p:tagLst>
</file>

<file path=ppt/tags/tag3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10f997-83fe-447f-88e7-5ddd68dae2c4}&quot; /&gt;&lt;isInvalidForFieldText val=&quot;0&quot; /&gt;&lt;Image&gt;&lt;filename val=&quot;E:\breeze\content\812725693\3417929897-1\input\breezo\data\asimages\{c310f997-83fe-447f-88e7-5ddd68dae2c4}.png&quot; /&gt;&lt;left val=&quot;30&quot; /&gt;&lt;top val=&quot;167&quot; /&gt;&lt;width val=&quot;439&quot; /&gt;&lt;height val=&quot;452&quot; /&gt;&lt;hasText val=&quot;1&quot; /&gt;&lt;/Image&gt;&lt;/ThreeDShapeInfo&gt;"/>
  <p:tag name="PRESENTER_SHAPETEXTINFO" val="&lt;ShapeTextInfo&gt;&lt;TableIndex row=&quot;-1&quot; col=&quot;-1&quot;&gt;&lt;linesCount val=&quot;4&quot; /&gt;&lt;lineCharCount val=&quot;186&quot; /&gt;&lt;lineCharCount val=&quot;20&quot; /&gt;&lt;lineCharCount val=&quot;20&quot; /&gt;&lt;lineCharCount val=&quot;16&quot; /&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e85543-346a-42e8-8909-d153bc45341d}&quot; /&gt;&lt;isInvalidForFieldText val=&quot;0&quot; /&gt;&lt;Image&gt;&lt;filename val=&quot;E:\breeze\content\812725693\3417929897-1\input\breezo\data\asimages\{6ce85543-346a-42e8-8909-d153bc45341d}.png&quot; /&gt;&lt;left val=&quot;32&quot; /&gt;&lt;top val=&quot;177&quot; /&gt;&lt;width val=&quot;775&quot; /&gt;&lt;height val=&quot;29&quot; /&gt;&lt;hasText val=&quot;1&quot; /&gt;&lt;/Image&gt;&lt;/ThreeDShapeInfo&gt;"/>
  <p:tag name="PRESENTER_SHAPETEXTINFO" val="&lt;ShapeTextInfo&gt;&lt;TableIndex row=&quot;-1&quot; col=&quot;-1&quot;&gt;&lt;linesCount val=&quot;1&quot; /&gt;&lt;lineCharCount val=&quot;42&quot; /&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944ba4c-50db-4c20-99eb-58436cd0c06b}&quot; /&gt;&lt;isInvalidForFieldText val=&quot;0&quot; /&gt;&lt;Image&gt;&lt;filename val=&quot;E:\breeze\content\812725693\3417929897-1\input\breezo\data\asimages\{f944ba4c-50db-4c20-99eb-58436cd0c06b}.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4ea40d01-ac11-489d-9316-86fb91ae7a75}.png&quot; /&gt;&lt;left val=&quot;639&quot; /&gt;&lt;top val=&quot;327&quot; /&gt;&lt;width val=&quot;274&quot; /&gt;&lt;height val=&quot;239&quot; /&gt;&lt;hasText val=&quot;1&quot; /&gt;&lt;/Image&gt;&lt;/ThreeDShapeInfo&gt;"/>
</p:tagLst>
</file>

<file path=ppt/tags/tag3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92ac71-0845-4c61-9af0-46eed0948ca8}&quot; /&gt;&lt;isInvalidForFieldText val=&quot;0&quot; /&gt;&lt;Image&gt;&lt;filename val=&quot;E:\breeze\content\812725693\3417929897-1\input\breezo\data\asimages\{2e92ac71-0845-4c61-9af0-46eed0948ca8}.png&quot; /&gt;&lt;left val=&quot;34&quot; /&gt;&lt;top val=&quot;240&quot; /&gt;&lt;width val=&quot;592&quot; /&gt;&lt;height val=&quot;453&quot; /&gt;&lt;hasText val=&quot;1&quot; /&gt;&lt;/Image&gt;&lt;/ThreeDShapeInfo&gt;"/>
  <p:tag name="PRESENTER_SHAPETEXTINFO" val="&lt;ShapeTextInfo&gt;&lt;TableIndex row=&quot;-1&quot; col=&quot;-1&quot;&gt;&lt;linesCount val=&quot;6&quot; /&gt;&lt;lineCharCount val=&quot;2&quot; /&gt;&lt;lineCharCount val=&quot;15&quot; /&gt;&lt;lineCharCount val=&quot;9&quot; /&gt;&lt;lineCharCount val=&quot;153&quot; /&gt;&lt;lineCharCount val=&quot;15&quot; /&gt;&lt;lineCharCount val=&quot;1&quot; /&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478cf4-da9a-4e53-a395-e1a6aa576383}&quot; /&gt;&lt;isInvalidForFieldText val=&quot;0&quot; /&gt;&lt;Image&gt;&lt;filename val=&quot;E:\breeze\content\812725693\3417929897-1\input\breezo\data\asimages\{da478cf4-da9a-4e53-a395-e1a6aa576383}.png&quot; /&gt;&lt;left val=&quot;32&quot; /&gt;&lt;top val=&quot;177&quot; /&gt;&lt;width val=&quot;553&quot; /&gt;&lt;height val=&quot;29&quot; /&gt;&lt;hasText val=&quot;1&quot; /&gt;&lt;/Image&gt;&lt;/ThreeDShapeInfo&gt;"/>
  <p:tag name="PRESENTER_SHAPETEXTINFO" val="&lt;ShapeTextInfo&gt;&lt;TableIndex row=&quot;-1&quot; col=&quot;-1&quot;&gt;&lt;linesCount val=&quot;1&quot; /&gt;&lt;lineCharCount val=&quot;30&quot; /&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e3a7d1-3ac3-4068-ae50-74df6066f7c7}&quot; /&gt;&lt;isInvalidForFieldText val=&quot;0&quot; /&gt;&lt;Image&gt;&lt;filename val=&quot;E:\breeze\content\812725693\3417929897-1\input\breezo\data\asimages\{aae3a7d1-3ac3-4068-ae50-74df6066f7c7}.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2eef2ea0-c927-4cb2-8841-a93cc7595dcd}.png&quot; /&gt;&lt;left val=&quot;639&quot; /&gt;&lt;top val=&quot;327&quot; /&gt;&lt;width val=&quot;274&quot; /&gt;&lt;height val=&quot;239&quot; /&gt;&lt;hasText val=&quot;1&quot; /&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05433a-a89c-4c78-b908-60246a2a18bf}&quot; /&gt;&lt;isInvalidForFieldText val=&quot;0&quot; /&gt;&lt;Image&gt;&lt;filename val=&quot;E:\breeze\content\812725693\3417929897-1\input\breezo\data\asimages\{9e05433a-a89c-4c78-b908-60246a2a18bf}.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f09867-afa3-4bbd-88ac-16424ec2ca13}&quot; /&gt;&lt;isInvalidForFieldText val=&quot;0&quot; /&gt;&lt;Image&gt;&lt;filename val=&quot;E:\breeze\content\812725693\3417929897-1\input\breezo\data\asimages\{27f09867-afa3-4bbd-88ac-16424ec2ca13}.png&quot; /&gt;&lt;left val=&quot;34&quot; /&gt;&lt;top val=&quot;240&quot; /&gt;&lt;width val=&quot;575&quot; /&gt;&lt;height val=&quot;307&quot; /&gt;&lt;hasText val=&quot;1&quot; /&gt;&lt;/Image&gt;&lt;/ThreeDShapeInfo&gt;"/>
  <p:tag name="PRESENTER_SHAPETEXTINFO" val="&lt;ShapeTextInfo&gt;&lt;TableIndex row=&quot;-1&quot; col=&quot;-1&quot;&gt;&lt;linesCount val=&quot;5&quot; /&gt;&lt;lineCharCount val=&quot;2&quot; /&gt;&lt;lineCharCount val=&quot;37&quot; /&gt;&lt;lineCharCount val=&quot;61&quot; /&gt;&lt;lineCharCount val=&quot;35&quot; /&gt;&lt;lineCharCount val=&quot;1&quot; /&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357b45-4ab6-4c70-b11e-cfda626419d6}&quot; /&gt;&lt;isInvalidForFieldText val=&quot;0&quot; /&gt;&lt;Image&gt;&lt;filename val=&quot;E:\breeze\content\812725693\3417929897-1\input\breezo\data\asimages\{76357b45-4ab6-4c70-b11e-cfda626419d6}.png&quot; /&gt;&lt;left val=&quot;33&quot; /&gt;&lt;top val=&quot;229&quot; /&gt;&lt;width val=&quot;483&quot; /&gt;&lt;height val=&quot;353&quot; /&gt;&lt;hasText val=&quot;1&quot; /&gt;&lt;/Image&gt;&lt;/ThreeDShapeInfo&gt;"/>
  <p:tag name="PRESENTER_SHAPETEXTINFO" val="&lt;ShapeTextInfo&gt;&lt;TableIndex row=&quot;-1&quot; col=&quot;-1&quot;&gt;&lt;linesCount val=&quot;6&quot; /&gt;&lt;lineCharCount val=&quot;21&quot; /&gt;&lt;lineCharCount val=&quot;53&quot; /&gt;&lt;lineCharCount val=&quot;58&quot; /&gt;&lt;lineCharCount val=&quot;41&quot; /&gt;&lt;lineCharCount val=&quot;49&quot; /&gt;&lt;lineCharCount val=&quot;1&quot; /&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7f0783-7f5f-4cab-b5e9-49c203db9c66}&quot; /&gt;&lt;isInvalidForFieldText val=&quot;0&quot; /&gt;&lt;Image&gt;&lt;filename val=&quot;E:\breeze\content\812725693\3417929897-1\input\breezo\data\asimages\{a57f0783-7f5f-4cab-b5e9-49c203db9c66}.png&quot; /&gt;&lt;left val=&quot;34&quot; /&gt;&lt;top val=&quot;177&quot; /&gt;&lt;width val=&quot;489&quot; /&gt;&lt;height val=&quot;36&quot; /&gt;&lt;hasText val=&quot;1&quot; /&gt;&lt;/Image&gt;&lt;/ThreeDShapeInfo&gt;"/>
  <p:tag name="PRESENTER_SHAPETEXTINFO" val="&lt;ShapeTextInfo&gt;&lt;TableIndex row=&quot;-1&quot; col=&quot;-1&quot;&gt;&lt;linesCount val=&quot;1&quot; /&gt;&lt;lineCharCount val=&quot;26&quot; /&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97afe0-6b47-477d-8f82-f30ac76bdf7e}&quot; /&gt;&lt;isInvalidForFieldText val=&quot;0&quot; /&gt;&lt;Image&gt;&lt;filename val=&quot;E:\breeze\content\812725693\3417929897-1\input\breezo\data\asimages\{1297afe0-6b47-477d-8f82-f30ac76bdf7e}.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bd80b97-a11a-4cec-aa9c-fbf07ed23ac9}&quot; /&gt;&lt;isInvalidForFieldText val=&quot;0&quot; /&gt;&lt;Image&gt;&lt;filename val=&quot;E:\breeze\content\812725693\3417929897-1\input\breezo\data\asimages\{1bd80b97-a11a-4cec-aa9c-fbf07ed23ac9}.png&quot; /&gt;&lt;left val=&quot;543&quot; /&gt;&lt;top val=&quot;175&quot; /&gt;&lt;width val=&quot;386&quot; /&gt;&lt;height val=&quot;455&quot; /&gt;&lt;hasText val=&quot;1&quot; /&gt;&lt;/Image&gt;&lt;/ThreeDShapeInfo&gt;"/>
</p:tagLst>
</file>

<file path=ppt/tags/tag3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0d335e-31be-4bae-93f3-f98c288e525b}&quot; /&gt;&lt;isInvalidForFieldText val=&quot;0&quot; /&gt;&lt;Image&gt;&lt;filename val=&quot;E:\breeze\content\812725693\3417929897-1\input\breezo\data\asimages\{940d335e-31be-4bae-93f3-f98c288e525b}.png&quot; /&gt;&lt;left val=&quot;367&quot; /&gt;&lt;top val=&quot;606&quot; /&gt;&lt;width val=&quot;147&quot; /&gt;&lt;height val=&quot;81&quot; /&gt;&lt;hasText val=&quot;1&quot; /&gt;&lt;/Image&gt;&lt;/ThreeDShapeInfo&gt;"/>
</p:tagLst>
</file>

<file path=ppt/tags/tag3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10c7af-361b-47e9-be83-b8cd92b2b1cc}&quot; /&gt;&lt;isInvalidForFieldText val=&quot;0&quot; /&gt;&lt;Image&gt;&lt;filename val=&quot;E:\breeze\content\812725693\3417929897-1\input\breezo\data\asimages\{3a10c7af-361b-47e9-be83-b8cd92b2b1cc}.png&quot; /&gt;&lt;left val=&quot;90&quot; /&gt;&lt;top val=&quot;578&quot; /&gt;&lt;width val=&quot;153&quot; /&gt;&lt;height val=&quot;107&quot; /&gt;&lt;hasText val=&quot;1&quot; /&gt;&lt;/Image&gt;&lt;/ThreeDShapeInfo&gt;"/>
</p:tagLst>
</file>

<file path=ppt/tags/tag32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737351-bc01-4a88-8cdc-7630dd0354c6}&quot; /&gt;&lt;isInvalidForFieldText val=&quot;0&quot; /&gt;&lt;Image&gt;&lt;filename val=&quot;E:\breeze\content\812725693\3417929897-1\input\breezo\data\asimages\{fa737351-bc01-4a88-8cdc-7630dd0354c6}.png&quot; /&gt;&lt;left val=&quot;495&quot; /&gt;&lt;top val=&quot;151&quot; /&gt;&lt;width val=&quot;445&quot; /&gt;&lt;height val=&quot;471&quot; /&gt;&lt;hasText val=&quot;1&quot; /&gt;&lt;/Image&gt;&lt;/ThreeDShapeInfo&gt;"/>
</p:tagLst>
</file>

<file path=ppt/tags/tag3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f344735-4090-4824-bee1-e300934cd274}&quot; /&gt;&lt;isInvalidForFieldText val=&quot;0&quot; /&gt;&lt;Image&gt;&lt;filename val=&quot;E:\breeze\content\812725693\3417929897-1\input\breezo\data\asimages\{8f344735-4090-4824-bee1-e300934cd274}.png&quot; /&gt;&lt;left val=&quot;32&quot; /&gt;&lt;top val=&quot;213&quot; /&gt;&lt;width val=&quot;444&quot; /&gt;&lt;height val=&quot;173&quot; /&gt;&lt;hasText val=&quot;1&quot; /&gt;&lt;/Image&gt;&lt;/ThreeDShapeInfo&gt;"/>
  <p:tag name="PRESENTER_SHAPETEXTINFO" val="&lt;ShapeTextInfo&gt;&lt;TableIndex row=&quot;-1&quot; col=&quot;-1&quot;&gt;&lt;linesCount val=&quot;2&quot; /&gt;&lt;lineCharCount val=&quot;41&quot; /&gt;&lt;lineCharCount val=&quot;76&quot; /&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7f45bd-9d8c-488a-9a82-5e4468a97cae}&quot; /&gt;&lt;isInvalidForFieldText val=&quot;0&quot; /&gt;&lt;Image&gt;&lt;filename val=&quot;E:\breeze\content\812725693\3417929897-1\input\breezo\data\asimages\{607f45bd-9d8c-488a-9a82-5e4468a97cae}.png&quot; /&gt;&lt;left val=&quot;34&quot; /&gt;&lt;top val=&quot;177&quot; /&gt;&lt;width val=&quot;489&quot; /&gt;&lt;height val=&quot;36&quot; /&gt;&lt;hasText val=&quot;1&quot; /&gt;&lt;/Image&gt;&lt;/ThreeDShapeInfo&gt;"/>
  <p:tag name="PRESENTER_SHAPETEXTINFO" val="&lt;ShapeTextInfo&gt;&lt;TableIndex row=&quot;-1&quot; col=&quot;-1&quot;&gt;&lt;linesCount val=&quot;1&quot; /&gt;&lt;lineCharCount val=&quot;26&quot; /&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33f3b9-da97-455f-85a6-0c4aa57d2224}&quot; /&gt;&lt;isInvalidForFieldText val=&quot;0&quot; /&gt;&lt;Image&gt;&lt;filename val=&quot;E:\breeze\content\812725693\3417929897-1\input\breezo\data\asimages\{4333f3b9-da97-455f-85a6-0c4aa57d2224}.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52a929-0ec0-41fc-9233-224a8621b517}&quot; /&gt;&lt;isInvalidForFieldText val=&quot;0&quot; /&gt;&lt;Image&gt;&lt;filename val=&quot;E:\breeze\content\812725693\3417929897-1\input\breezo\data\asimages\{6552a929-0ec0-41fc-9233-224a8621b517}.png&quot; /&gt;&lt;left val=&quot;531&quot; /&gt;&lt;top val=&quot;353&quot; /&gt;&lt;width val=&quot;417&quot; /&gt;&lt;height val=&quot;295&quot; /&gt;&lt;hasText val=&quot;1&quot; /&gt;&lt;/Image&gt;&lt;/ThreeDShapeInfo&gt;"/>
</p:tagLst>
</file>

<file path=ppt/tags/tag3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9118fb-cfdf-4362-8fd3-ce8f70419cc8}&quot; /&gt;&lt;isInvalidForFieldText val=&quot;0&quot; /&gt;&lt;Image&gt;&lt;filename val=&quot;E:\breeze\content\812725693\3417929897-1\input\breezo\data\asimages\{bd9118fb-cfdf-4362-8fd3-ce8f70419cc8}.png&quot; /&gt;&lt;left val=&quot;30&quot; /&gt;&lt;top val=&quot;399&quot; /&gt;&lt;width val=&quot;473&quot; /&gt;&lt;height val=&quot;248&quot; /&gt;&lt;hasText val=&quot;1&quot; /&gt;&lt;/Image&gt;&lt;/ThreeDShapeInfo&gt;"/>
</p:tagLst>
</file>

<file path=ppt/tags/tag3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f0ada3-29ba-42ca-90ad-29351b5d9dae}&quot; /&gt;&lt;isInvalidForFieldText val=&quot;0&quot; /&gt;&lt;Image&gt;&lt;filename val=&quot;E:\breeze\content\812725693\3417929897-1\input\breezo\data\asimages\{76f0ada3-29ba-42ca-90ad-29351b5d9dae}.png&quot; /&gt;&lt;left val=&quot;531&quot; /&gt;&lt;top val=&quot;169&quot; /&gt;&lt;width val=&quot;319&quot; /&gt;&lt;height val=&quot;174&quot; /&gt;&lt;hasText val=&quot;1&quot; /&gt;&lt;/Image&gt;&lt;/ThreeDShapeInfo&gt;"/>
</p:tagLst>
</file>

<file path=ppt/tags/tag3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5ad92b-9fe6-4f72-9736-7c06b40edda9}&quot; /&gt;&lt;isInvalidForFieldText val=&quot;0&quot; /&gt;&lt;Image&gt;&lt;filename val=&quot;E:\breeze\content\812725693\3417929897-1\input\breezo\data\asimages\{495ad92b-9fe6-4f72-9736-7c06b40edda9}.png&quot; /&gt;&lt;left val=&quot;736&quot; /&gt;&lt;top val=&quot;144&quot; /&gt;&lt;width val=&quot;192&quot; /&gt;&lt;height val=&quot;58&quot; /&gt;&lt;hasText val=&quot;1&quot; /&gt;&lt;/Image&gt;&lt;/ThreeDShape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20fd41-b9a0-4e38-928a-34fcf094d70f}&quot; /&gt;&lt;isInvalidForFieldText val=&quot;0&quot; /&gt;&lt;Image&gt;&lt;filename val=&quot;E:\breeze\content\812725693\3417929897-1\input\breezo\data\asimages\{f420fd41-b9a0-4e38-928a-34fcf094d70f}.png&quot; /&gt;&lt;left val=&quot;32&quot; /&gt;&lt;top val=&quot;230&quot; /&gt;&lt;width val=&quot;478&quot; /&gt;&lt;height val=&quot;308&quot; /&gt;&lt;hasText val=&quot;1&quot; /&gt;&lt;/Image&gt;&lt;/ThreeDShapeInfo&gt;"/>
  <p:tag name="PRESENTER_SHAPETEXTINFO" val="&lt;ShapeTextInfo&gt;&lt;TableIndex row=&quot;-1&quot; col=&quot;-1&quot;&gt;&lt;linesCount val=&quot;6&quot; /&gt;&lt;lineCharCount val=&quot;22&quot; /&gt;&lt;lineCharCount val=&quot;26&quot; /&gt;&lt;lineCharCount val=&quot;44&quot; /&gt;&lt;lineCharCount val=&quot;47&quot; /&gt;&lt;lineCharCount val=&quot;26&quot; /&gt;&lt;lineCharCount val=&quot;25&quot; /&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5edd6e-5496-40b7-8a58-499c98291d26}&quot; /&gt;&lt;isInvalidForFieldText val=&quot;0&quot; /&gt;&lt;Image&gt;&lt;filename val=&quot;E:\breeze\content\812725693\3417929897-1\input\breezo\data\asimages\{485edd6e-5496-40b7-8a58-499c98291d26}.png&quot; /&gt;&lt;left val=&quot;34&quot; /&gt;&lt;top val=&quot;177&quot; /&gt;&lt;width val=&quot;489&quot; /&gt;&lt;height val=&quot;36&quot; /&gt;&lt;hasText val=&quot;1&quot; /&gt;&lt;/Image&gt;&lt;/ThreeDShapeInfo&gt;"/>
  <p:tag name="PRESENTER_SHAPETEXTINFO" val="&lt;ShapeTextInfo&gt;&lt;TableIndex row=&quot;-1&quot; col=&quot;-1&quot;&gt;&lt;linesCount val=&quot;1&quot; /&gt;&lt;lineCharCount val=&quot;26&quot; /&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f2ee4d-3d10-4115-9e6e-ac476b925d8d}&quot; /&gt;&lt;isInvalidForFieldText val=&quot;0&quot; /&gt;&lt;Image&gt;&lt;filename val=&quot;E:\breeze\content\812725693\3417929897-1\input\breezo\data\asimages\{16f2ee4d-3d10-4115-9e6e-ac476b925d8d}.png&quot; /&gt;&lt;left val=&quot;836&quot; /&gt;&lt;top val=&quot;580&quot; /&gt;&lt;width val=&quot;93&quot; /&gt;&lt;height val=&quot;41&quot; /&gt;&lt;hasText val=&quot;1&quot; /&gt;&lt;/Image&gt;&lt;/ThreeDShapeInfo&gt;"/>
  <p:tag name="PRESENTER_SHAPETEXTINFO" val="&lt;ShapeTextInfo&gt;&lt;TableIndex row=&quot;-1&quot; col=&quot;-1&quot;&gt;&lt;linesCount val=&quot;1&quot; /&gt;&lt;lineCharCount val=&quot;20&quot; /&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e74a14-8f5c-4026-82ca-5c2139bb1067}&quot; /&gt;&lt;isInvalidForFieldText val=&quot;0&quot; /&gt;&lt;Image&gt;&lt;filename val=&quot;E:\breeze\content\812725693\3417929897-1\input\breezo\data\asimages\{efe74a14-8f5c-4026-82ca-5c2139bb1067}.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9&quot; /&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680d5a-d175-435a-9fec-1ac1e69abfb0}&quot; /&gt;&lt;isInvalidForFieldText val=&quot;0&quot; /&gt;&lt;Image&gt;&lt;filename val=&quot;E:\breeze\content\812725693\3417929897-1\input\breezo\data\asimages\{44680d5a-d175-435a-9fec-1ac1e69abfb0}.png&quot; /&gt;&lt;left val=&quot;527&quot; /&gt;&lt;top val=&quot;355&quot; /&gt;&lt;width val=&quot;411&quot; /&gt;&lt;height val=&quot;275&quot; /&gt;&lt;hasText val=&quot;1&quot; /&gt;&lt;/Image&gt;&lt;/ThreeDShapeInfo&gt;"/>
</p:tagLst>
</file>

<file path=ppt/tags/tag3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0464354-db3c-401d-887f-ad19ee1127b5}&quot; /&gt;&lt;isInvalidForFieldText val=&quot;0&quot; /&gt;&lt;Image&gt;&lt;filename val=&quot;E:\breeze\content\812725693\3417929897-1\input\breezo\data\asimages\{a0464354-db3c-401d-887f-ad19ee1127b5}.jpg&quot; /&gt;&lt;left val=&quot;551&quot; /&gt;&lt;top val=&quot;151&quot; /&gt;&lt;width val=&quot;193&quot; /&gt;&lt;height val=&quot;193&quot; /&gt;&lt;hasText val=&quot;1&quot; /&gt;&lt;/Image&gt;&lt;/ThreeDShapeInfo&gt;"/>
</p:tagLst>
</file>

<file path=ppt/tags/tag3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ec37a3-4d1e-4d26-93f7-e64c3934c132}&quot; /&gt;&lt;isInvalidForFieldText val=&quot;0&quot; /&gt;&lt;Image&gt;&lt;filename val=&quot;E:\breeze\content\812725693\3417929897-1\input\breezo\data\asimages\{3cec37a3-4d1e-4d26-93f7-e64c3934c132}.png&quot; /&gt;&lt;left val=&quot;769&quot; /&gt;&lt;top val=&quot;268&quot; /&gt;&lt;width val=&quot;166&quot; /&gt;&lt;height val=&quot;67&quot; /&gt;&lt;hasText val=&quot;1&quot; /&gt;&lt;/Image&gt;&lt;/ThreeDShape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17dbcb0-32b4-41eb-af5c-343597a0c6b3}&quot; /&gt;&lt;isInvalidForFieldText val=&quot;0&quot; /&gt;&lt;Image&gt;&lt;filename val=&quot;E:\breeze\content\812725693\3417929897-1\input\breezo\data\asimages\{317dbcb0-32b4-41eb-af5c-343597a0c6b3}.png&quot; /&gt;&lt;left val=&quot;31&quot; /&gt;&lt;top val=&quot;177&quot; /&gt;&lt;width val=&quot;521&quot; /&gt;&lt;height val=&quot;36&quot; /&gt;&lt;hasText val=&quot;1&quot; /&gt;&lt;/Image&gt;&lt;/ThreeDShapeInfo&gt;"/>
  <p:tag name="PRESENTER_SHAPETEXTINFO" val="&lt;ShapeTextInfo&gt;&lt;TableIndex row=&quot;-1&quot; col=&quot;-1&quot;&gt;&lt;linesCount val=&quot;1&quot; /&gt;&lt;lineCharCount val=&quot;25&quot; /&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bbe6b0-c9b8-4d11-99b1-1c26315f6881}&quot; /&gt;&lt;isInvalidForFieldText val=&quot;0&quot; /&gt;&lt;Image&gt;&lt;filename val=&quot;E:\breeze\content\812725693\3417929897-1\input\breezo\data\asimages\{2bbbe6b0-c9b8-4d11-99b1-1c26315f6881}.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2d3c1c6-be60-4f6b-b1e4-8a1f3dec22d6}&quot; /&gt;&lt;isInvalidForFieldText val=&quot;0&quot; /&gt;&lt;Image&gt;&lt;filename val=&quot;E:\breeze\content\812725693\3417929897-1\input\breezo\data\asimages\{42d3c1c6-be60-4f6b-b1e4-8a1f3dec22d6}.png&quot; /&gt;&lt;left val=&quot;30&quot; /&gt;&lt;top val=&quot;233&quot; /&gt;&lt;width val=&quot;815&quot; /&gt;&lt;height val=&quot;404&quot; /&gt;&lt;hasText val=&quot;1&quot; /&gt;&lt;/Image&gt;&lt;/ThreeDShapeInfo&gt;"/>
  <p:tag name="PRESENTER_SHAPETEXTINFO" val="&lt;ShapeTextInfo&gt;&lt;TableIndex row=&quot;-1&quot; col=&quot;-1&quot;&gt;&lt;linesCount val=&quot;7&quot; /&gt;&lt;lineCharCount val=&quot;48&quot; /&gt;&lt;lineCharCount val=&quot;36&quot; /&gt;&lt;lineCharCount val=&quot;35&quot; /&gt;&lt;lineCharCount val=&quot;59&quot; /&gt;&lt;lineCharCount val=&quot;53&quot; /&gt;&lt;lineCharCount val=&quot;40&quot; /&gt;&lt;lineCharCount val=&quot;134&quot; /&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92d946-b6b5-4734-89d8-ba20f444310e}&quot; /&gt;&lt;isInvalidForFieldText val=&quot;0&quot; /&gt;&lt;Image&gt;&lt;filename val=&quot;E:\breeze\content\812725693\3417929897-1\input\breezo\data\asimages\{5292d946-b6b5-4734-89d8-ba20f444310e}.png&quot; /&gt;&lt;left val=&quot;33&quot; /&gt;&lt;top val=&quot;177&quot; /&gt;&lt;width val=&quot;583&quot; /&gt;&lt;height val=&quot;473&quot; /&gt;&lt;hasText val=&quot;1&quot; /&gt;&lt;/Image&gt;&lt;/ThreeDShapeInfo&gt;"/>
  <p:tag name="PRESENTER_SHAPETEXTINFO" val="&lt;ShapeTextInfo&gt;&lt;TableIndex row=&quot;-1&quot; col=&quot;-1&quot;&gt;&lt;linesCount val=&quot;8&quot; /&gt;&lt;lineCharCount val=&quot;27&quot; /&gt;&lt;lineCharCount val=&quot;20&quot; /&gt;&lt;lineCharCount val=&quot;19&quot; /&gt;&lt;lineCharCount val=&quot;17&quot; /&gt;&lt;lineCharCount val=&quot;24&quot; /&gt;&lt;lineCharCount val=&quot;23&quot; /&gt;&lt;lineCharCount val=&quot;37&quot; /&gt;&lt;lineCharCount val=&quot;22&quot; /&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150b5b-e17b-4ca0-8a8f-20f22ddf391a}&quot; /&gt;&lt;isInvalidForFieldText val=&quot;0&quot; /&gt;&lt;Image&gt;&lt;filename val=&quot;E:\breeze\content\812725693\3417929897-1\input\breezo\data\asimages\{09150b5b-e17b-4ca0-8a8f-20f22ddf391a}.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f81ecc-7811-48ef-9d6f-e78402b90c89}&quot; /&gt;&lt;isInvalidForFieldText val=&quot;0&quot; /&gt;&lt;Image&gt;&lt;filename val=&quot;E:\breeze\content\812725693\3417929897-1\input\breezo\data\asimages\{19f81ecc-7811-48ef-9d6f-e78402b90c89}.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96d2d5-aca1-456c-adeb-8a142f6c75f5}&quot; /&gt;&lt;isInvalidForFieldText val=&quot;0&quot; /&gt;&lt;Image&gt;&lt;filename val=&quot;E:\breeze\content\812725693\3417929897-1\input\breezo\data\asimages\{8796d2d5-aca1-456c-adeb-8a142f6c75f5}.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ab6afb-c741-4fc7-81e7-d7797f620cf0}&quot; /&gt;&lt;isInvalidForFieldText val=&quot;0&quot; /&gt;&lt;Image&gt;&lt;filename val=&quot;E:\breeze\content\812725693\3417929897-1\input\breezo\data\asimages\{6cab6afb-c741-4fc7-81e7-d7797f620cf0}.png&quot; /&gt;&lt;left val=&quot;32&quot; /&gt;&lt;top val=&quot;177&quot; /&gt;&lt;width val=&quot;765&quot; /&gt;&lt;height val=&quot;483&quot; /&gt;&lt;hasText val=&quot;1&quot; /&gt;&lt;/Image&gt;&lt;/ThreeDShapeInfo&gt;"/>
  <p:tag name="PRESENTER_SHAPETEXTINFO" val="&lt;ShapeTextInfo&gt;&lt;TableIndex row=&quot;-1&quot; col=&quot;-1&quot;&gt;&lt;linesCount val=&quot;8&quot; /&gt;&lt;lineCharCount val=&quot;8&quot; /&gt;&lt;lineCharCount val=&quot;23&quot; /&gt;&lt;lineCharCount val=&quot;20&quot; /&gt;&lt;lineCharCount val=&quot;12&quot; /&gt;&lt;lineCharCount val=&quot;41&quot; /&gt;&lt;lineCharCount val=&quot;28&quot; /&gt;&lt;lineCharCount val=&quot;33&quot; /&gt;&lt;lineCharCount val=&quot;18&quot; /&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7f878-ed4d-41bf-ba63-fd2a545ab8d2}&quot; /&gt;&lt;isInvalidForFieldText val=&quot;0&quot; /&gt;&lt;Image&gt;&lt;filename val=&quot;E:\breeze\content\812725693\3417929897-1\input\breezo\data\asimages\{c107f878-ed4d-41bf-ba63-fd2a545ab8d2}.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a6db6d-e0b9-4962-96ec-31533d50feaa}&quot; /&gt;&lt;isInvalidForFieldText val=&quot;0&quot; /&gt;&lt;Image&gt;&lt;filename val=&quot;E:\breeze\content\812725693\3417929897-1\input\breezo\data\asimages\{58a6db6d-e0b9-4962-96ec-31533d50feaa}.png&quot; /&gt;&lt;left val=&quot;32&quot; /&gt;&lt;top val=&quot;177&quot; /&gt;&lt;width val=&quot;783&quot; /&gt;&lt;height val=&quot;475&quot; /&gt;&lt;hasText val=&quot;1&quot; /&gt;&lt;/Image&gt;&lt;/ThreeDShapeInfo&gt;"/>
  <p:tag name="PRESENTER_SHAPETEXTINFO" val="&lt;ShapeTextInfo&gt;&lt;TableIndex row=&quot;-1&quot; col=&quot;-1&quot;&gt;&lt;linesCount val=&quot;7&quot; /&gt;&lt;lineCharCount val=&quot;8&quot; /&gt;&lt;lineCharCount val=&quot;16&quot; /&gt;&lt;lineCharCount val=&quot;28&quot; /&gt;&lt;lineCharCount val=&quot;32&quot; /&gt;&lt;lineCharCount val=&quot;1&quot; /&gt;&lt;lineCharCount val=&quot;6&quot; /&gt;&lt;lineCharCount val=&quot;56&quot; /&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18ff09f-6d28-450e-81bd-83209f6f2220}&quot; /&gt;&lt;isInvalidForFieldText val=&quot;0&quot; /&gt;&lt;Image&gt;&lt;filename val=&quot;E:\breeze\content\812725693\3417929897-1\input\breezo\data\asimages\{718ff09f-6d28-450e-81bd-83209f6f2220}.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bb35a4-f6b0-4ba2-a8c9-3ff6b8d5a0f0}&quot; /&gt;&lt;isInvalidForFieldText val=&quot;0&quot; /&gt;&lt;Image&gt;&lt;filename val=&quot;E:\breeze\content\812725693\3417929897-1\input\breezo\data\asimages\{fbbb35a4-f6b0-4ba2-a8c9-3ff6b8d5a0f0}.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c6dc76-4189-40ce-b01d-8816c2cd60b3}&quot; /&gt;&lt;isInvalidForFieldText val=&quot;0&quot; /&gt;&lt;Image&gt;&lt;filename val=&quot;E:\breeze\content\812725693\3417929897-1\input\breezo\data\asimages\{21c6dc76-4189-40ce-b01d-8816c2cd60b3}.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c482ce-e44a-450d-a233-b9d2b4148e3f}&quot; /&gt;&lt;isInvalidForFieldText val=&quot;0&quot; /&gt;&lt;Image&gt;&lt;filename val=&quot;E:\breeze\content\812725693\3417929897-1\input\breezo\data\asimages\{2ac482ce-e44a-450d-a233-b9d2b4148e3f}.png&quot; /&gt;&lt;left val=&quot;33&quot; /&gt;&lt;top val=&quot;177&quot; /&gt;&lt;width val=&quot;561&quot; /&gt;&lt;height val=&quot;323&quot; /&gt;&lt;hasText val=&quot;1&quot; /&gt;&lt;/Image&gt;&lt;/ThreeDShapeInfo&gt;"/>
  <p:tag name="PRESENTER_SHAPETEXTINFO" val="&lt;ShapeTextInfo&gt;&lt;TableIndex row=&quot;-1&quot; col=&quot;-1&quot;&gt;&lt;linesCount val=&quot;4&quot; /&gt;&lt;lineCharCount val=&quot;16&quot; /&gt;&lt;lineCharCount val=&quot;53&quot; /&gt;&lt;lineCharCount val=&quot;1&quot; /&gt;&lt;lineCharCount val=&quot;37&quot; /&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e01ca5-c227-47a9-a405-dba7e908f432}&quot; /&gt;&lt;isInvalidForFieldText val=&quot;0&quot; /&gt;&lt;Image&gt;&lt;filename val=&quot;E:\breeze\content\812725693\3417929897-1\input\breezo\data\asimages\{a9e01ca5-c227-47a9-a405-dba7e908f432}.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edf5fb-fa49-4c08-88db-8b75a469f918}&quot; /&gt;&lt;isInvalidForFieldText val=&quot;0&quot; /&gt;&lt;Image&gt;&lt;filename val=&quot;E:\breeze\content\812725693\3417929897-1\input\breezo\data\asimages\{efedf5fb-fa49-4c08-88db-8b75a469f918}.png&quot; /&gt;&lt;left val=&quot;607&quot; /&gt;&lt;top val=&quot;167&quot; /&gt;&lt;width val=&quot;265&quot; /&gt;&lt;height val=&quot;505&quot; /&gt;&lt;hasText val=&quot;1&quot; /&gt;&lt;/Image&gt;&lt;/ThreeDShapeInfo&gt;"/>
</p:tagLst>
</file>

<file path=ppt/tags/tag36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73ab2d-4da3-48e3-a78e-2e3bf9cc88cf}&quot; /&gt;&lt;isInvalidForFieldText val=&quot;0&quot; /&gt;&lt;Image&gt;&lt;filename val=&quot;E:\breeze\content\812725693\3417929897-1\input\breezo\data\asimages\{8473ab2d-4da3-48e3-a78e-2e3bf9cc88cf}.png&quot; /&gt;&lt;left val=&quot;33&quot; /&gt;&lt;top val=&quot;177&quot; /&gt;&lt;width val=&quot;575&quot; /&gt;&lt;height val=&quot;470&quot; /&gt;&lt;hasText val=&quot;1&quot; /&gt;&lt;/Image&gt;&lt;/ThreeDShapeInfo&gt;"/>
  <p:tag name="PRESENTER_SHAPETEXTINFO" val="&lt;ShapeTextInfo&gt;&lt;TableIndex row=&quot;-1&quot; col=&quot;-1&quot;&gt;&lt;linesCount val=&quot;7&quot; /&gt;&lt;lineCharCount val=&quot;16&quot; /&gt;&lt;lineCharCount val=&quot;18&quot; /&gt;&lt;lineCharCount val=&quot;1&quot; /&gt;&lt;lineCharCount val=&quot;16&quot; /&gt;&lt;lineCharCount val=&quot;1&quot; /&gt;&lt;lineCharCount val=&quot;1&quot; /&gt;&lt;lineCharCount val=&quot;73&quot; /&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6d8082-44ab-42c4-867b-4ccb799c331b}&quot; /&gt;&lt;isInvalidForFieldText val=&quot;0&quot; /&gt;&lt;Image&gt;&lt;filename val=&quot;E:\breeze\content\812725693\3417929897-1\input\breezo\data\asimages\{f86d8082-44ab-42c4-867b-4ccb799c331b}.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668a2c-62c1-42d9-8f14-756db3316e65}&quot; /&gt;&lt;isInvalidForFieldText val=&quot;0&quot; /&gt;&lt;Image&gt;&lt;filename val=&quot;E:\breeze\content\812725693\3417929897-1\input\breezo\data\asimages\{20668a2c-62c1-42d9-8f14-756db3316e65}.png&quot; /&gt;&lt;left val=&quot;607&quot; /&gt;&lt;top val=&quot;167&quot; /&gt;&lt;width val=&quot;265&quot; /&gt;&lt;height val=&quot;505&quot; /&gt;&lt;hasText val=&quot;1&quot; /&gt;&lt;/Image&gt;&lt;/ThreeDShapeInfo&gt;"/>
</p:tagLst>
</file>

<file path=ppt/tags/tag37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95ca5d-ec69-4708-99f3-fd5b86199afd}&quot; /&gt;&lt;isInvalidForFieldText val=&quot;0&quot; /&gt;&lt;Image&gt;&lt;filename val=&quot;E:\breeze\content\812725693\3417929897-1\input\breezo\data\asimages\{9495ca5d-ec69-4708-99f3-fd5b86199afd}.png&quot; /&gt;&lt;left val=&quot;33&quot; /&gt;&lt;top val=&quot;177&quot; /&gt;&lt;width val=&quot;566&quot; /&gt;&lt;height val=&quot;353&quot; /&gt;&lt;hasText val=&quot;1&quot; /&gt;&lt;/Image&gt;&lt;/ThreeDShapeInfo&gt;"/>
  <p:tag name="PRESENTER_SHAPETEXTINFO" val="&lt;ShapeTextInfo&gt;&lt;TableIndex row=&quot;-1&quot; col=&quot;-1&quot;&gt;&lt;linesCount val=&quot;6&quot; /&gt;&lt;lineCharCount val=&quot;16&quot; /&gt;&lt;lineCharCount val=&quot;21&quot; /&gt;&lt;lineCharCount val=&quot;1&quot; /&gt;&lt;lineCharCount val=&quot;1&quot; /&gt;&lt;lineCharCount val=&quot;1&quot; /&gt;&lt;lineCharCount val=&quot;33&quot; /&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a89d65f-ebe7-4a81-8aec-c67d77527f57}&quot; /&gt;&lt;isInvalidForFieldText val=&quot;0&quot; /&gt;&lt;Image&gt;&lt;filename val=&quot;E:\breeze\content\812725693\3417929897-1\input\breezo\data\asimages\{9a89d65f-ebe7-4a81-8aec-c67d77527f57}.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09da6d-399e-45fe-b8b4-991a503e786a}&quot; /&gt;&lt;isInvalidForFieldText val=&quot;0&quot; /&gt;&lt;Image&gt;&lt;filename val=&quot;E:\breeze\content\812725693\3417929897-1\input\breezo\data\asimages\{2c09da6d-399e-45fe-b8b4-991a503e786a}.png&quot; /&gt;&lt;left val=&quot;47&quot; /&gt;&lt;top val=&quot;311&quot; /&gt;&lt;width val=&quot;810&quot; /&gt;&lt;height val=&quot;58&quot; /&gt;&lt;hasText val=&quot;1&quot; /&gt;&lt;/Image&gt;&lt;/ThreeDShapeInfo&gt;"/>
</p:tagLst>
</file>

<file path=ppt/tags/tag3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d15c4e-821c-4e9d-a6be-e3cb7279a89b}&quot; /&gt;&lt;isInvalidForFieldText val=&quot;0&quot; /&gt;&lt;Image&gt;&lt;filename val=&quot;E:\breeze\content\812725693\3417929897-1\input\breezo\data\asimages\{94d15c4e-821c-4e9d-a6be-e3cb7279a89b}.png&quot; /&gt;&lt;left val=&quot;47&quot; /&gt;&lt;top val=&quot;366&quot; /&gt;&lt;width val=&quot;810&quot; /&gt;&lt;height val=&quot;76&quot; /&gt;&lt;hasText val=&quot;1&quot; /&gt;&lt;/Image&gt;&lt;/ThreeDShapeInfo&gt;"/>
</p:tagLst>
</file>

<file path=ppt/tags/tag3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4eaead-6869-42eb-b9f1-c1484f15c7ac}&quot; /&gt;&lt;isInvalidForFieldText val=&quot;0&quot; /&gt;&lt;Image&gt;&lt;filename val=&quot;E:\breeze\content\812725693\3417929897-1\input\breezo\data\asimages\{e34eaead-6869-42eb-b9f1-c1484f15c7ac}.png&quot; /&gt;&lt;left val=&quot;334&quot; /&gt;&lt;top val=&quot;334&quot; /&gt;&lt;width val=&quot;45&quot; /&gt;&lt;height val=&quot;117&quot; /&gt;&lt;hasText val=&quot;1&quot; /&gt;&lt;/Image&gt;&lt;/ThreeDShapeInfo&gt;"/>
  <p:tag name="PRESENTER_SHAPETEXTINFO" val="&lt;ShapeTextInfo&gt;&lt;TableIndex row=&quot;-1&quot; col=&quot;-1&quot;&gt;&lt;linesCount val=&quot;0&quot; /&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0a2782-1fa8-4bbb-8408-cc353de4d880}&quot; /&gt;&lt;isInvalidForFieldText val=&quot;0&quot; /&gt;&lt;Image&gt;&lt;filename val=&quot;E:\breeze\content\812725693\3417929897-1\input\breezo\data\asimages\{d00a2782-1fa8-4bbb-8408-cc353de4d880}.png&quot; /&gt;&lt;left val=&quot;33&quot; /&gt;&lt;top val=&quot;177&quot; /&gt;&lt;width val=&quot;460&quot; /&gt;&lt;height val=&quot;416&quot; /&gt;&lt;hasText val=&quot;1&quot; /&gt;&lt;/Image&gt;&lt;/ThreeDShapeInfo&gt;"/>
  <p:tag name="PRESENTER_SHAPETEXTINFO" val="&lt;ShapeTextInfo&gt;&lt;TableIndex row=&quot;-1&quot; col=&quot;-1&quot;&gt;&lt;linesCount val=&quot;7&quot; /&gt;&lt;lineCharCount val=&quot;16&quot; /&gt;&lt;lineCharCount val=&quot;24&quot; /&gt;&lt;lineCharCount val=&quot;1&quot; /&gt;&lt;lineCharCount val=&quot;1&quot; /&gt;&lt;lineCharCount val=&quot;1&quot; /&gt;&lt;lineCharCount val=&quot;1&quot; /&gt;&lt;lineCharCount val=&quot;27&quot; /&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0d21d5e-0a29-46f0-b17b-a21781568f70}&quot; /&gt;&lt;isInvalidForFieldText val=&quot;0&quot; /&gt;&lt;Image&gt;&lt;filename val=&quot;E:\breeze\content\812725693\3417929897-1\input\breezo\data\asimages\{b0d21d5e-0a29-46f0-b17b-a21781568f70}.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9cf64f-e02a-42fe-91c6-d90558a89804}&quot; /&gt;&lt;isInvalidForFieldText val=&quot;0&quot; /&gt;&lt;Image&gt;&lt;filename val=&quot;E:\breeze\content\812725693\3417929897-1\input\breezo\data\asimages\{559cf64f-e02a-42fe-91c6-d90558a89804}.png&quot; /&gt;&lt;left val=&quot;39&quot; /&gt;&lt;top val=&quot;416&quot; /&gt;&lt;width val=&quot;810&quot; /&gt;&lt;height val=&quot;57&quot; /&gt;&lt;hasText val=&quot;1&quot; /&gt;&lt;/Image&gt;&lt;/ThreeDShapeInfo&gt;"/>
</p:tagLst>
</file>

<file path=ppt/tags/tag3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be8b99-9548-4566-94e5-c6d27b34b65e}&quot; /&gt;&lt;isInvalidForFieldText val=&quot;0&quot; /&gt;&lt;Image&gt;&lt;filename val=&quot;E:\breeze\content\812725693\3417929897-1\input\breezo\data\asimages\{b2be8b99-9548-4566-94e5-c6d27b34b65e}.png&quot; /&gt;&lt;left val=&quot;39&quot; /&gt;&lt;top val=&quot;471&quot; /&gt;&lt;width val=&quot;810&quot; /&gt;&lt;height val=&quot;76&quot; /&gt;&lt;hasText val=&quot;1&quot; /&gt;&lt;/Image&gt;&lt;/ThreeDShapeInfo&gt;"/>
</p:tagLst>
</file>

<file path=ppt/tags/tag3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0ba278-712f-4ef8-be08-a0d0905f949a}&quot; /&gt;&lt;isInvalidForFieldText val=&quot;0&quot; /&gt;&lt;Image&gt;&lt;filename val=&quot;E:\breeze\content\812725693\3417929897-1\input\breezo\data\asimages\{da0ba278-712f-4ef8-be08-a0d0905f949a}.png&quot; /&gt;&lt;left val=&quot;662&quot; /&gt;&lt;top val=&quot;439&quot; /&gt;&lt;width val=&quot;45&quot; /&gt;&lt;height val=&quot;116&quot; /&gt;&lt;hasText val=&quot;1&quot; /&gt;&lt;/Image&gt;&lt;/ThreeDShapeInfo&gt;"/>
  <p:tag name="PRESENTER_SHAPETEXTINFO" val="&lt;ShapeTextInfo&gt;&lt;TableIndex row=&quot;-1&quot; col=&quot;-1&quot;&gt;&lt;linesCount val=&quot;0&quot; /&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af066a-84b3-412c-8314-733735144919}&quot; /&gt;&lt;isInvalidForFieldText val=&quot;0&quot; /&gt;&lt;Image&gt;&lt;filename val=&quot;E:\breeze\content\812725693\3417929897-1\input\breezo\data\asimages\{8aaf066a-84b3-412c-8314-733735144919}.png&quot; /&gt;&lt;left val=&quot;47&quot; /&gt;&lt;top val=&quot;487&quot; /&gt;&lt;width val=&quot;671&quot; /&gt;&lt;height val=&quot;5&quot; /&gt;&lt;hasText val=&quot;1&quot; /&gt;&lt;/Image&gt;&lt;/ThreeDShapeInfo&gt;"/>
</p:tagLst>
</file>

<file path=ppt/tags/tag38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14fa40-81bd-44e9-8ac7-1c7d6893d878}&quot; /&gt;&lt;isInvalidForFieldText val=&quot;0&quot; /&gt;&lt;Image&gt;&lt;filename val=&quot;E:\breeze\content\812725693\3417929897-1\input\breezo\data\asimages\{c314fa40-81bd-44e9-8ac7-1c7d6893d878}.png&quot; /&gt;&lt;left val=&quot;34&quot; /&gt;&lt;top val=&quot;177&quot; /&gt;&lt;width val=&quot;556&quot; /&gt;&lt;height val=&quot;439&quot; /&gt;&lt;hasText val=&quot;1&quot; /&gt;&lt;/Image&gt;&lt;/ThreeDShapeInfo&gt;"/>
  <p:tag name="PRESENTER_SHAPETEXTINFO" val="&lt;ShapeTextInfo&gt;&lt;TableIndex row=&quot;-1&quot; col=&quot;-1&quot;&gt;&lt;linesCount val=&quot;7&quot; /&gt;&lt;lineCharCount val=&quot;16&quot; /&gt;&lt;lineCharCount val=&quot;10&quot; /&gt;&lt;lineCharCount val=&quot;80&quot; /&gt;&lt;lineCharCount val=&quot;54&quot; /&gt;&lt;lineCharCount val=&quot;35&quot; /&gt;&lt;lineCharCount val=&quot;22&quot; /&gt;&lt;lineCharCount val=&quot;35&quot; /&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97bf14-0dc9-40c1-8c9f-3e5edc13d6ee}&quot; /&gt;&lt;isInvalidForFieldText val=&quot;0&quot; /&gt;&lt;Image&gt;&lt;filename val=&quot;E:\breeze\content\812725693\3417929897-1\input\breezo\data\asimages\{c997bf14-0dc9-40c1-8c9f-3e5edc13d6ee}.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0d8d43-cb19-4bbc-b4bc-da26c02b2fea}&quot; /&gt;&lt;isInvalidForFieldText val=&quot;0&quot; /&gt;&lt;Image&gt;&lt;filename val=&quot;E:\breeze\content\812725693\3417929897-1\input\breezo\data\asimages\{860d8d43-cb19-4bbc-b4bc-da26c02b2fea}.png&quot; /&gt;&lt;left val=&quot;607&quot; /&gt;&lt;top val=&quot;167&quot; /&gt;&lt;width val=&quot;265&quot; /&gt;&lt;height val=&quot;505&quot; /&gt;&lt;hasText val=&quot;1&quot; /&gt;&lt;/Image&gt;&lt;/ThreeDShapeInfo&gt;"/>
</p:tagLst>
</file>

<file path=ppt/tags/tag38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e62bc6-3e2d-48d1-922c-c62e57ef2406}&quot; /&gt;&lt;isInvalidForFieldText val=&quot;0&quot; /&gt;&lt;Image&gt;&lt;filename val=&quot;E:\breeze\content\812725693\3417929897-1\input\breezo\data\asimages\{2be62bc6-3e2d-48d1-922c-c62e57ef2406}.png&quot; /&gt;&lt;left val=&quot;34&quot; /&gt;&lt;top val=&quot;177&quot; /&gt;&lt;width val=&quot;303&quot; /&gt;&lt;height val=&quot;411&quot; /&gt;&lt;hasText val=&quot;1&quot; /&gt;&lt;/Image&gt;&lt;/ThreeDShapeInfo&gt;"/>
  <p:tag name="PRESENTER_SHAPETEXTINFO" val="&lt;ShapeTextInfo&gt;&lt;TableIndex row=&quot;-1&quot; col=&quot;-1&quot;&gt;&lt;linesCount val=&quot;8&quot; /&gt;&lt;lineCharCount val=&quot;16&quot; /&gt;&lt;lineCharCount val=&quot;1&quot; /&gt;&lt;lineCharCount val=&quot;1&quot; /&gt;&lt;lineCharCount val=&quot;1&quot; /&gt;&lt;lineCharCount val=&quot;1&quot; /&gt;&lt;lineCharCount val=&quot;16&quot; /&gt;&lt;lineCharCount val=&quot;19&quot; /&gt;&lt;lineCharCount val=&quot;1&quot; /&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d029f6-f08a-4608-8e07-d90ebb22c1c4}&quot; /&gt;&lt;isInvalidForFieldText val=&quot;0&quot; /&gt;&lt;Image&gt;&lt;filename val=&quot;E:\breeze\content\812725693\3417929897-1\input\breezo\data\asimages\{bfd029f6-f08a-4608-8e07-d90ebb22c1c4}.png&quot; /&gt;&lt;left val=&quot;80&quot; /&gt;&lt;top val=&quot;176&quot; /&gt;&lt;width val=&quot;842&quot; /&gt;&lt;height val=&quot;246&quot; /&gt;&lt;hasText val=&quot;1&quot; /&gt;&lt;/Image&gt;&lt;/ThreeDShapeInfo&gt;"/>
  <p:tag name="PRESENTER_SHAPETEXTINFO" val="&lt;ShapeTextInfo&gt;&lt;TableIndex row=&quot;-1&quot; col=&quot;-1&quot;&gt;&lt;linesCount val=&quot;3&quot; /&gt;&lt;lineCharCount val=&quot;49&quot; /&gt;&lt;lineCharCount val=&quot;55&quot; /&gt;&lt;lineCharCount val=&quot;50&quot; /&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d9129f-e428-49c4-ade9-c707e2bab2c3}&quot; /&gt;&lt;isInvalidForFieldText val=&quot;0&quot; /&gt;&lt;Image&gt;&lt;filename val=&quot;E:\breeze\content\812725693\3417929897-1\input\breezo\data\asimages\{5dd9129f-e428-49c4-ade9-c707e2bab2c3}.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00aa9e13-5e9d-47b0-88a3-a88cb269fe77}&quot; /&gt;&lt;isInvalidForFieldText val=&quot;0&quot; /&gt;&lt;Image&gt;&lt;filename val=&quot;E:\breeze\content\812725693\3417929897-1\input\breezo\data\asimages\{00aa9e13-5e9d-47b0-88a3-a88cb269fe77}.png&quot; /&gt;&lt;left val=&quot;47&quot; /&gt;&lt;top val=&quot;239&quot; /&gt;&lt;width val=&quot;873&quot; /&gt;&lt;height val=&quot;218&quot; /&gt;&lt;hasText val=&quot;1&quot; /&gt;&lt;/Image&gt;&lt;/ThreeDShapeInfo&gt;"/>
</p:tagLst>
</file>

<file path=ppt/tags/tag3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cd5146-49f0-495c-a467-f0dec74c5aa4}&quot; /&gt;&lt;isInvalidForFieldText val=&quot;0&quot; /&gt;&lt;Image&gt;&lt;filename val=&quot;E:\breeze\content\812725693\3417929897-1\input\breezo\data\asimages\{44cd5146-49f0-495c-a467-f0dec74c5aa4}.png&quot; /&gt;&lt;left val=&quot;642&quot; /&gt;&lt;top val=&quot;334&quot; /&gt;&lt;width val=&quot;65&quot; /&gt;&lt;height val=&quot;133&quot; /&gt;&lt;hasText val=&quot;1&quot; /&gt;&lt;/Image&gt;&lt;/ThreeDShapeInfo&gt;"/>
  <p:tag name="PRESENTER_SHAPETEXTINFO" val="&lt;ShapeTextInfo&gt;&lt;TableIndex row=&quot;-1&quot; col=&quot;-1&quot;&gt;&lt;linesCount val=&quot;0&quot; /&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d1b7ec-5ddf-484f-8494-6d5e67be6951}&quot; /&gt;&lt;isInvalidForFieldText val=&quot;0&quot; /&gt;&lt;Image&gt;&lt;filename val=&quot;E:\breeze\content\812725693\3417929897-1\input\breezo\data\asimages\{f7d1b7ec-5ddf-484f-8494-6d5e67be6951}.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3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15f669-bc90-407e-a712-e2b4f9e3690e}&quot; /&gt;&lt;isInvalidForFieldText val=&quot;0&quot; /&gt;&lt;Image&gt;&lt;filename val=&quot;E:\breeze\content\812725693\3417929897-1\input\breezo\data\asimages\{d015f669-bc90-407e-a712-e2b4f9e3690e}.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e4a518-b1f6-48fa-95a2-3860ce5cdf4a}&quot; /&gt;&lt;isInvalidForFieldText val=&quot;0&quot; /&gt;&lt;Image&gt;&lt;filename val=&quot;E:\breeze\content\812725693\3417929897-1\input\breezo\data\asimages\{f8e4a518-b1f6-48fa-95a2-3860ce5cdf4a}.png&quot; /&gt;&lt;left val=&quot;10&quot; /&gt;&lt;top val=&quot;168&quot; /&gt;&lt;width val=&quot;229&quot; /&gt;&lt;height val=&quot;32&quot; /&gt;&lt;hasText val=&quot;1&quot; /&gt;&lt;/Image&gt;&lt;/ThreeDShapeInfo&gt;"/>
  <p:tag name="PRESENTER_SHAPETEXTINFO" val="&lt;ShapeTextInfo&gt;&lt;TableIndex row=&quot;-1&quot; col=&quot;-1&quot;&gt;&lt;linesCount val=&quot;1&quot; /&gt;&lt;lineCharCount val=&quot;15&quot; /&gt;&lt;/TableIndex&gt;&lt;/ShapeTextInfo&gt;"/>
</p:tagLst>
</file>

<file path=ppt/tags/tag3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e5a55c-f72c-45d0-b5f8-8de66fe668fe}&quot; /&gt;&lt;isInvalidForFieldText val=&quot;0&quot; /&gt;&lt;Image&gt;&lt;filename val=&quot;E:\breeze\content\812725693\3417929897-1\input\breezo\data\asimages\{29e5a55c-f72c-45d0-b5f8-8de66fe668fe}.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083e3d-0532-4346-8b1c-cc7970795d7c}&quot; /&gt;&lt;isInvalidForFieldText val=&quot;0&quot; /&gt;&lt;Image&gt;&lt;filename val=&quot;E:\breeze\content\812725693\3417929897-1\input\breezo\data\asimages\{c3083e3d-0532-4346-8b1c-cc7970795d7c}.png&quot; /&gt;&lt;left val=&quot;44&quot; /&gt;&lt;top val=&quot;217&quot; /&gt;&lt;width val=&quot;403&quot; /&gt;&lt;height val=&quot;448&quot; /&gt;&lt;hasText val=&quot;1&quot; /&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71b5f8d-c794-4e38-9ea0-acb2e55ab5b6}&quot; /&gt;&lt;isInvalidForFieldText val=&quot;0&quot; /&gt;&lt;Image&gt;&lt;filename val=&quot;E:\breeze\content\812725693\3417929897-1\input\breezo\data\asimages\{971b5f8d-c794-4e38-9ea0-acb2e55ab5b6}.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edaad6-b2e4-4d38-a98b-111f3ce9d5e4}&quot; /&gt;&lt;isInvalidForFieldText val=&quot;0&quot; /&gt;&lt;Image&gt;&lt;filename val=&quot;E:\breeze\content\812725693\3417929897-1\input\breezo\data\asimages\{d0edaad6-b2e4-4d38-a98b-111f3ce9d5e4}.png&quot; /&gt;&lt;left val=&quot;471&quot; /&gt;&lt;top val=&quot;152&quot; /&gt;&lt;width val=&quot;405&quot; /&gt;&lt;height val=&quot;537&quot; /&gt;&lt;hasText val=&quot;1&quot; /&gt;&lt;/Image&gt;&lt;/ThreeDShapeInfo&gt;"/>
</p:tagLst>
</file>

<file path=ppt/tags/tag40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10987e-6088-41b8-ae58-3961472885d3}&quot; /&gt;&lt;isInvalidForFieldText val=&quot;0&quot; /&gt;&lt;Image&gt;&lt;filename val=&quot;E:\breeze\content\812725693\3417929897-1\input\breezo\data\asimages\{7310987e-6088-41b8-ae58-3961472885d3}.png&quot; /&gt;&lt;left val=&quot;32&quot; /&gt;&lt;top val=&quot;177&quot; /&gt;&lt;width val=&quot;247&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c02f31-10c7-4037-906f-d12db6397929}&quot; /&gt;&lt;isInvalidForFieldText val=&quot;0&quot; /&gt;&lt;Image&gt;&lt;filename val=&quot;E:\breeze\content\812725693\3417929897-1\input\breezo\data\asimages\{49c02f31-10c7-4037-906f-d12db6397929}.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1392b21-62da-45b2-891d-5643721c8b2a}&quot; /&gt;&lt;isInvalidForFieldText val=&quot;0&quot; /&gt;&lt;Image&gt;&lt;filename val=&quot;E:\breeze\content\812725693\3417929897-1\input\breezo\data\asimages\{81392b21-62da-45b2-891d-5643721c8b2a}.png&quot; /&gt;&lt;left val=&quot;86&quot; /&gt;&lt;top val=&quot;230&quot; /&gt;&lt;width val=&quot;758&quot; /&gt;&lt;height val=&quot;316&quot; /&gt;&lt;hasText val=&quot;1&quot; /&gt;&lt;/Image&gt;&lt;/ThreeDShapeInfo&gt;"/>
  <p:tag name="PRESENTER_SHAPETEXTINFO" val="&lt;ShapeTextInfo&gt;&lt;TableIndex row=&quot;1&quot; col=&quot;1&quot;&gt;&lt;linesCount val=&quot;1&quot; /&gt;&lt;lineCharCount val=&quot;21&quot; /&gt;&lt;/TableIndex&gt;&lt;TableIndex row=&quot;1&quot; col=&quot;2&quot;&gt;&lt;linesCount val=&quot;1&quot; /&gt;&lt;lineCharCount val=&quot;21&quot; /&gt;&lt;/TableIndex&gt;&lt;TableIndex row=&quot;1&quot; col=&quot;3&quot;&gt;&lt;linesCount val=&quot;1&quot; /&gt;&lt;lineCharCount val=&quot;34&quot; /&gt;&lt;/TableIndex&gt;&lt;TableIndex row=&quot;1&quot; col=&quot;4&quot;&gt;&lt;linesCount val=&quot;1&quot; /&gt;&lt;lineCharCount val=&quot;34&quot; /&gt;&lt;/TableIndex&gt;&lt;TableIndex row=&quot;1&quot; col=&quot;5&quot;&gt;&lt;linesCount val=&quot;1&quot; /&gt;&lt;lineCharCount val=&quot;34&quot; /&gt;&lt;/TableIndex&gt;&lt;TableIndex row=&quot;2&quot; col=&quot;1&quot;&gt;&lt;linesCount val=&quot;1&quot; /&gt;&lt;lineCharCount val=&quot;5&quot; /&gt;&lt;/TableIndex&gt;&lt;TableIndex row=&quot;2&quot; col=&quot;2&quot;&gt;&lt;linesCount val=&quot;1&quot; /&gt;&lt;lineCharCount val=&quot;8&quot; /&gt;&lt;/TableIndex&gt;&lt;TableIndex row=&quot;2&quot; col=&quot;3&quot;&gt;&lt;linesCount val=&quot;1&quot; /&gt;&lt;lineCharCount val=&quot;6&quot; /&gt;&lt;/TableIndex&gt;&lt;TableIndex row=&quot;2&quot; col=&quot;4&quot;&gt;&lt;linesCount val=&quot;2&quot; /&gt;&lt;lineCharCount val=&quot;13&quot; /&gt;&lt;lineCharCount val=&quot;10&quot; /&gt;&lt;/TableIndex&gt;&lt;TableIndex row=&quot;2&quot; col=&quot;5&quot;&gt;&lt;linesCount val=&quot;1&quot; /&gt;&lt;lineCharCount val=&quot;21&quot; /&gt;&lt;/TableIndex&gt;&lt;TableIndex row=&quot;3&quot; col=&quot;1&quot;&gt;&lt;linesCount val=&quot;1&quot; /&gt;&lt;lineCharCount val=&quot;6&quot; /&gt;&lt;/TableIndex&gt;&lt;TableIndex row=&quot;3&quot; col=&quot;2&quot;&gt;&lt;linesCount val=&quot;1&quot; /&gt;&lt;lineCharCount val=&quot;6&quot; /&gt;&lt;/TableIndex&gt;&lt;TableIndex row=&quot;3&quot; col=&quot;3&quot;&gt;&lt;linesCount val=&quot;1&quot; /&gt;&lt;lineCharCount val=&quot;2&quot; /&gt;&lt;/TableIndex&gt;&lt;TableIndex row=&quot;3&quot; col=&quot;4&quot;&gt;&lt;linesCount val=&quot;1&quot; /&gt;&lt;lineCharCount val=&quot;7&quot; /&gt;&lt;/TableIndex&gt;&lt;TableIndex row=&quot;3&quot; col=&quot;5&quot;&gt;&lt;linesCount val=&quot;1&quot; /&gt;&lt;lineCharCount val=&quot;7&quot; /&gt;&lt;/TableIndex&gt;&lt;TableIndex row=&quot;4&quot; col=&quot;1&quot;&gt;&lt;linesCount val=&quot;1&quot; /&gt;&lt;lineCharCount val=&quot;6&quot; /&gt;&lt;/TableIndex&gt;&lt;TableIndex row=&quot;4&quot; col=&quot;2&quot;&gt;&lt;linesCount val=&quot;1&quot; /&gt;&lt;lineCharCount val=&quot;6&quot; /&gt;&lt;/TableIndex&gt;&lt;TableIndex row=&quot;4&quot; col=&quot;3&quot;&gt;&lt;linesCount val=&quot;1&quot; /&gt;&lt;lineCharCount val=&quot;3&quot; /&gt;&lt;/TableIndex&gt;&lt;TableIndex row=&quot;4&quot; col=&quot;4&quot;&gt;&lt;linesCount val=&quot;1&quot; /&gt;&lt;lineCharCount val=&quot;7&quot; /&gt;&lt;/TableIndex&gt;&lt;TableIndex row=&quot;4&quot; col=&quot;5&quot;&gt;&lt;linesCount val=&quot;1&quot; /&gt;&lt;lineCharCount val=&quot;7&quot; /&gt;&lt;/TableIndex&gt;&lt;TableIndex row=&quot;5&quot; col=&quot;1&quot;&gt;&lt;linesCount val=&quot;1&quot; /&gt;&lt;lineCharCount val=&quot;6&quot; /&gt;&lt;/TableIndex&gt;&lt;TableIndex row=&quot;5&quot; col=&quot;2&quot;&gt;&lt;linesCount val=&quot;1&quot; /&gt;&lt;lineCharCount val=&quot;6&quot; /&gt;&lt;/TableIndex&gt;&lt;TableIndex row=&quot;5&quot; col=&quot;3&quot;&gt;&lt;linesCount val=&quot;1&quot; /&gt;&lt;lineCharCount val=&quot;3&quot; /&gt;&lt;/TableIndex&gt;&lt;TableIndex row=&quot;5&quot; col=&quot;4&quot;&gt;&lt;linesCount val=&quot;1&quot; /&gt;&lt;lineCharCount val=&quot;7&quot; /&gt;&lt;/TableIndex&gt;&lt;TableIndex row=&quot;5&quot; col=&quot;5&quot;&gt;&lt;linesCount val=&quot;1&quot; /&gt;&lt;lineCharCount val=&quot;7&quot; /&gt;&lt;/TableIndex&gt;&lt;TableIndex row=&quot;6&quot; col=&quot;1&quot;&gt;&lt;linesCount val=&quot;1&quot; /&gt;&lt;lineCharCount val=&quot;6&quot; /&gt;&lt;/TableIndex&gt;&lt;TableIndex row=&quot;6&quot; col=&quot;2&quot;&gt;&lt;linesCount val=&quot;1&quot; /&gt;&lt;lineCharCount val=&quot;6&quot; /&gt;&lt;/TableIndex&gt;&lt;TableIndex row=&quot;6&quot; col=&quot;3&quot;&gt;&lt;linesCount val=&quot;1&quot; /&gt;&lt;lineCharCount val=&quot;3&quot; /&gt;&lt;/TableIndex&gt;&lt;TableIndex row=&quot;6&quot; col=&quot;4&quot;&gt;&lt;linesCount val=&quot;1&quot; /&gt;&lt;lineCharCount val=&quot;7&quot; /&gt;&lt;/TableIndex&gt;&lt;TableIndex row=&quot;6&quot; col=&quot;5&quot;&gt;&lt;linesCount val=&quot;1&quot; /&gt;&lt;lineCharCount val=&quot;7&quot; /&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bbd7fe-74cf-4b0c-8cb4-e11f125a2e0b}&quot; /&gt;&lt;isInvalidForFieldText val=&quot;0&quot; /&gt;&lt;Image&gt;&lt;filename val=&quot;E:\breeze\content\812725693\3417929897-1\input\breezo\data\asimages\{a2bbd7fe-74cf-4b0c-8cb4-e11f125a2e0b}.png&quot; /&gt;&lt;left val=&quot;104&quot; /&gt;&lt;top val=&quot;558&quot; /&gt;&lt;width val=&quot;521&quot; /&gt;&lt;height val=&quot;89&quot; /&gt;&lt;hasText val=&quot;1&quot; /&gt;&lt;/Image&gt;&lt;/ThreeDShapeInfo&gt;"/>
  <p:tag name="PRESENTER_SHAPETEXTINFO" val="&lt;ShapeTextInfo&gt;&lt;TableIndex row=&quot;-1&quot; col=&quot;-1&quot;&gt;&lt;linesCount val=&quot;2&quot; /&gt;&lt;lineCharCount val=&quot;64&quot; /&gt;&lt;lineCharCount val=&quot;54&quot; /&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fd889c-8697-4946-9ef7-033ff8a5b57a}&quot; /&gt;&lt;isInvalidForFieldText val=&quot;0&quot; /&gt;&lt;Image&gt;&lt;filename val=&quot;E:\breeze\content\812725693\3417929897-1\input\breezo\data\asimages\{cffd889c-8697-4946-9ef7-033ff8a5b57a}.png&quot; /&gt;&lt;left val=&quot;714&quot; /&gt;&lt;top val=&quot;570&quot; /&gt;&lt;width val=&quot;127&quot; /&gt;&lt;height val=&quot;49&quot; /&gt;&lt;hasText val=&quot;1&quot; /&gt;&lt;/Image&gt;&lt;/ThreeDShapeInfo&gt;"/>
  <p:tag name="PRESENTER_SHAPETEXTINFO" val="&lt;ShapeTextInfo&gt;&lt;TableIndex row=&quot;-1&quot; col=&quot;-1&quot;&gt;&lt;linesCount val=&quot;1&quot; /&gt;&lt;lineCharCount val=&quot;16&quot; /&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5acc39-4f05-4099-a34d-052cd044d50b}&quot; /&gt;&lt;isInvalidForFieldText val=&quot;0&quot; /&gt;&lt;Image&gt;&lt;filename val=&quot;E:\breeze\content\812725693\3417929897-1\input\breezo\data\asimages\{155acc39-4f05-4099-a34d-052cd044d50b}.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714db0-0140-4296-bb84-4115242ba40b}&quot; /&gt;&lt;isInvalidForFieldText val=&quot;0&quot; /&gt;&lt;Image&gt;&lt;filename val=&quot;E:\breeze\content\812725693\3417929897-1\input\breezo\data\asimages\{88714db0-0140-4296-bb84-4115242ba40b}.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7aeab854-de09-47ee-93da-bc08e233314c}.png&quot; /&gt;&lt;left val=&quot;32&quot; /&gt;&lt;top val=&quot;222&quot; /&gt;&lt;width val=&quot;281&quot; /&gt;&lt;height val=&quot;241&quot; /&gt;&lt;hasText val=&quot;1&quot; /&gt;&lt;/Image&gt;&lt;/ThreeDShapeInfo&gt;"/>
</p:tagLst>
</file>

<file path=ppt/tags/tag4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2e03b0-2fa1-4082-bf81-6d766264982f}&quot; /&gt;&lt;isInvalidForFieldText val=&quot;0&quot; /&gt;&lt;Image&gt;&lt;filename val=&quot;E:\breeze\content\812725693\3417929897-1\input\breezo\data\asimages\{d02e03b0-2fa1-4082-bf81-6d766264982f}.png&quot; /&gt;&lt;left val=&quot;32&quot; /&gt;&lt;top val=&quot;177&quot; /&gt;&lt;width val=&quot;343&quot; /&gt;&lt;height val=&quot;37&quot; /&gt;&lt;hasText val=&quot;1&quot; /&gt;&lt;/Image&gt;&lt;/ThreeDShapeInfo&gt;"/>
  <p:tag name="PRESENTER_SHAPETEXTINFO" val="&lt;ShapeTextInfo&gt;&lt;TableIndex row=&quot;-1&quot; col=&quot;-1&quot;&gt;&lt;linesCount val=&quot;1&quot; /&gt;&lt;lineCharCount val=&quot;18&quot; /&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596dc6-b763-43d2-b60d-c9c589cc52c4}&quot; /&gt;&lt;isInvalidForFieldText val=&quot;0&quot; /&gt;&lt;Image&gt;&lt;filename val=&quot;E:\breeze\content\812725693\3417929897-1\input\breezo\data\asimages\{b2596dc6-b763-43d2-b60d-c9c589cc52c4}.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42e59c-3138-49c9-ac16-cbbfb7fd0040}&quot; /&gt;&lt;isInvalidForFieldText val=&quot;0&quot; /&gt;&lt;Image&gt;&lt;filename val=&quot;E:\breeze\content\812725693\3417929897-1\input\breezo\data\asimages\{0642e59c-3138-49c9-ac16-cbbfb7fd0040}.png&quot; /&gt;&lt;left val=&quot;42&quot; /&gt;&lt;top val=&quot;486&quot; /&gt;&lt;width val=&quot;214&quot; /&gt;&lt;height val=&quot;185&quot; /&gt;&lt;hasText val=&quot;1&quot; /&gt;&lt;/Image&gt;&lt;/ThreeDShapeInfo&gt;"/>
  <p:tag name="PRESENTER_SHAPETEXTINFO" val="&lt;ShapeTextInfo&gt;&lt;TableIndex row=&quot;-1&quot; col=&quot;-1&quot;&gt;&lt;linesCount val=&quot;6&quot; /&gt;&lt;lineCharCount val=&quot;18&quot; /&gt;&lt;lineCharCount val=&quot;9&quot; /&gt;&lt;lineCharCount val=&quot;17&quot; /&gt;&lt;lineCharCount val=&quot;8&quot; /&gt;&lt;lineCharCount val=&quot;20&quot; /&gt;&lt;lineCharCount val=&quot;11&quot; /&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182f6d1-8c21-468e-874b-a2bd2e179745}&quot; /&gt;&lt;isInvalidForFieldText val=&quot;0&quot; /&gt;&lt;Image&gt;&lt;filename val=&quot;E:\breeze\content\812725693\3417929897-1\input\breezo\data\asimages\{8182f6d1-8c21-468e-874b-a2bd2e179745}.png&quot; /&gt;&lt;left val=&quot;343&quot; /&gt;&lt;top val=&quot;233&quot; /&gt;&lt;width val=&quot;504&quot; /&gt;&lt;height val=&quot;315&quot; /&gt;&lt;hasText val=&quot;1&quot; /&gt;&lt;/Image&gt;&lt;/ThreeDShapeInfo&gt;"/>
  <p:tag name="PRESENTER_SHAPETEXTINFO" val="&lt;ShapeTextInfo&gt;&lt;TableIndex row=&quot;-1&quot; col=&quot;-1&quot;&gt;&lt;linesCount val=&quot;3&quot; /&gt;&lt;lineCharCount val=&quot;16&quot; /&gt;&lt;lineCharCount val=&quot;58&quot; /&gt;&lt;lineCharCount val=&quot;54&quot; /&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eeb8fd-38f8-47ae-9492-93c78bf2018c}&quot; /&gt;&lt;isInvalidForFieldText val=&quot;0&quot; /&gt;&lt;Image&gt;&lt;filename val=&quot;E:\breeze\content\812725693\3417929897-1\input\breezo\data\asimages\{d4eeb8fd-38f8-47ae-9492-93c78bf2018c}.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63740f-d49a-4f46-a740-8a3ecc0cdb22}&quot; /&gt;&lt;isInvalidForFieldText val=&quot;0&quot; /&gt;&lt;Image&gt;&lt;filename val=&quot;E:\breeze\content\812725693\3417929897-1\input\breezo\data\asimages\{b563740f-d49a-4f46-a740-8a3ecc0cdb22}.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b0f9fa-4d3c-41b3-a55a-7c5853bee46e}&quot; /&gt;&lt;isInvalidForFieldText val=&quot;0&quot; /&gt;&lt;Image&gt;&lt;filename val=&quot;E:\breeze\content\812725693\3417929897-1\input\breezo\data\asimages\{25b0f9fa-4d3c-41b3-a55a-7c5853bee46e}.png&quot; /&gt;&lt;left val=&quot;15&quot; /&gt;&lt;top val=&quot;175&quot; /&gt;&lt;width val=&quot;642&quot; /&gt;&lt;height val=&quot;457&quot; /&gt;&lt;hasText val=&quot;1&quot; /&gt;&lt;/Image&gt;&lt;/ThreeDShapeInfo&gt;"/>
</p:tagLst>
</file>

<file path=ppt/tags/tag42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4d937b-3f10-4fd0-a5d7-59993a10c9cd}&quot; /&gt;&lt;isInvalidForFieldText val=&quot;0&quot; /&gt;&lt;Image&gt;&lt;filename val=&quot;E:\breeze\content\812725693\3417929897-1\input\breezo\data\asimages\{1e4d937b-3f10-4fd0-a5d7-59993a10c9cd}.png&quot; /&gt;&lt;left val=&quot;33&quot; /&gt;&lt;top val=&quot;177&quot; /&gt;&lt;width val=&quot;471&quot; /&gt;&lt;height val=&quot;337&quot; /&gt;&lt;hasText val=&quot;1&quot; /&gt;&lt;/Image&gt;&lt;/ThreeDShapeInfo&gt;"/>
  <p:tag name="PRESENTER_SHAPETEXTINFO" val="&lt;ShapeTextInfo&gt;&lt;TableIndex row=&quot;-1&quot; col=&quot;-1&quot;&gt;&lt;linesCount val=&quot;5&quot; /&gt;&lt;lineCharCount val=&quot;25&quot; /&gt;&lt;lineCharCount val=&quot;34&quot; /&gt;&lt;lineCharCount val=&quot;21&quot; /&gt;&lt;lineCharCount val=&quot;22&quot; /&gt;&lt;lineCharCount val=&quot;19&quot; /&gt;&lt;/TableIndex&gt;&lt;/ShapeTextInfo&gt;"/>
</p:tagLst>
</file>

<file path=ppt/tags/tag4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09d0fd5-dc4c-43c6-9b5c-d38902b9660f}&quot; /&gt;&lt;isInvalidForFieldText val=&quot;0&quot; /&gt;&lt;Image&gt;&lt;filename val=&quot;E:\breeze\content\812725693\3417929897-1\input\breezo\data\asimages\{a09d0fd5-dc4c-43c6-9b5c-d38902b9660f}.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466b9f-8e72-4358-a360-2dab2b3f0c04}&quot; /&gt;&lt;isInvalidForFieldText val=&quot;0&quot; /&gt;&lt;Image&gt;&lt;filename val=&quot;E:\breeze\content\812725693\3417929897-1\input\breezo\data\asimages\{64466b9f-8e72-4358-a360-2dab2b3f0c04}.png&quot; /&gt;&lt;left val=&quot;599&quot; /&gt;&lt;top val=&quot;159&quot; /&gt;&lt;width val=&quot;265&quot; /&gt;&lt;height val=&quot;508&quot; /&gt;&lt;hasText val=&quot;1&quot; /&gt;&lt;/Image&gt;&lt;/ThreeDShapeInfo&gt;"/>
</p:tagLst>
</file>

<file path=ppt/tags/tag42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6c2d21-fe0c-4770-acc5-749dbbf188e7}&quot; /&gt;&lt;isInvalidForFieldText val=&quot;0&quot; /&gt;&lt;Image&gt;&lt;filename val=&quot;E:\breeze\content\812725693\3417929897-1\input\breezo\data\asimages\{d46c2d21-fe0c-4770-acc5-749dbbf188e7}.png&quot; /&gt;&lt;left val=&quot;33&quot; /&gt;&lt;top val=&quot;177&quot; /&gt;&lt;width val=&quot;551&quot; /&gt;&lt;height val=&quot;473&quot; /&gt;&lt;hasText val=&quot;1&quot; /&gt;&lt;/Image&gt;&lt;/ThreeDShapeInfo&gt;"/>
  <p:tag name="PRESENTER_SHAPETEXTINFO" val="&lt;ShapeTextInfo&gt;&lt;TableIndex row=&quot;-1&quot; col=&quot;-1&quot;&gt;&lt;linesCount val=&quot;9&quot; /&gt;&lt;lineCharCount val=&quot;25&quot; /&gt;&lt;lineCharCount val=&quot;20&quot; /&gt;&lt;lineCharCount val=&quot;19&quot; /&gt;&lt;lineCharCount val=&quot;39&quot; /&gt;&lt;lineCharCount val=&quot;34&quot; /&gt;&lt;lineCharCount val=&quot;32&quot; /&gt;&lt;lineCharCount val=&quot;39&quot; /&gt;&lt;lineCharCount val=&quot;37&quot; /&gt;&lt;lineCharCount val=&quot;23&quot; /&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7b3d33-84ac-4761-8102-87dd327977cf}&quot; /&gt;&lt;isInvalidForFieldText val=&quot;0&quot; /&gt;&lt;Image&gt;&lt;filename val=&quot;E:\breeze\content\812725693\3417929897-1\input\breezo\data\asimages\{e47b3d33-84ac-4761-8102-87dd327977cf}.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929726-8fad-47f3-bc67-2482dc1325a3}&quot; /&gt;&lt;isInvalidForFieldText val=&quot;0&quot; /&gt;&lt;Image&gt;&lt;filename val=&quot;E:\breeze\content\812725693\3417929897-1\input\breezo\data\asimages\{85929726-8fad-47f3-bc67-2482dc1325a3}.png&quot; /&gt;&lt;left val=&quot;599&quot; /&gt;&lt;top val=&quot;159&quot; /&gt;&lt;width val=&quot;265&quot; /&gt;&lt;height val=&quot;508&quot; /&gt;&lt;hasText val=&quot;1&quot; /&gt;&lt;/Image&gt;&lt;/ThreeDShapeInfo&gt;"/>
</p:tagLst>
</file>

<file path=ppt/tags/tag42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aa3b658-bbae-4b4a-83ab-8525e0122921}&quot; /&gt;&lt;isInvalidForFieldText val=&quot;0&quot; /&gt;&lt;Image&gt;&lt;filename val=&quot;E:\breeze\content\812725693\3417929897-1\input\breezo\data\asimages\{0aa3b658-bbae-4b4a-83ab-8525e0122921}.png&quot; /&gt;&lt;left val=&quot;33&quot; /&gt;&lt;top val=&quot;177&quot; /&gt;&lt;width val=&quot;559&quot; /&gt;&lt;height val=&quot;501&quot; /&gt;&lt;hasText val=&quot;1&quot; /&gt;&lt;/Image&gt;&lt;/ThreeDShapeInfo&gt;"/>
  <p:tag name="PRESENTER_SHAPETEXTINFO" val="&lt;ShapeTextInfo&gt;&lt;TableIndex row=&quot;-1&quot; col=&quot;-1&quot;&gt;&lt;linesCount val=&quot;6&quot; /&gt;&lt;lineCharCount val=&quot;25&quot; /&gt;&lt;lineCharCount val=&quot;20&quot; /&gt;&lt;lineCharCount val=&quot;41&quot; /&gt;&lt;lineCharCount val=&quot;40&quot; /&gt;&lt;lineCharCount val=&quot;37&quot; /&gt;&lt;lineCharCount val=&quot;39&quot; /&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1f11dcb-54d8-4690-9e84-274058a15e65}&quot; /&gt;&lt;isInvalidForFieldText val=&quot;0&quot; /&gt;&lt;Image&gt;&lt;filename val=&quot;E:\breeze\content\812725693\3417929897-1\input\breezo\data\asimages\{71f11dcb-54d8-4690-9e84-274058a15e65}.png&quot; /&gt;&lt;left val=&quot;663&quot; /&gt;&lt;top val=&quot;150&quot; /&gt;&lt;width val=&quot;286&quot; /&gt;&lt;height val=&quot;497&quot; /&gt;&lt;hasText val=&quot;1&quot; /&gt;&lt;/Image&gt;&lt;/ThreeDShapeInfo&gt;"/>
</p:tagLst>
</file>

<file path=ppt/tags/tag4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48163d-76ea-4be6-8c56-542ebe09af34}&quot; /&gt;&lt;isInvalidForFieldText val=&quot;0&quot; /&gt;&lt;Image&gt;&lt;filename val=&quot;E:\breeze\content\812725693\3417929897-1\input\breezo\data\asimages\{a648163d-76ea-4be6-8c56-542ebe09af34}.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2d56a0-1c88-4505-8cc1-9a1ad273fef1}&quot; /&gt;&lt;isInvalidForFieldText val=&quot;0&quot; /&gt;&lt;Image&gt;&lt;filename val=&quot;E:\breeze\content\812725693\3417929897-1\input\breezo\data\asimages\{412d56a0-1c88-4505-8cc1-9a1ad273fef1}.png&quot; /&gt;&lt;left val=&quot;599&quot; /&gt;&lt;top val=&quot;159&quot; /&gt;&lt;width val=&quot;265&quot; /&gt;&lt;height val=&quot;508&quot; /&gt;&lt;hasText val=&quot;1&quot; /&gt;&lt;/Image&gt;&lt;/ThreeDShapeInfo&gt;"/>
</p:tagLst>
</file>

<file path=ppt/tags/tag43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339090-2311-451c-bedb-2b3e03d92d17}&quot; /&gt;&lt;isInvalidForFieldText val=&quot;0&quot; /&gt;&lt;Image&gt;&lt;filename val=&quot;E:\breeze\content\812725693\3417929897-1\input\breezo\data\asimages\{2c339090-2311-451c-bedb-2b3e03d92d17}.png&quot; /&gt;&lt;left val=&quot;31&quot; /&gt;&lt;top val=&quot;177&quot; /&gt;&lt;width val=&quot;537&quot; /&gt;&lt;height val=&quot;200&quot; /&gt;&lt;hasText val=&quot;1&quot; /&gt;&lt;/Image&gt;&lt;/ThreeDShapeInfo&gt;"/>
  <p:tag name="PRESENTER_SHAPETEXTINFO" val="&lt;ShapeTextInfo&gt;&lt;TableIndex row=&quot;-1&quot; col=&quot;-1&quot;&gt;&lt;linesCount val=&quot;2&quot; /&gt;&lt;lineCharCount val=&quot;25&quot; /&gt;&lt;lineCharCount val=&quot;82&quot; /&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045525-69bb-4096-a339-bde1967220af}&quot; /&gt;&lt;isInvalidForFieldText val=&quot;0&quot; /&gt;&lt;Image&gt;&lt;filename val=&quot;E:\breeze\content\812725693\3417929897-1\input\breezo\data\asimages\{58045525-69bb-4096-a339-bde1967220af}.png&quot; /&gt;&lt;left val=&quot;33&quot; /&gt;&lt;top val=&quot;52&quot; /&gt;&lt;width val=&quot;52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e7813f9-aba3-4318-b430-a8af50bd189d}&quot; /&gt;&lt;isInvalidForFieldText val=&quot;0&quot; /&gt;&lt;Image&gt;&lt;filename val=&quot;E:\breeze\content\812725693\3417929897-1\input\breezo\data\asimages\{ee7813f9-aba3-4318-b430-a8af50bd189d}.png&quot; /&gt;&lt;left val=&quot;599&quot; /&gt;&lt;top val=&quot;159&quot; /&gt;&lt;width val=&quot;265&quot; /&gt;&lt;height val=&quot;508&quot; /&gt;&lt;hasText val=&quot;1&quot; /&gt;&lt;/Image&gt;&lt;/ThreeDShapeInfo&gt;"/>
</p:tagLst>
</file>

<file path=ppt/tags/tag43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69482f-1e09-4e38-b90b-641240a26b88}&quot; /&gt;&lt;isInvalidForFieldText val=&quot;0&quot; /&gt;&lt;Image&gt;&lt;filename val=&quot;E:\breeze\content\812725693\3417929897-1\input\breezo\data\asimages\{9669482f-1e09-4e38-b90b-641240a26b88}.png&quot; /&gt;&lt;left val=&quot;32&quot; /&gt;&lt;top val=&quot;177&quot; /&gt;&lt;width val=&quot;481&quot; /&gt;&lt;height val=&quot;491&quot; /&gt;&lt;hasText val=&quot;1&quot; /&gt;&lt;/Image&gt;&lt;/ThreeDShapeInfo&gt;"/>
  <p:tag name="PRESENTER_SHAPETEXTINFO" val="&lt;ShapeTextInfo&gt;&lt;TableIndex row=&quot;-1&quot; col=&quot;-1&quot;&gt;&lt;linesCount val=&quot;8&quot; /&gt;&lt;lineCharCount val=&quot;20&quot; /&gt;&lt;lineCharCount val=&quot;16&quot; /&gt;&lt;lineCharCount val=&quot;15&quot; /&gt;&lt;lineCharCount val=&quot;16&quot; /&gt;&lt;lineCharCount val=&quot;19&quot; /&gt;&lt;lineCharCount val=&quot;24&quot; /&gt;&lt;lineCharCount val=&quot;26&quot; /&gt;&lt;lineCharCount val=&quot;21&quot; /&gt;&lt;/TableIndex&gt;&lt;/ShapeTextInfo&gt;"/>
</p:tagLst>
</file>

<file path=ppt/tags/tag4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7e9151-20e5-4709-ba4f-569f63d061eb}&quot; /&gt;&lt;isInvalidForFieldText val=&quot;0&quot; /&gt;&lt;Image&gt;&lt;filename val=&quot;E:\breeze\content\812725693\3417929897-1\input\breezo\data\asimages\{d07e9151-20e5-4709-ba4f-569f63d061eb}.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de89f2-8f52-459c-9e53-414da258b50e}&quot; /&gt;&lt;isInvalidForFieldText val=&quot;0&quot; /&gt;&lt;Image&gt;&lt;filename val=&quot;E:\breeze\content\812725693\3417929897-1\input\breezo\data\asimages\{e0de89f2-8f52-459c-9e53-414da258b50e}.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c8ec22-8a3c-44c7-82f9-edc471fd0d1e}&quot; /&gt;&lt;isInvalidForFieldText val=&quot;0&quot; /&gt;&lt;Image&gt;&lt;filename val=&quot;E:\breeze\content\812725693\3417929897-1\input\breezo\data\asimages\{49c8ec22-8a3c-44c7-82f9-edc471fd0d1e}.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a64fa7-64c0-493b-8b0e-f608b65a73f5}&quot; /&gt;&lt;isInvalidForFieldText val=&quot;0&quot; /&gt;&lt;Image&gt;&lt;filename val=&quot;E:\breeze\content\812725693\3417929897-1\input\breezo\data\asimages\{43a64fa7-64c0-493b-8b0e-f608b65a73f5}.png&quot; /&gt;&lt;left val=&quot;18&quot; /&gt;&lt;top val=&quot;166&quot; /&gt;&lt;width val=&quot;482&quot; /&gt;&lt;height val=&quot;483&quot; /&gt;&lt;hasText val=&quot;1&quot; /&gt;&lt;/Image&gt;&lt;/ThreeDShapeInfo&gt;"/>
  <p:tag name="PRESENTER_SHAPETEXTINFO" val="&lt;ShapeTextInfo&gt;&lt;TableIndex row=&quot;-1&quot; col=&quot;-1&quot;&gt;&lt;linesCount val=&quot;10&quot; /&gt;&lt;lineCharCount val=&quot;17&quot; /&gt;&lt;lineCharCount val=&quot;8&quot; /&gt;&lt;lineCharCount val=&quot;30&quot; /&gt;&lt;lineCharCount val=&quot;8&quot; /&gt;&lt;lineCharCount val=&quot;30&quot; /&gt;&lt;lineCharCount val=&quot;8&quot; /&gt;&lt;lineCharCount val=&quot;15&quot; /&gt;&lt;lineCharCount val=&quot;25&quot; /&gt;&lt;lineCharCount val=&quot;20&quot; /&gt;&lt;lineCharCount val=&quot;28&quot; /&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c23b0e7-5b4f-4912-ba52-67a834fe101c}&quot; /&gt;&lt;isInvalidForFieldText val=&quot;0&quot; /&gt;&lt;Image&gt;&lt;filename val=&quot;E:\breeze\content\812725693\3417929897-1\input\breezo\data\asimages\{fc23b0e7-5b4f-4912-ba52-67a834fe101c}.png&quot; /&gt;&lt;left val=&quot;503&quot; /&gt;&lt;top val=&quot;149&quot; /&gt;&lt;width val=&quot;371&quot; /&gt;&lt;height val=&quot;522&quot; /&gt;&lt;hasText val=&quot;1&quot; /&gt;&lt;/Image&gt;&lt;/ThreeDShapeInfo&gt;"/>
</p:tagLst>
</file>

<file path=ppt/tags/tag44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97ecc6-5b8c-46f8-8aa0-14fb7cbbf545}&quot; /&gt;&lt;isInvalidForFieldText val=&quot;0&quot; /&gt;&lt;Image&gt;&lt;filename val=&quot;E:\breeze\content\812725693\3417929897-1\input\breezo\data\asimages\{1397ecc6-5b8c-46f8-8aa0-14fb7cbbf545}.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00c4f72-f0c7-4988-a3f3-0fb625f80ce6}&quot; /&gt;&lt;isInvalidForFieldText val=&quot;0&quot; /&gt;&lt;Image&gt;&lt;filename val=&quot;E:\breeze\content\812725693\3417929897-1\input\breezo\data\asimages\{100c4f72-f0c7-4988-a3f3-0fb625f80ce6}.png&quot; /&gt;&lt;left val=&quot;20&quot; /&gt;&lt;top val=&quot;166&quot; /&gt;&lt;width val=&quot;413&quot; /&gt;&lt;height val=&quot;386&quot; /&gt;&lt;hasText val=&quot;1&quot; /&gt;&lt;/Image&gt;&lt;/ThreeDShapeInfo&gt;"/>
  <p:tag name="PRESENTER_SHAPETEXTINFO" val="&lt;ShapeTextInfo&gt;&lt;TableIndex row=&quot;-1&quot; col=&quot;-1&quot;&gt;&lt;linesCount val=&quot;8&quot; /&gt;&lt;lineCharCount val=&quot;17&quot; /&gt;&lt;lineCharCount val=&quot;16&quot; /&gt;&lt;lineCharCount val=&quot;17&quot; /&gt;&lt;lineCharCount val=&quot;13&quot; /&gt;&lt;lineCharCount val=&quot;43&quot; /&gt;&lt;lineCharCount val=&quot;19&quot; /&gt;&lt;lineCharCount val=&quot;15&quot; /&gt;&lt;lineCharCount val=&quot;1&quot; /&gt;&lt;/TableIndex&gt;&lt;/ShapeTextInfo&gt;"/>
</p:tagLst>
</file>

<file path=ppt/tags/tag4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7e48aa-30bb-414a-bc5f-49af2717339a}&quot; /&gt;&lt;isInvalidForFieldText val=&quot;0&quot; /&gt;&lt;Image&gt;&lt;filename val=&quot;E:\breeze\content\812725693\3417929897-1\input\breezo\data\asimages\{077e48aa-30bb-414a-bc5f-49af2717339a}.png&quot; /&gt;&lt;left val=&quot;503&quot; /&gt;&lt;top val=&quot;149&quot; /&gt;&lt;width val=&quot;371&quot; /&gt;&lt;height val=&quot;522&quot; /&gt;&lt;hasText val=&quot;1&quot; /&gt;&lt;/Image&gt;&lt;/ThreeDShapeInfo&gt;"/>
</p:tagLst>
</file>

<file path=ppt/tags/tag4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f95858-35d0-4429-96cf-36935021732e}&quot; /&gt;&lt;isInvalidForFieldText val=&quot;0&quot; /&gt;&lt;Image&gt;&lt;filename val=&quot;E:\breeze\content\812725693\3417929897-1\input\breezo\data\asimages\{bff95858-35d0-4429-96cf-36935021732e}.png&quot; /&gt;&lt;left val=&quot;360&quot; /&gt;&lt;top val=&quot;282&quot; /&gt;&lt;width val=&quot;141&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36df68-f5c0-422f-b9a2-07ca64c92a6d}&quot; /&gt;&lt;isInvalidForFieldText val=&quot;0&quot; /&gt;&lt;Image&gt;&lt;filename val=&quot;E:\breeze\content\812725693\3417929897-1\input\breezo\data\asimages\{e636df68-f5c0-422f-b9a2-07ca64c92a6d}.png&quot; /&gt;&lt;left val=&quot;360&quot; /&gt;&lt;top val=&quot;324&quot; /&gt;&lt;width val=&quot;142&quot; /&gt;&lt;height val=&quot;27&quot; /&gt;&lt;hasText val=&quot;1&quot; /&gt;&lt;/Image&gt;&lt;/ThreeDShapeInfo&gt;"/>
  <p:tag name="PRESENTER_SHAPETEXTINFO" val="&lt;ShapeTextInfo&gt;&lt;TableIndex row=&quot;-1&quot; col=&quot;-1&quot;&gt;&lt;linesCount val=&quot;1&quot; /&gt;&lt;lineCharCount val=&quot;1&quot; /&gt;&lt;/TableIndex&gt;&lt;/ShapeTextInfo&gt;"/>
</p:tagLst>
</file>

<file path=ppt/tags/tag44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4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903316-ed64-431f-a74b-d28a657c2165}&quot; /&gt;&lt;isInvalidForFieldText val=&quot;0&quot; /&gt;&lt;Image&gt;&lt;filename val=&quot;E:\breeze\content\812725693\3417929897-1\input\breezo\data\asimages\{7b903316-ed64-431f-a74b-d28a657c2165}.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106ee6-858c-4974-b427-a4b3609f39f4}&quot; /&gt;&lt;isInvalidForFieldText val=&quot;0&quot; /&gt;&lt;Image&gt;&lt;filename val=&quot;E:\breeze\content\812725693\3417929897-1\input\breezo\data\asimages\{0e106ee6-858c-4974-b427-a4b3609f39f4}.png&quot; /&gt;&lt;left val=&quot;20&quot; /&gt;&lt;top val=&quot;166&quot; /&gt;&lt;width val=&quot;258&quot; /&gt;&lt;height val=&quot;31&quot; /&gt;&lt;hasText val=&quot;1&quot; /&gt;&lt;/Image&gt;&lt;/ThreeDShapeInfo&gt;"/>
  <p:tag name="PRESENTER_SHAPETEXTINFO" val="&lt;ShapeTextInfo&gt;&lt;TableIndex row=&quot;-1&quot; col=&quot;-1&quot;&gt;&lt;linesCount val=&quot;2&quot; /&gt;&lt;lineCharCount val=&quot;17&quot; /&gt;&lt;lineCharCount val=&quot;1&quot; /&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5f3363-c9c2-47d1-b51a-adc3a47f34d9}&quot; /&gt;&lt;isInvalidForFieldText val=&quot;0&quot; /&gt;&lt;Image&gt;&lt;filename val=&quot;E:\breeze\content\812725693\3417929897-1\input\breezo\data\asimages\{655f3363-c9c2-47d1-b51a-adc3a47f34d9}.png&quot; /&gt;&lt;left val=&quot;179&quot; /&gt;&lt;top val=&quot;198&quot; /&gt;&lt;width val=&quot;595&quot; /&gt;&lt;height val=&quot;377&quot; /&gt;&lt;hasText val=&quot;1&quot; /&gt;&lt;/Image&gt;&lt;/ThreeDShapeInfo&gt;"/>
</p:tagLst>
</file>

<file path=ppt/tags/tag4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ce7559-e852-425a-9284-c2439cf31bd8}&quot; /&gt;&lt;isInvalidForFieldText val=&quot;0&quot; /&gt;&lt;Image&gt;&lt;filename val=&quot;E:\breeze\content\812725693\3417929897-1\input\breezo\data\asimages\{20ce7559-e852-425a-9284-c2439cf31bd8}.png&quot; /&gt;&lt;left val=&quot;226&quot; /&gt;&lt;top val=&quot;593&quot; /&gt;&lt;width val=&quot;185&quot; /&gt;&lt;height val=&quot;15&quot; /&gt;&lt;hasText val=&quot;1&quot; /&gt;&lt;/Image&gt;&lt;/ThreeDShapeInfo&gt;"/>
  <p:tag name="PRESENTER_SHAPETEXTINFO" val="&lt;ShapeTextInfo&gt;&lt;TableIndex row=&quot;-1&quot; col=&quot;-1&quot;&gt;&lt;linesCount val=&quot;1&quot; /&gt;&lt;lineCharCount val=&quot;21&quot; /&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84aa80-c206-4381-ab39-eb106dd74314}&quot; /&gt;&lt;isInvalidForFieldText val=&quot;0&quot; /&gt;&lt;Image&gt;&lt;filename val=&quot;E:\breeze\content\812725693\3417929897-1\input\breezo\data\asimages\{2a84aa80-c206-4381-ab39-eb106dd74314}.png&quot; /&gt;&lt;left val=&quot;151&quot; /&gt;&lt;top val=&quot;247&quot; /&gt;&lt;width val=&quot;570&quot; /&gt;&lt;height val=&quot;289&quot; /&gt;&lt;hasText val=&quot;1&quot; /&gt;&lt;/Image&gt;&lt;/ThreeDShapeInfo&gt;"/>
</p:tagLst>
</file>

<file path=ppt/tags/tag4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214a3f-33ba-4b6f-84ec-b7b5bfb949dd}&quot; /&gt;&lt;isInvalidForFieldText val=&quot;0&quot; /&gt;&lt;Image&gt;&lt;filename val=&quot;E:\breeze\content\812725693\3417929897-1\input\breezo\data\asimages\{4d214a3f-33ba-4b6f-84ec-b7b5bfb949dd}.png&quot; /&gt;&lt;left val=&quot;31&quot; /&gt;&lt;top val=&quot;177&quot; /&gt;&lt;width val=&quot;377&quot; /&gt;&lt;height val=&quot;428&quot; /&gt;&lt;hasText val=&quot;1&quot; /&gt;&lt;/Image&gt;&lt;/ThreeDShapeInfo&gt;"/>
  <p:tag name="PRESENTER_SHAPETEXTINFO" val="&lt;ShapeTextInfo&gt;&lt;TableIndex row=&quot;-1&quot; col=&quot;-1&quot;&gt;&lt;linesCount val=&quot;7&quot; /&gt;&lt;lineCharCount val=&quot;17&quot; /&gt;&lt;lineCharCount val=&quot;1&quot; /&gt;&lt;lineCharCount val=&quot;1&quot; /&gt;&lt;lineCharCount val=&quot;1&quot; /&gt;&lt;lineCharCount val=&quot;1&quot; /&gt;&lt;lineCharCount val=&quot;1&quot; /&gt;&lt;lineCharCount val=&quot;22&quot; /&gt;&lt;/TableIndex&gt;&lt;/ShapeTextInfo&gt;"/>
</p:tagLst>
</file>

<file path=ppt/tags/tag4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fddcdbc-e2c1-407d-8566-7dd2584a0689}&quot; /&gt;&lt;isInvalidForFieldText val=&quot;0&quot; /&gt;&lt;Image&gt;&lt;filename val=&quot;E:\breeze\content\812725693\3417929897-1\input\breezo\data\asimages\{dfddcdbc-e2c1-407d-8566-7dd2584a0689}.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3acf43-4329-4098-83a2-fc66a28947be}&quot; /&gt;&lt;isInvalidForFieldText val=&quot;0&quot; /&gt;&lt;Image&gt;&lt;filename val=&quot;E:\breeze\content\812725693\3417929897-1\input\breezo\data\asimages\{853acf43-4329-4098-83a2-fc66a28947be}.png&quot; /&gt;&lt;left val=&quot;550&quot; /&gt;&lt;top val=&quot;414&quot; /&gt;&lt;width val=&quot;101&quot; /&gt;&lt;height val=&quot;45&quot; /&gt;&lt;hasText val=&quot;1&quot; /&gt;&lt;/Image&gt;&lt;/ThreeDShapeInfo&gt;"/>
  <p:tag name="PRESENTER_SHAPETEXTINFO" val="&lt;ShapeTextInfo&gt;&lt;TableIndex row=&quot;-1&quot; col=&quot;-1&quot;&gt;&lt;linesCount val=&quot;0&quot; /&gt;&lt;/TableIndex&gt;&lt;/ShapeTextInfo&gt;"/>
</p:tagLst>
</file>

<file path=ppt/tags/tag45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ad514d-712a-47ce-bb96-9bc37f0354c1}&quot; /&gt;&lt;isInvalidForFieldText val=&quot;0&quot; /&gt;&lt;Image&gt;&lt;filename val=&quot;E:\breeze\content\812725693\3417929897-1\input\breezo\data\asimages\{73ad514d-712a-47ce-bb96-9bc37f0354c1}.png&quot; /&gt;&lt;left val=&quot;33&quot; /&gt;&lt;top val=&quot;177&quot; /&gt;&lt;width val=&quot;301&quot; /&gt;&lt;height val=&quot;36&quot; /&gt;&lt;hasText val=&quot;1&quot; /&gt;&lt;/Image&gt;&lt;/ThreeDShapeInfo&gt;"/>
  <p:tag name="PRESENTER_SHAPETEXTINFO" val="&lt;ShapeTextInfo&gt;&lt;TableIndex row=&quot;-1&quot; col=&quot;-1&quot;&gt;&lt;linesCount val=&quot;1&quot; /&gt;&lt;lineCharCount val=&quot;16&quot; /&gt;&lt;/TableIndex&gt;&lt;/ShapeTextInfo&gt;"/>
</p:tagLst>
</file>

<file path=ppt/tags/tag4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ae638cb-2552-4567-b942-c8436875eaed}&quot; /&gt;&lt;isInvalidForFieldText val=&quot;0&quot; /&gt;&lt;Image&gt;&lt;filename val=&quot;E:\breeze\content\812725693\3417929897-1\input\breezo\data\asimages\{5ae638cb-2552-4567-b942-c8436875eaed}.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6a84e53f-45ec-41da-a68f-38e93091022c}.png&quot; /&gt;&lt;left val=&quot;24&quot; /&gt;&lt;top val=&quot;223&quot; /&gt;&lt;width val=&quot;481&quot; /&gt;&lt;height val=&quot;354&quot; /&gt;&lt;hasText val=&quot;1&quot; /&gt;&lt;/Image&gt;&lt;/ThreeDShapeInfo&gt;"/>
</p:tagLst>
</file>

<file path=ppt/tags/tag4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6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14e014-3d23-44b8-8784-f81e98bfa0e5}&quot; /&gt;&lt;isInvalidForFieldText val=&quot;0&quot; /&gt;&lt;Image&gt;&lt;filename val=&quot;E:\breeze\content\812725693\3417929897-1\input\breezo\data\asimages\{9014e014-3d23-44b8-8784-f81e98bfa0e5}.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ccc8bd3-7be4-4a37-b72a-30556653adf7}&quot; /&gt;&lt;isInvalidForFieldText val=&quot;0&quot; /&gt;&lt;Image&gt;&lt;filename val=&quot;E:\breeze\content\812725693\3417929897-1\input\breezo\data\asimages\{dccc8bd3-7be4-4a37-b72a-30556653adf7}.png&quot; /&gt;&lt;left val=&quot;19&quot; /&gt;&lt;top val=&quot;167&quot; /&gt;&lt;width val=&quot;488&quot; /&gt;&lt;height val=&quot;292&quot; /&gt;&lt;hasText val=&quot;1&quot; /&gt;&lt;/Image&gt;&lt;/ThreeDShapeInfo&gt;"/>
  <p:tag name="PRESENTER_SHAPETEXTINFO" val="&lt;ShapeTextInfo&gt;&lt;TableIndex row=&quot;-1&quot; col=&quot;-1&quot;&gt;&lt;linesCount val=&quot;6&quot; /&gt;&lt;lineCharCount val=&quot;15&quot; /&gt;&lt;lineCharCount val=&quot;17&quot; /&gt;&lt;lineCharCount val=&quot;33&quot; /&gt;&lt;lineCharCount val=&quot;24&quot; /&gt;&lt;lineCharCount val=&quot;8&quot; /&gt;&lt;lineCharCount val=&quot;26&quot; /&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a3ddeb-d016-4e2b-a3be-823501c614e6}&quot; /&gt;&lt;isInvalidForFieldText val=&quot;0&quot; /&gt;&lt;Image&gt;&lt;filename val=&quot;E:\breeze\content\812725693\3417929897-1\input\breezo\data\asimages\{0da3ddeb-d016-4e2b-a3be-823501c614e6}.png&quot; /&gt;&lt;left val=&quot;791&quot; /&gt;&lt;top val=&quot;152&quot; /&gt;&lt;width val=&quot;57&quot; /&gt;&lt;height val=&quot;519&quot; /&gt;&lt;hasText val=&quot;1&quot; /&gt;&lt;/Image&gt;&lt;/ThreeDShapeInfo&gt;"/>
</p:tagLst>
</file>

<file path=ppt/tags/tag4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d9d454-1f26-4d11-a6cc-22367c93d1e1}&quot; /&gt;&lt;isInvalidForFieldText val=&quot;0&quot; /&gt;&lt;Image&gt;&lt;filename val=&quot;E:\breeze\content\812725693\3417929897-1\input\breezo\data\asimages\{a1d9d454-1f26-4d11-a6cc-22367c93d1e1}.png&quot; /&gt;&lt;left val=&quot;631&quot; /&gt;&lt;top val=&quot;175&quot; /&gt;&lt;width val=&quot;90&quot; /&gt;&lt;height val=&quot;421&quot; /&gt;&lt;hasText val=&quot;1&quot; /&gt;&lt;/Image&gt;&lt;/ThreeDShapeInfo&gt;"/>
</p:tagLst>
</file>

<file path=ppt/tags/tag4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ccc8bd3-7be4-4a37-b72a-30556653adf7}&quot; /&gt;&lt;isInvalidForFieldText val=&quot;0&quot; /&gt;&lt;Image&gt;&lt;filename val=&quot;E:\breeze\content\812725693\3417929897-1\input\breezo\data\asimages\{dccc8bd3-7be4-4a37-b72a-30556653adf7}.png&quot; /&gt;&lt;left val=&quot;19&quot; /&gt;&lt;top val=&quot;167&quot; /&gt;&lt;width val=&quot;488&quot; /&gt;&lt;height val=&quot;292&quot; /&gt;&lt;hasText val=&quot;1&quot; /&gt;&lt;/Image&gt;&lt;/ThreeDShapeInfo&gt;"/>
  <p:tag name="PRESENTER_SHAPETEXTINFO" val="&lt;ShapeTextInfo&gt;&lt;TableIndex row=&quot;-1&quot; col=&quot;-1&quot;&gt;&lt;linesCount val=&quot;6&quot; /&gt;&lt;lineCharCount val=&quot;15&quot; /&gt;&lt;lineCharCount val=&quot;17&quot; /&gt;&lt;lineCharCount val=&quot;33&quot; /&gt;&lt;lineCharCount val=&quot;24&quot; /&gt;&lt;lineCharCount val=&quot;8&quot; /&gt;&lt;lineCharCount val=&quot;26&quot; /&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e9145d-be65-479f-80bd-311d52809d10}&quot; /&gt;&lt;isInvalidForFieldText val=&quot;0&quot; /&gt;&lt;Image&gt;&lt;filename val=&quot;E:\breeze\content\812725693\3417929897-1\input\breezo\data\asimages\{bde9145d-be65-479f-80bd-311d52809d10}.png&quot; /&gt;&lt;left val=&quot;20&quot; /&gt;&lt;top val=&quot;166&quot; /&gt;&lt;width val=&quot;420&quot; /&gt;&lt;height val=&quot;291&quot; /&gt;&lt;hasText val=&quot;1&quot; /&gt;&lt;/Image&gt;&lt;/ThreeDShapeInfo&gt;"/>
  <p:tag name="PRESENTER_SHAPETEXTINFO" val="&lt;ShapeTextInfo&gt;&lt;TableIndex row=&quot;-1&quot; col=&quot;-1&quot;&gt;&lt;linesCount val=&quot;6&quot; /&gt;&lt;lineCharCount val=&quot;23&quot; /&gt;&lt;lineCharCount val=&quot;8&quot; /&gt;&lt;lineCharCount val=&quot;29&quot; /&gt;&lt;lineCharCount val=&quot;11&quot; /&gt;&lt;lineCharCount val=&quot;20&quot; /&gt;&lt;lineCharCount val=&quot;9&quot; /&gt;&lt;/TableIndex&gt;&lt;/ShapeTextInfo&gt;"/>
</p:tagLst>
</file>

<file path=ppt/tags/tag47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a7b576-41f6-4ca4-b4c3-c7045700b50e}&quot; /&gt;&lt;isInvalidForFieldText val=&quot;0&quot; /&gt;&lt;Image&gt;&lt;filename val=&quot;E:\breeze\content\812725693\3417929897-1\input\breezo\data\asimages\{12a7b576-41f6-4ca4-b4c3-c7045700b50e}.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cafc62-91ff-4646-a8c0-06e819f99e76}&quot; /&gt;&lt;isInvalidForFieldText val=&quot;0&quot; /&gt;&lt;Image&gt;&lt;filename val=&quot;E:\breeze\content\812725693\3417929897-1\input\breezo\data\asimages\{bacafc62-91ff-4646-a8c0-06e819f99e76}.png&quot; /&gt;&lt;left val=&quot;19&quot; /&gt;&lt;top val=&quot;167&quot; /&gt;&lt;width val=&quot;685&quot; /&gt;&lt;height val=&quot;353&quot; /&gt;&lt;hasText val=&quot;1&quot; /&gt;&lt;/Image&gt;&lt;/ThreeDShapeInfo&gt;"/>
  <p:tag name="PRESENTER_SHAPETEXTINFO" val="&lt;ShapeTextInfo&gt;&lt;TableIndex row=&quot;-1&quot; col=&quot;-1&quot;&gt;&lt;linesCount val=&quot;8&quot; /&gt;&lt;lineCharCount val=&quot;15&quot; /&gt;&lt;lineCharCount val=&quot;29&quot; /&gt;&lt;lineCharCount val=&quot;20&quot; /&gt;&lt;lineCharCount val=&quot;36&quot; /&gt;&lt;lineCharCount val=&quot;36&quot; /&gt;&lt;lineCharCount val=&quot;36&quot; /&gt;&lt;lineCharCount val=&quot;48&quot; /&gt;&lt;lineCharCount val=&quot;1&quot; /&gt;&lt;/TableIndex&gt;&lt;/ShapeTextInfo&gt;"/>
</p:tagLst>
</file>

<file path=ppt/tags/tag4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0de78a-aa2b-44fa-b86b-efdcbffbecd3}&quot; /&gt;&lt;isInvalidForFieldText val=&quot;0&quot; /&gt;&lt;Image&gt;&lt;filename val=&quot;E:\breeze\content\812725693\3417929897-1\input\breezo\data\asimages\{aa0de78a-aa2b-44fa-b86b-efdcbffbecd3}.png&quot; /&gt;&lt;left val=&quot;799&quot; /&gt;&lt;top val=&quot;171&quot; /&gt;&lt;width val=&quot;57&quot; /&gt;&lt;height val=&quot;507&quot; /&gt;&lt;hasText val=&quot;1&quot; /&gt;&lt;/Image&gt;&lt;/ThreeDShapeInfo&gt;"/>
</p:tagLst>
</file>

<file path=ppt/tags/tag47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7000a75-7fe8-445b-a3fa-3f5e6e593ca0}&quot; /&gt;&lt;isInvalidForFieldText val=&quot;0&quot; /&gt;&lt;Image&gt;&lt;filename val=&quot;E:\breeze\content\812725693\3417929897-1\input\breezo\data\asimages\{d7000a75-7fe8-445b-a3fa-3f5e6e593ca0}.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a3c3c9-528c-4d0f-b85b-89165635aec2}&quot; /&gt;&lt;isInvalidForFieldText val=&quot;0&quot; /&gt;&lt;Image&gt;&lt;filename val=&quot;E:\breeze\content\812725693\3417929897-1\input\breezo\data\asimages\{61a3c3c9-528c-4d0f-b85b-89165635aec2}.png&quot; /&gt;&lt;left val=&quot;19&quot; /&gt;&lt;top val=&quot;167&quot; /&gt;&lt;width val=&quot;704&quot; /&gt;&lt;height val=&quot;247&quot; /&gt;&lt;hasText val=&quot;1&quot; /&gt;&lt;/Image&gt;&lt;/ThreeDShapeInfo&gt;"/>
  <p:tag name="PRESENTER_SHAPETEXTINFO" val="&lt;ShapeTextInfo&gt;&lt;TableIndex row=&quot;-1&quot; col=&quot;-1&quot;&gt;&lt;linesCount val=&quot;6&quot; /&gt;&lt;lineCharCount val=&quot;15&quot; /&gt;&lt;lineCharCount val=&quot;50&quot; /&gt;&lt;lineCharCount val=&quot;23&quot; /&gt;&lt;lineCharCount val=&quot;36&quot; /&gt;&lt;lineCharCount val=&quot;48&quot; /&gt;&lt;lineCharCount val=&quot;1&quot; /&gt;&lt;/TableIndex&gt;&lt;/ShapeTextInfo&gt;"/>
</p:tagLst>
</file>

<file path=ppt/tags/tag4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4b5a8b-b5b8-4128-b830-dffeeb8978bb}&quot; /&gt;&lt;isInvalidForFieldText val=&quot;0&quot; /&gt;&lt;Image&gt;&lt;filename val=&quot;E:\breeze\content\812725693\3417929897-1\input\breezo\data\asimages\{494b5a8b-b5b8-4128-b830-dffeeb8978bb}.png&quot; /&gt;&lt;left val=&quot;810&quot; /&gt;&lt;top val=&quot;151&quot; /&gt;&lt;width val=&quot;54&quot; /&gt;&lt;height val=&quot;513&quot; /&gt;&lt;hasText val=&quot;1&quot; /&gt;&lt;/Image&gt;&lt;/ThreeDShapeInfo&gt;"/>
</p:tagLst>
</file>

<file path=ppt/tags/tag4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af8324-35a0-45f4-ae42-d2d8c3bedd84}&quot; /&gt;&lt;isInvalidForFieldText val=&quot;0&quot; /&gt;&lt;Image&gt;&lt;filename val=&quot;E:\breeze\content\812725693\3417929897-1\input\breezo\data\asimages\{11af8324-35a0-45f4-ae42-d2d8c3bedd84}.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4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925e3d-be4b-4580-9bdd-046ef0b74d50}&quot; /&gt;&lt;isInvalidForFieldText val=&quot;0&quot; /&gt;&lt;Image&gt;&lt;filename val=&quot;E:\breeze\content\812725693\3417929897-1\input\breezo\data\asimages\{e5925e3d-be4b-4580-9bdd-046ef0b74d50}.png&quot; /&gt;&lt;left val=&quot;745&quot; /&gt;&lt;top val=&quot;157&quot; /&gt;&lt;width val=&quot;63&quot; /&gt;&lt;height val=&quot;509&quot; /&gt;&lt;hasText val=&quot;1&quot; /&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9de6cdb-1318-4d02-b84c-5f6c69a90bb3}&quot; /&gt;&lt;isInvalidForFieldText val=&quot;0&quot; /&gt;&lt;Image&gt;&lt;filename val=&quot;E:\breeze\content\812725693\3417929897-1\input\breezo\data\asimages\{d9de6cdb-1318-4d02-b84c-5f6c69a90bb3}.png&quot; /&gt;&lt;left val=&quot;663&quot; /&gt;&lt;top val=&quot;150&quot; /&gt;&lt;width val=&quot;286&quot; /&gt;&lt;height val=&quot;497&quot; /&gt;&lt;hasText val=&quot;1&quot; /&gt;&lt;/Image&gt;&lt;/ThreeDShapeInfo&gt;"/>
</p:tagLst>
</file>

<file path=ppt/tags/tag4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eb24e6-ca2b-43ae-8dbd-82544fcec4f6}&quot; /&gt;&lt;isInvalidForFieldText val=&quot;0&quot; /&gt;&lt;Image&gt;&lt;filename val=&quot;E:\breeze\content\812725693\3417929897-1\input\breezo\data\asimages\{d4eb24e6-ca2b-43ae-8dbd-82544fcec4f6}.png&quot; /&gt;&lt;left val=&quot;756&quot; /&gt;&lt;top val=&quot;508&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48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9160ab1-dc85-4ea4-99b8-992b6383ca71}&quot; /&gt;&lt;isInvalidForFieldText val=&quot;0&quot; /&gt;&lt;Image&gt;&lt;filename val=&quot;E:\breeze\content\812725693\3417929897-1\input\breezo\data\asimages\{89160ab1-dc85-4ea4-99b8-992b6383ca71}.png&quot; /&gt;&lt;left val=&quot;807&quot; /&gt;&lt;top val=&quot;144&quot; /&gt;&lt;width val=&quot;51&quot; /&gt;&lt;height val=&quot;516&quot; /&gt;&lt;hasText val=&quot;1&quot; /&gt;&lt;/Image&gt;&lt;/ThreeDShapeInfo&gt;"/>
</p:tagLst>
</file>

<file path=ppt/tags/tag4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e55f8c-5b43-4226-bfa8-a27efc62909f}&quot; /&gt;&lt;isInvalidForFieldText val=&quot;0&quot; /&gt;&lt;Image&gt;&lt;filename val=&quot;E:\breeze\content\812725693\3417929897-1\input\breezo\data\asimages\{47e55f8c-5b43-4226-bfa8-a27efc62909f}.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1e67546-4c7e-4e5d-b215-1646fc3b4b18}&quot; /&gt;&lt;isInvalidForFieldText val=&quot;0&quot; /&gt;&lt;Image&gt;&lt;filename val=&quot;E:\breeze\content\812725693\3417929897-1\input\breezo\data\asimages\{71e67546-4c7e-4e5d-b215-1646fc3b4b18}.png&quot; /&gt;&lt;left val=&quot;19&quot; /&gt;&lt;top val=&quot;167&quot; /&gt;&lt;width val=&quot;692&quot; /&gt;&lt;height val=&quot;247&quot; /&gt;&lt;hasText val=&quot;1&quot; /&gt;&lt;/Image&gt;&lt;/ThreeDShapeInfo&gt;"/>
  <p:tag name="PRESENTER_SHAPETEXTINFO" val="&lt;ShapeTextInfo&gt;&lt;TableIndex row=&quot;-1&quot; col=&quot;-1&quot;&gt;&lt;linesCount val=&quot;6&quot; /&gt;&lt;lineCharCount val=&quot;15&quot; /&gt;&lt;lineCharCount val=&quot;46&quot; /&gt;&lt;lineCharCount val=&quot;23&quot; /&gt;&lt;lineCharCount val=&quot;36&quot; /&gt;&lt;lineCharCount val=&quot;48&quot; /&gt;&lt;lineCharCount val=&quot;1&quot; /&gt;&lt;/TableIndex&gt;&lt;/ShapeTextInfo&gt;"/>
</p:tagLst>
</file>

<file path=ppt/tags/tag4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e1cb96-2e6d-4444-b4b7-78d26a690b47}&quot; /&gt;&lt;isInvalidForFieldText val=&quot;0&quot; /&gt;&lt;Image&gt;&lt;filename val=&quot;E:\breeze\content\812725693\3417929897-1\input\breezo\data\asimages\{90e1cb96-2e6d-4444-b4b7-78d26a690b47}.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4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20097a-dcc0-444f-a88d-efdbe9a2cbcc}&quot; /&gt;&lt;isInvalidForFieldText val=&quot;0&quot; /&gt;&lt;Image&gt;&lt;filename val=&quot;E:\breeze\content\812725693\3417929897-1\input\breezo\data\asimages\{b820097a-dcc0-444f-a88d-efdbe9a2cbcc}.png&quot; /&gt;&lt;left val=&quot;814&quot; /&gt;&lt;top val=&quot;510&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4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6ee69c-6255-4c0f-8abd-1af05ca742ec}&quot; /&gt;&lt;isInvalidForFieldText val=&quot;0&quot; /&gt;&lt;Image&gt;&lt;filename val=&quot;E:\breeze\content\812725693\3417929897-1\input\breezo\data\asimages\{f66ee69c-6255-4c0f-8abd-1af05ca742ec}.png&quot; /&gt;&lt;left val=&quot;747&quot; /&gt;&lt;top val=&quot;163&quot; /&gt;&lt;width val=&quot;55&quot; /&gt;&lt;height val=&quot;497&quot; /&gt;&lt;hasText val=&quot;1&quot; /&gt;&lt;/Image&gt;&lt;/ThreeDShapeInfo&gt;"/>
</p:tagLst>
</file>

<file path=ppt/tags/tag4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8b308d-7cf6-485f-93e5-08e8a16cca1a}&quot; /&gt;&lt;isInvalidForFieldText val=&quot;0&quot; /&gt;&lt;Image&gt;&lt;filename val=&quot;E:\breeze\content\812725693\3417929897-1\input\breezo\data\asimages\{a78b308d-7cf6-485f-93e5-08e8a16cca1a}.png&quot; /&gt;&lt;left val=&quot;752&quot; /&gt;&lt;top val=&quot;278&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48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7430b0-10a1-4bfb-945f-a5c66c9fa866}&quot; /&gt;&lt;isInvalidForFieldText val=&quot;0&quot; /&gt;&lt;Image&gt;&lt;filename val=&quot;E:\breeze\content\812725693\3417929897-1\input\breezo\data\asimages\{de7430b0-10a1-4bfb-945f-a5c66c9fa866}.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4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5c90ee4-5367-497d-9c93-1e4bbb72b2c8}&quot; /&gt;&lt;isInvalidForFieldText val=&quot;0&quot; /&gt;&lt;Image&gt;&lt;filename val=&quot;E:\breeze\content\812725693\3417929897-1\input\breezo\data\asimages\{f5c90ee4-5367-497d-9c93-1e4bbb72b2c8}.png&quot; /&gt;&lt;left val=&quot;807&quot; /&gt;&lt;top val=&quot;149&quot; /&gt;&lt;width val=&quot;48&quot; /&gt;&lt;height val=&quot;512&quot; /&gt;&lt;hasText val=&quot;1&quot; /&gt;&lt;/Image&gt;&lt;/ThreeDShapeInfo&gt;"/>
</p:tagLst>
</file>

<file path=ppt/tags/tag4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f8b294-665a-4e41-9f5a-db8a8cc92962}&quot; /&gt;&lt;isInvalidForFieldText val=&quot;0&quot; /&gt;&lt;Image&gt;&lt;filename val=&quot;E:\breeze\content\812725693\3417929897-1\input\breezo\data\asimages\{2ef8b294-665a-4e41-9f5a-db8a8cc92962}.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4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06567c-9745-4e25-8bc0-76ddcc4c5c8f}&quot; /&gt;&lt;isInvalidForFieldText val=&quot;0&quot; /&gt;&lt;Image&gt;&lt;filename val=&quot;E:\breeze\content\812725693\3417929897-1\input\breezo\data\asimages\{0706567c-9745-4e25-8bc0-76ddcc4c5c8f}.png&quot; /&gt;&lt;left val=&quot;19&quot; /&gt;&lt;top val=&quot;167&quot; /&gt;&lt;width val=&quot;685&quot; /&gt;&lt;height val=&quot;241&quot; /&gt;&lt;hasText val=&quot;1&quot; /&gt;&lt;/Image&gt;&lt;/ThreeDShapeInfo&gt;"/>
  <p:tag name="PRESENTER_SHAPETEXTINFO" val="&lt;ShapeTextInfo&gt;&lt;TableIndex row=&quot;-1&quot; col=&quot;-1&quot;&gt;&lt;linesCount val=&quot;6&quot; /&gt;&lt;lineCharCount val=&quot;15&quot; /&gt;&lt;lineCharCount val=&quot;44&quot; /&gt;&lt;lineCharCount val=&quot;23&quot; /&gt;&lt;lineCharCount val=&quot;38&quot; /&gt;&lt;lineCharCount val=&quot;47&quot; /&gt;&lt;lineCharCount val=&quot;1&quot; /&gt;&lt;/TableIndex&gt;&lt;/ShapeTextInfo&gt;"/>
</p:tagLst>
</file>

<file path=ppt/tags/tag4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a4e317-2970-40e0-8679-f29b90328ae2}&quot; /&gt;&lt;isInvalidForFieldText val=&quot;0&quot; /&gt;&lt;Image&gt;&lt;filename val=&quot;E:\breeze\content\812725693\3417929897-1\input\breezo\data\asimages\{cba4e317-2970-40e0-8679-f29b90328ae2}.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4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0cf7af-d1df-4ea5-894e-62ab0e1cd553}&quot; /&gt;&lt;isInvalidForFieldText val=&quot;0&quot; /&gt;&lt;Image&gt;&lt;filename val=&quot;E:\breeze\content\812725693\3417929897-1\input\breezo\data\asimages\{680cf7af-d1df-4ea5-894e-62ab0e1cd553}.png&quot; /&gt;&lt;left val=&quot;814&quot; /&gt;&lt;top val=&quot;510&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4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a4b3dcf-9534-4195-bc52-3e74d8db72a7}&quot; /&gt;&lt;isInvalidForFieldText val=&quot;0&quot; /&gt;&lt;Image&gt;&lt;filename val=&quot;E:\breeze\content\812725693\3417929897-1\input\breezo\data\asimages\{4a4b3dcf-9534-4195-bc52-3e74d8db72a7}.png&quot; /&gt;&lt;left val=&quot;815&quot; /&gt;&lt;top val=&quot;286&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4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d2b046-18ee-44f0-8628-bef8b9e13194}&quot; /&gt;&lt;isInvalidForFieldText val=&quot;0&quot; /&gt;&lt;Image&gt;&lt;filename val=&quot;E:\breeze\content\812725693\3417929897-1\input\breezo\data\asimages\{9bd2b046-18ee-44f0-8628-bef8b9e13194}.png&quot; /&gt;&lt;left val=&quot;754&quot; /&gt;&lt;top val=&quot;163&quot; /&gt;&lt;width val=&quot;54&quot; /&gt;&lt;height val=&quot;498&quot; /&gt;&lt;hasText val=&quot;1&quot; /&gt;&lt;/Image&gt;&lt;/ThreeDShapeInfo&gt;"/>
</p:tagLst>
</file>

<file path=ppt/tags/tag49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93b1ba-423a-427b-ae52-f501defe32c5}&quot; /&gt;&lt;isInvalidForFieldText val=&quot;0&quot; /&gt;&lt;Image&gt;&lt;filename val=&quot;E:\breeze\content\812725693\3417929897-1\input\breezo\data\asimages\{6b93b1ba-423a-427b-ae52-f501defe32c5}.png&quot; /&gt;&lt;left val=&quot;807&quot; /&gt;&lt;top val=&quot;149&quot; /&gt;&lt;width val=&quot;48&quot; /&gt;&lt;height val=&quot;512&quot; /&gt;&lt;hasText val=&quot;1&quot; /&gt;&lt;/Image&gt;&lt;/ThreeDShapeInfo&gt;"/>
</p:tagLst>
</file>

<file path=ppt/tags/tag4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393b79d-e5be-4ca3-8ebf-afae0c7b22e0}&quot; /&gt;&lt;isInvalidForFieldText val=&quot;0&quot; /&gt;&lt;Image&gt;&lt;filename val=&quot;E:\breeze\content\812725693\3417929897-1\input\breezo\data\asimages\{a393b79d-e5be-4ca3-8ebf-afae0c7b22e0}.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90422f-802e-4ef1-8dcd-8237053413d6}&quot; /&gt;&lt;isInvalidForFieldText val=&quot;0&quot; /&gt;&lt;Image&gt;&lt;filename val=&quot;E:\breeze\content\812725693\3417929897-1\input\breezo\data\asimages\{4490422f-802e-4ef1-8dcd-8237053413d6}.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5a8e79-aee9-4d73-965d-6de6516cbab8}&quot; /&gt;&lt;isInvalidForFieldText val=&quot;0&quot; /&gt;&lt;Image&gt;&lt;filename val=&quot;E:\breeze\content\812725693\3417929897-1\input\breezo\data\asimages\{f25a8e79-aee9-4d73-965d-6de6516cbab8}.png&quot; /&gt;&lt;left val=&quot;623&quot; /&gt;&lt;top val=&quot;300&quot; /&gt;&lt;width val=&quot;180&quot; /&gt;&lt;height val=&quot;123&quot; /&gt;&lt;hasText val=&quot;1&quot; /&gt;&lt;/Image&gt;&lt;/ThreeDShapeInfo&gt;"/>
</p:tagLst>
</file>

<file path=ppt/tags/tag5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789fce-cc43-422b-850f-b4afd7ab3e66}&quot; /&gt;&lt;isInvalidForFieldText val=&quot;0&quot; /&gt;&lt;Image&gt;&lt;filename val=&quot;E:\breeze\content\812725693\3417929897-1\input\breezo\data\asimages\{3f789fce-cc43-422b-850f-b4afd7ab3e66}.png&quot; /&gt;&lt;left val=&quot;19&quot; /&gt;&lt;top val=&quot;167&quot; /&gt;&lt;width val=&quot;610&quot; /&gt;&lt;height val=&quot;434&quot; /&gt;&lt;hasText val=&quot;1&quot; /&gt;&lt;/Image&gt;&lt;/ThreeDShapeInfo&gt;"/>
  <p:tag name="PRESENTER_SHAPETEXTINFO" val="&lt;ShapeTextInfo&gt;&lt;TableIndex row=&quot;-1&quot; col=&quot;-1&quot;&gt;&lt;linesCount val=&quot;9&quot; /&gt;&lt;lineCharCount val=&quot;15&quot; /&gt;&lt;lineCharCount val=&quot;22&quot; /&gt;&lt;lineCharCount val=&quot;50&quot; /&gt;&lt;lineCharCount val=&quot;41&quot; /&gt;&lt;lineCharCount val=&quot;28&quot; /&gt;&lt;lineCharCount val=&quot;36&quot; /&gt;&lt;lineCharCount val=&quot;69&quot; /&gt;&lt;lineCharCount val=&quot;1&quot; /&gt;&lt;lineCharCount val=&quot;1&quot; /&gt;&lt;/TableIndex&gt;&lt;/ShapeTextInfo&gt;"/>
</p:tagLst>
</file>

<file path=ppt/tags/tag5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4a2b6c-f6fe-461f-bab6-2dcc24a57f96}&quot; /&gt;&lt;isInvalidForFieldText val=&quot;0&quot; /&gt;&lt;Image&gt;&lt;filename val=&quot;E:\breeze\content\812725693\3417929897-1\input\breezo\data\asimages\{664a2b6c-f6fe-461f-bab6-2dcc24a57f96}.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5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3c8a5f-9b37-41f4-9442-db49b0d7c4a2}&quot; /&gt;&lt;isInvalidForFieldText val=&quot;0&quot; /&gt;&lt;Image&gt;&lt;filename val=&quot;E:\breeze\content\812725693\3417929897-1\input\breezo\data\asimages\{4c3c8a5f-9b37-41f4-9442-db49b0d7c4a2}.png&quot; /&gt;&lt;left val=&quot;814&quot; /&gt;&lt;top val=&quot;510&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f1a0e6-2c43-4a3c-9a69-ab1eba499187}&quot; /&gt;&lt;isInvalidForFieldText val=&quot;0&quot; /&gt;&lt;Image&gt;&lt;filename val=&quot;E:\breeze\content\812725693\3417929897-1\input\breezo\data\asimages\{fff1a0e6-2c43-4a3c-9a69-ab1eba499187}.png&quot; /&gt;&lt;left val=&quot;815&quot; /&gt;&lt;top val=&quot;286&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5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467a491-0fcd-43cc-8ada-29e662ef591e}&quot; /&gt;&lt;isInvalidForFieldText val=&quot;0&quot; /&gt;&lt;Image&gt;&lt;filename val=&quot;E:\breeze\content\812725693\3417929897-1\input\breezo\data\asimages\{1467a491-0fcd-43cc-8ada-29e662ef591e}.png&quot; /&gt;&lt;left val=&quot;714&quot; /&gt;&lt;top val=&quot;610&quot; /&gt;&lt;width val=&quot;75&quot; /&gt;&lt;height val=&quot;19&quot; /&gt;&lt;hasText val=&quot;1&quot; /&gt;&lt;/Image&gt;&lt;/ThreeDShapeInfo&gt;"/>
  <p:tag name="PRESENTER_SHAPETEXTINFO" val="&lt;ShapeTextInfo&gt;&lt;TableIndex row=&quot;-1&quot; col=&quot;-1&quot;&gt;&lt;linesCount val=&quot;1&quot; /&gt;&lt;lineCharCount val=&quot;7&quot; /&gt;&lt;/TableIndex&gt;&lt;/ShapeTextInfo&gt;"/>
</p:tagLst>
</file>

<file path=ppt/tags/tag5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d586bc-bae4-4f4c-94fc-4c57c75c928a}&quot; /&gt;&lt;isInvalidForFieldText val=&quot;0&quot; /&gt;&lt;Image&gt;&lt;filename val=&quot;E:\breeze\content\812725693\3417929897-1\input\breezo\data\asimages\{d1d586bc-bae4-4f4c-94fc-4c57c75c928a}.png&quot; /&gt;&lt;left val=&quot;714&quot; /&gt;&lt;top val=&quot;506&quot; /&gt;&lt;width val=&quot;75&quot; /&gt;&lt;height val=&quot;19&quot; /&gt;&lt;hasText val=&quot;1&quot; /&gt;&lt;/Image&gt;&lt;/ThreeDShapeInfo&gt;"/>
  <p:tag name="PRESENTER_SHAPETEXTINFO" val="&lt;ShapeTextInfo&gt;&lt;TableIndex row=&quot;-1&quot; col=&quot;-1&quot;&gt;&lt;linesCount val=&quot;1&quot; /&gt;&lt;lineCharCount val=&quot;7&quot; /&gt;&lt;/TableIndex&gt;&lt;/ShapeTextInfo&gt;"/>
</p:tagLst>
</file>

<file path=ppt/tags/tag5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72d1f4-89bf-4bfd-9029-7b4908208836}&quot; /&gt;&lt;isInvalidForFieldText val=&quot;0&quot; /&gt;&lt;Image&gt;&lt;filename val=&quot;E:\breeze\content\812725693\3417929897-1\input\breezo\data\asimages\{3f72d1f4-89bf-4bfd-9029-7b4908208836}.png&quot; /&gt;&lt;left val=&quot;714&quot; /&gt;&lt;top val=&quot;400&quot; /&gt;&lt;width val=&quot;75&quot; /&gt;&lt;height val=&quot;19&quot; /&gt;&lt;hasText val=&quot;1&quot; /&gt;&lt;/Image&gt;&lt;/ThreeDShapeInfo&gt;"/>
  <p:tag name="PRESENTER_SHAPETEXTINFO" val="&lt;ShapeTextInfo&gt;&lt;TableIndex row=&quot;-1&quot; col=&quot;-1&quot;&gt;&lt;linesCount val=&quot;1&quot; /&gt;&lt;lineCharCount val=&quot;7&quot; /&gt;&lt;/TableIndex&gt;&lt;/ShapeTextInfo&gt;"/>
</p:tagLst>
</file>

<file path=ppt/tags/tag5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ef7b02-bec1-408b-a68e-284e18536f11}&quot; /&gt;&lt;isInvalidForFieldText val=&quot;0&quot; /&gt;&lt;Image&gt;&lt;filename val=&quot;E:\breeze\content\812725693\3417929897-1\input\breezo\data\asimages\{d5ef7b02-bec1-408b-a68e-284e18536f11}.png&quot; /&gt;&lt;left val=&quot;712&quot; /&gt;&lt;top val=&quot;290&quot; /&gt;&lt;width val=&quot;77&quot; /&gt;&lt;height val=&quot;19&quot; /&gt;&lt;hasText val=&quot;1&quot; /&gt;&lt;/Image&gt;&lt;/ThreeDShapeInfo&gt;"/>
  <p:tag name="PRESENTER_SHAPETEXTINFO" val="&lt;ShapeTextInfo&gt;&lt;TableIndex row=&quot;-1&quot; col=&quot;-1&quot;&gt;&lt;linesCount val=&quot;1&quot; /&gt;&lt;lineCharCount val=&quot;7&quot; /&gt;&lt;/TableIndex&gt;&lt;/ShapeTextInfo&gt;"/>
</p:tagLst>
</file>

<file path=ppt/tags/tag5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d217c2-9b22-4878-ad64-3c6c4d005e98}&quot; /&gt;&lt;isInvalidForFieldText val=&quot;0&quot; /&gt;&lt;Image&gt;&lt;filename val=&quot;E:\breeze\content\812725693\3417929897-1\input\breezo\data\asimages\{fad217c2-9b22-4878-ad64-3c6c4d005e98}.png&quot; /&gt;&lt;left val=&quot;719&quot; /&gt;&lt;top val=&quot;188&quot; /&gt;&lt;width val=&quot;64&quot; /&gt;&lt;height val=&quot;19&quot; /&gt;&lt;hasText val=&quot;1&quot; /&gt;&lt;/Image&gt;&lt;/ThreeDShapeInfo&gt;"/>
  <p:tag name="PRESENTER_SHAPETEXTINFO" val="&lt;ShapeTextInfo&gt;&lt;TableIndex row=&quot;-1&quot; col=&quot;-1&quot;&gt;&lt;linesCount val=&quot;1&quot; /&gt;&lt;lineCharCount val=&quot;6&quot; /&gt;&lt;/TableIndex&gt;&lt;/ShapeTextInfo&gt;"/>
</p:tagLst>
</file>

<file path=ppt/tags/tag50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f385bb-ab6a-4f1f-96fb-4c6a1afecf5d}&quot; /&gt;&lt;isInvalidForFieldText val=&quot;0&quot; /&gt;&lt;Image&gt;&lt;filename val=&quot;E:\breeze\content\812725693\3417929897-1\input\breezo\data\asimages\{65f385bb-ab6a-4f1f-96fb-4c6a1afecf5d}.png&quot; /&gt;&lt;left val=&quot;522&quot; /&gt;&lt;top val=&quot;490&quot; /&gt;&lt;width val=&quot;99&quot; /&gt;&lt;height val=&quot;24&quot; /&gt;&lt;hasText val=&quot;1&quot; /&gt;&lt;/Image&gt;&lt;/ThreeDShapeInfo&gt;"/>
  <p:tag name="PRESENTER_SHAPETEXTINFO" val="&lt;ShapeTextInfo&gt;&lt;TableIndex row=&quot;-1&quot; col=&quot;-1&quot;&gt;&lt;linesCount val=&quot;1&quot; /&gt;&lt;lineCharCount val=&quot;7&quot; /&gt;&lt;/TableIndex&gt;&lt;/ShapeTextInfo&gt;"/>
</p:tagLst>
</file>

<file path=ppt/tags/tag5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da0842-49d3-4573-b94d-fc1d38d73dc1}&quot; /&gt;&lt;isInvalidForFieldText val=&quot;0&quot; /&gt;&lt;Image&gt;&lt;filename val=&quot;E:\breeze\content\812725693\3417929897-1\input\breezo\data\asimages\{2fda0842-49d3-4573-b94d-fc1d38d73dc1}.png&quot; /&gt;&lt;left val=&quot;807&quot; /&gt;&lt;top val=&quot;149&quot; /&gt;&lt;width val=&quot;48&quot; /&gt;&lt;height val=&quot;512&quot; /&gt;&lt;hasText val=&quot;1&quot; /&gt;&lt;/Image&gt;&lt;/ThreeDShapeInfo&gt;"/>
</p:tagLst>
</file>

<file path=ppt/tags/tag5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630591-cf7e-4143-bf75-0998ffeab500}&quot; /&gt;&lt;isInvalidForFieldText val=&quot;0&quot; /&gt;&lt;Image&gt;&lt;filename val=&quot;E:\breeze\content\812725693\3417929897-1\input\breezo\data\asimages\{57630591-cf7e-4143-bf75-0998ffeab500}.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5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4401c1-afb4-44a8-a843-d8a353c67f33}&quot; /&gt;&lt;isInvalidForFieldText val=&quot;0&quot; /&gt;&lt;Image&gt;&lt;filename val=&quot;E:\breeze\content\812725693\3417929897-1\input\breezo\data\asimages\{aa4401c1-afb4-44a8-a843-d8a353c67f33}.png&quot; /&gt;&lt;left val=&quot;19&quot; /&gt;&lt;top val=&quot;167&quot; /&gt;&lt;width val=&quot;625&quot; /&gt;&lt;height val=&quot;437&quot; /&gt;&lt;hasText val=&quot;1&quot; /&gt;&lt;/Image&gt;&lt;/ThreeDShapeInfo&gt;"/>
  <p:tag name="PRESENTER_SHAPETEXTINFO" val="&lt;ShapeTextInfo&gt;&lt;TableIndex row=&quot;-1&quot; col=&quot;-1&quot;&gt;&lt;linesCount val=&quot;10&quot; /&gt;&lt;lineCharCount val=&quot;22&quot; /&gt;&lt;lineCharCount val=&quot;71&quot; /&gt;&lt;lineCharCount val=&quot;15&quot; /&gt;&lt;lineCharCount val=&quot;22&quot; /&gt;&lt;lineCharCount val=&quot;27&quot; /&gt;&lt;lineCharCount val=&quot;25&quot; /&gt;&lt;lineCharCount val=&quot;26&quot; /&gt;&lt;lineCharCount val=&quot;25&quot; /&gt;&lt;lineCharCount val=&quot;23&quot; /&gt;&lt;lineCharCount val=&quot;1&quot; /&gt;&lt;/TableIndex&gt;&lt;/ShapeTextInfo&gt;"/>
</p:tagLst>
</file>

<file path=ppt/tags/tag5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cec0ce-8ac3-4b71-88c7-2c321da7cc7f}&quot; /&gt;&lt;isInvalidForFieldText val=&quot;0&quot; /&gt;&lt;Image&gt;&lt;filename val=&quot;E:\breeze\content\812725693\3417929897-1\input\breezo\data\asimages\{02cec0ce-8ac3-4b71-88c7-2c321da7cc7f}.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5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8160ef-1e93-4286-a81f-09c8417fc646}&quot; /&gt;&lt;isInvalidForFieldText val=&quot;0&quot; /&gt;&lt;Image&gt;&lt;filename val=&quot;E:\breeze\content\812725693\3417929897-1\input\breezo\data\asimages\{728160ef-1e93-4286-a81f-09c8417fc646}.png&quot; /&gt;&lt;left val=&quot;814&quot; /&gt;&lt;top val=&quot;510&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f764734-18d9-4ff3-a7b9-cc453e75b25d}&quot; /&gt;&lt;isInvalidForFieldText val=&quot;0&quot; /&gt;&lt;Image&gt;&lt;filename val=&quot;E:\breeze\content\812725693\3417929897-1\input\breezo\data\asimages\{af764734-18d9-4ff3-a7b9-cc453e75b25d}.png&quot; /&gt;&lt;left val=&quot;815&quot; /&gt;&lt;top val=&quot;286&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5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f52e58-9288-40bb-84c3-2a4a451fc3b9}&quot; /&gt;&lt;isInvalidForFieldText val=&quot;0&quot; /&gt;&lt;Image&gt;&lt;filename val=&quot;E:\breeze\content\812725693\3417929897-1\input\breezo\data\asimages\{60f52e58-9288-40bb-84c3-2a4a451fc3b9}.png&quot; /&gt;&lt;left val=&quot;754&quot; /&gt;&lt;top val=&quot;163&quot; /&gt;&lt;width val=&quot;54&quot; /&gt;&lt;height val=&quot;498&quot; /&gt;&lt;hasText val=&quot;1&quot; /&gt;&lt;/Image&gt;&lt;/ThreeDShapeInfo&gt;"/>
</p:tagLst>
</file>

<file path=ppt/tags/tag51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04dbcc-67bf-486a-8b60-91a3cc9d5f5e}&quot; /&gt;&lt;isInvalidForFieldText val=&quot;0&quot; /&gt;&lt;Image&gt;&lt;filename val=&quot;E:\breeze\content\812725693\3417929897-1\input\breezo\data\asimages\{2804dbcc-67bf-486a-8b60-91a3cc9d5f5e}.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5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d7efc-6404-43a2-8f87-749ef405109e}&quot; /&gt;&lt;isInvalidForFieldText val=&quot;0&quot; /&gt;&lt;Image&gt;&lt;filename val=&quot;E:\breeze\content\812725693\3417929897-1\input\breezo\data\asimages\{2d3d7efc-6404-43a2-8f87-749ef405109e}.png&quot; /&gt;&lt;left val=&quot;19&quot; /&gt;&lt;top val=&quot;167&quot; /&gt;&lt;width val=&quot;687&quot; /&gt;&lt;height val=&quot;491&quot; /&gt;&lt;hasText val=&quot;1&quot; /&gt;&lt;/Image&gt;&lt;/ThreeDShapeInfo&gt;"/>
  <p:tag name="PRESENTER_SHAPETEXTINFO" val="&lt;ShapeTextInfo&gt;&lt;TableIndex row=&quot;-1&quot; col=&quot;-1&quot;&gt;&lt;linesCount val=&quot;11&quot; /&gt;&lt;lineCharCount val=&quot;22&quot; /&gt;&lt;lineCharCount val=&quot;71&quot; /&gt;&lt;lineCharCount val=&quot;10&quot; /&gt;&lt;lineCharCount val=&quot;22&quot; /&gt;&lt;lineCharCount val=&quot;27&quot; /&gt;&lt;lineCharCount val=&quot;25&quot; /&gt;&lt;lineCharCount val=&quot;26&quot; /&gt;&lt;lineCharCount val=&quot;25&quot; /&gt;&lt;lineCharCount val=&quot;23&quot; /&gt;&lt;lineCharCount val=&quot;45&quot; /&gt;&lt;lineCharCount val=&quot;1&quot; /&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1787c68-6ee5-4be1-8131-25fc614472a7}&quot; /&gt;&lt;isInvalidForFieldText val=&quot;0&quot; /&gt;&lt;Image&gt;&lt;filename val=&quot;E:\breeze\content\812725693\3417929897-1\input\breezo\data\asimages\{b1787c68-6ee5-4be1-8131-25fc614472a7}.png&quot; /&gt;&lt;left val=&quot;624&quot; /&gt;&lt;top val=&quot;460&quot; /&gt;&lt;width val=&quot;99&quot; /&gt;&lt;height val=&quot;43&quot; /&gt;&lt;hasText val=&quot;1&quot; /&gt;&lt;/Image&gt;&lt;/ThreeDShapeInfo&gt;"/>
</p:tagLst>
</file>

<file path=ppt/tags/tag5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cd52399-97c9-4b5a-bafa-43e2013322c2}&quot; /&gt;&lt;isInvalidForFieldText val=&quot;0&quot; /&gt;&lt;Image&gt;&lt;filename val=&quot;E:\breeze\content\812725693\3417929897-1\input\breezo\data\asimages\{fcd52399-97c9-4b5a-bafa-43e2013322c2}.png&quot; /&gt;&lt;left val=&quot;807&quot; /&gt;&lt;top val=&quot;144&quot; /&gt;&lt;width val=&quot;51&quot; /&gt;&lt;height val=&quot;516&quot; /&gt;&lt;hasText val=&quot;1&quot; /&gt;&lt;/Image&gt;&lt;/ThreeDShapeInfo&gt;"/>
</p:tagLst>
</file>

<file path=ppt/tags/tag5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a2ef23-11ec-4bdf-9ade-78c35862875e}&quot; /&gt;&lt;isInvalidForFieldText val=&quot;0&quot; /&gt;&lt;Image&gt;&lt;filename val=&quot;E:\breeze\content\812725693\3417929897-1\input\breezo\data\asimages\{d0a2ef23-11ec-4bdf-9ade-78c35862875e}.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5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78c456-e46d-479d-ae02-514bbd30c381}&quot; /&gt;&lt;isInvalidForFieldText val=&quot;0&quot; /&gt;&lt;Image&gt;&lt;filename val=&quot;E:\breeze\content\812725693\3417929897-1\input\breezo\data\asimages\{3278c456-e46d-479d-ae02-514bbd30c381}.png&quot; /&gt;&lt;left val=&quot;814&quot; /&gt;&lt;top val=&quot;510&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1d31d4-ed78-4512-95ba-59c76fbf571e}&quot; /&gt;&lt;isInvalidForFieldText val=&quot;0&quot; /&gt;&lt;Image&gt;&lt;filename val=&quot;E:\breeze\content\812725693\3417929897-1\input\breezo\data\asimages\{a11d31d4-ed78-4512-95ba-59c76fbf571e}.png&quot; /&gt;&lt;left val=&quot;747&quot; /&gt;&lt;top val=&quot;163&quot; /&gt;&lt;width val=&quot;55&quot; /&gt;&lt;height val=&quot;497&quot; /&gt;&lt;hasText val=&quot;1&quot; /&gt;&lt;/Image&gt;&lt;/ThreeDShapeInfo&gt;"/>
</p:tagLst>
</file>

<file path=ppt/tags/tag5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6ff0ad-4191-4223-9469-b26ada3dc89d}&quot; /&gt;&lt;isInvalidForFieldText val=&quot;0&quot; /&gt;&lt;Image&gt;&lt;filename val=&quot;E:\breeze\content\812725693\3417929897-1\input\breezo\data\asimages\{5e6ff0ad-4191-4223-9469-b26ada3dc89d}.png&quot; /&gt;&lt;left val=&quot;752&quot; /&gt;&lt;top val=&quot;278&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2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f2fe614-7aa2-469c-a1cf-dd956e43741a}&quot; /&gt;&lt;isInvalidForFieldText val=&quot;0&quot; /&gt;&lt;Image&gt;&lt;filename val=&quot;E:\breeze\content\812725693\3417929897-1\input\breezo\data\asimages\{af2fe614-7aa2-469c-a1cf-dd956e43741a}.png&quot; /&gt;&lt;left val=&quot;33&quot; /&gt;&lt;top val=&quot;52&quot; /&gt;&lt;width val=&quot;539&quot; /&gt;&lt;height val=&quot;46&quot; /&gt;&lt;hasText val=&quot;1&quot; /&gt;&lt;/Image&gt;&lt;/ThreeDShapeInfo&gt;"/>
  <p:tag name="PRESENTER_SHAPETEXTINFO" val="&lt;ShapeTextInfo&gt;&lt;TableIndex row=&quot;-1&quot; col=&quot;-1&quot;&gt;&lt;linesCount val=&quot;1&quot; /&gt;&lt;lineCharCount val=&quot;22&quot; /&gt;&lt;/TableIndex&gt;&lt;/ShapeTextInfo&gt;"/>
</p:tagLst>
</file>

<file path=ppt/tags/tag5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b3eaf3-a325-4d00-a8e7-ac8bc70cf1a9}&quot; /&gt;&lt;isInvalidForFieldText val=&quot;0&quot; /&gt;&lt;Image&gt;&lt;filename val=&quot;E:\breeze\content\812725693\3417929897-1\input\breezo\data\asimages\{32b3eaf3-a325-4d00-a8e7-ac8bc70cf1a9}.png&quot; /&gt;&lt;left val=&quot;19&quot; /&gt;&lt;top val=&quot;167&quot; /&gt;&lt;width val=&quot;727&quot; /&gt;&lt;height val=&quot;491&quot; /&gt;&lt;hasText val=&quot;1&quot; /&gt;&lt;/Image&gt;&lt;/ThreeDShapeInfo&gt;"/>
  <p:tag name="PRESENTER_SHAPETEXTINFO" val="&lt;ShapeTextInfo&gt;&lt;TableIndex row=&quot;-1&quot; col=&quot;-1&quot;&gt;&lt;linesCount val=&quot;11&quot; /&gt;&lt;lineCharCount val=&quot;22&quot; /&gt;&lt;lineCharCount val=&quot;71&quot; /&gt;&lt;lineCharCount val=&quot;13&quot; /&gt;&lt;lineCharCount val=&quot;22&quot; /&gt;&lt;lineCharCount val=&quot;27&quot; /&gt;&lt;lineCharCount val=&quot;25&quot; /&gt;&lt;lineCharCount val=&quot;26&quot; /&gt;&lt;lineCharCount val=&quot;25&quot; /&gt;&lt;lineCharCount val=&quot;23&quot; /&gt;&lt;lineCharCount val=&quot;46&quot; /&gt;&lt;lineCharCount val=&quot;1&quot; /&gt;&lt;/TableIndex&gt;&lt;/ShapeTextInfo&gt;"/>
</p:tagLst>
</file>

<file path=ppt/tags/tag5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2c3d33f-05ef-4305-8f28-ce729256be19}&quot; /&gt;&lt;isInvalidForFieldText val=&quot;0&quot; /&gt;&lt;Image&gt;&lt;filename val=&quot;E:\breeze\content\812725693\3417929897-1\input\breezo\data\asimages\{82c3d33f-05ef-4305-8f28-ce729256be19}.png&quot; /&gt;&lt;left val=&quot;810&quot; /&gt;&lt;top val=&quot;151&quot; /&gt;&lt;width val=&quot;54&quot; /&gt;&lt;height val=&quot;513&quot; /&gt;&lt;hasText val=&quot;1&quot; /&gt;&lt;/Image&gt;&lt;/ThreeDShapeInfo&gt;"/>
</p:tagLst>
</file>

<file path=ppt/tags/tag5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e34540-4d01-45f9-ac31-2313693ae207}&quot; /&gt;&lt;isInvalidForFieldText val=&quot;0&quot; /&gt;&lt;Image&gt;&lt;filename val=&quot;E:\breeze\content\812725693\3417929897-1\input\breezo\data\asimages\{37e34540-4d01-45f9-ac31-2313693ae207}.png&quot; /&gt;&lt;left val=&quot;814&quot; /&gt;&lt;top val=&quot;378&quot; /&gt;&lt;width val=&quot;13&quot; /&gt;&lt;height val=&quot;13&quot; /&gt;&lt;hasText val=&quot;1&quot; /&gt;&lt;/Image&gt;&lt;/ThreeDShapeInfo&gt;"/>
  <p:tag name="PRESENTER_SHAPETEXTINFO" val="&lt;ShapeTextInfo&gt;&lt;TableIndex row=&quot;-1&quot; col=&quot;-1&quot;&gt;&lt;linesCount val=&quot;0&quot; /&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32748e-e13d-42ba-bac5-45a3ce1b4336}&quot; /&gt;&lt;isInvalidForFieldText val=&quot;0&quot; /&gt;&lt;Image&gt;&lt;filename val=&quot;E:\breeze\content\812725693\3417929897-1\input\breezo\data\asimages\{e432748e-e13d-42ba-bac5-45a3ce1b4336}.png&quot; /&gt;&lt;left val=&quot;522&quot; /&gt;&lt;top val=&quot;293&quot; /&gt;&lt;width val=&quot;98&quot; /&gt;&lt;height val=&quot;19&quot; /&gt;&lt;hasText val=&quot;1&quot; /&gt;&lt;/Image&gt;&lt;/ThreeDShapeInfo&gt;"/>
  <p:tag name="PRESENTER_SHAPETEXTINFO" val="&lt;ShapeTextInfo&gt;&lt;TableIndex row=&quot;-1&quot; col=&quot;-1&quot;&gt;&lt;linesCount val=&quot;1&quot; /&gt;&lt;lineCharCount val=&quot;7&quot; /&gt;&lt;/TableIndex&gt;&lt;/ShapeTextInfo&gt;"/>
</p:tagLst>
</file>

<file path=ppt/tags/tag5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7d5840-6797-4762-9568-c466021d4fff}&quot; /&gt;&lt;isInvalidForFieldText val=&quot;0&quot; /&gt;&lt;Image&gt;&lt;filename val=&quot;E:\breeze\content\812725693\3417929897-1\input\breezo\data\asimages\{417d5840-6797-4762-9568-c466021d4fff}.png&quot; /&gt;&lt;left val=&quot;745&quot; /&gt;&lt;top val=&quot;157&quot; /&gt;&lt;width val=&quot;63&quot; /&gt;&lt;height val=&quot;509&quot; /&gt;&lt;hasText val=&quot;1&quot; /&gt;&lt;/Image&gt;&lt;/ThreeDShapeInfo&gt;"/>
</p:tagLst>
</file>

<file path=ppt/tags/tag5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a935bfb-0740-494b-8183-ae8d9490acab}&quot; /&gt;&lt;isInvalidForFieldText val=&quot;0&quot; /&gt;&lt;Image&gt;&lt;filename val=&quot;E:\breeze\content\812725693\3417929897-1\input\breezo\data\asimages\{5a935bfb-0740-494b-8183-ae8d9490acab}.png&quot; /&gt;&lt;left val=&quot;756&quot; /&gt;&lt;top val=&quot;508&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53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5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53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5120de-3be4-4f80-afc6-9eb0457bb18a}&quot; /&gt;&lt;isInvalidForFieldText val=&quot;0&quot; /&gt;&lt;Image&gt;&lt;filename val=&quot;E:\breeze\content\812725693\3417929897-1\input\breezo\data\asimages\{7b5120de-3be4-4f80-afc6-9eb0457bb18a}.png&quot; /&gt;&lt;left val=&quot;33&quot; /&gt;&lt;top val=&quot;177&quot; /&gt;&lt;width val=&quot;814&quot; /&gt;&lt;height val=&quot;167&quot; /&gt;&lt;hasText val=&quot;1&quot; /&gt;&lt;/Image&gt;&lt;/ThreeDShapeInfo&gt;"/>
  <p:tag name="PRESENTER_SHAPETEXTINFO" val="&lt;ShapeTextInfo&gt;&lt;TableIndex row=&quot;-1&quot; col=&quot;-1&quot;&gt;&lt;linesCount val=&quot;3&quot; /&gt;&lt;lineCharCount val=&quot;41&quot; /&gt;&lt;lineCharCount val=&quot;24&quot; /&gt;&lt;lineCharCount val=&quot;46&quot; /&gt;&lt;/TableIndex&gt;&lt;/ShapeTextInfo&gt;"/>
</p:tagLst>
</file>

<file path=ppt/tags/tag5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ec9589-8107-4b9c-bf98-d2d45a454f1c}&quot; /&gt;&lt;isInvalidForFieldText val=&quot;0&quot; /&gt;&lt;Image&gt;&lt;filename val=&quot;E:\breeze\content\812725693\3417929897-1\input\breezo\data\asimages\{43ec9589-8107-4b9c-bf98-d2d45a454f1c}.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3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f1d0d7f-b159-46da-b2d0-ed2342d88077}&quot; /&gt;&lt;isInvalidForFieldText val=&quot;0&quot; /&gt;&lt;Image&gt;&lt;filename val=&quot;E:\breeze\content\812725693\3417929897-1\input\breezo\data\asimages\{1f1d0d7f-b159-46da-b2d0-ed2342d88077}.png&quot; /&gt;&lt;left val=&quot;32&quot; /&gt;&lt;top val=&quot;177&quot; /&gt;&lt;width val=&quot;453&quot; /&gt;&lt;height val=&quot;469&quot; /&gt;&lt;hasText val=&quot;1&quot; /&gt;&lt;/Image&gt;&lt;/ThreeDShapeInfo&gt;"/>
  <p:tag name="PRESENTER_SHAPETEXTINFO" val="&lt;ShapeTextInfo&gt;&lt;TableIndex row=&quot;-1&quot; col=&quot;-1&quot;&gt;&lt;linesCount val=&quot;8&quot; /&gt;&lt;lineCharCount val=&quot;12&quot; /&gt;&lt;lineCharCount val=&quot;17&quot; /&gt;&lt;lineCharCount val=&quot;27&quot; /&gt;&lt;lineCharCount val=&quot;34&quot; /&gt;&lt;lineCharCount val=&quot;26&quot; /&gt;&lt;lineCharCount val=&quot;19&quot; /&gt;&lt;lineCharCount val=&quot;24&quot; /&gt;&lt;lineCharCount val=&quot;1&quot; /&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ce206e1-bbcb-4af5-8ad8-f68d324d6aa7}&quot; /&gt;&lt;isInvalidForFieldText val=&quot;0&quot; /&gt;&lt;Image&gt;&lt;filename val=&quot;E:\breeze\content\812725693\3417929897-1\input\breezo\data\asimages\{ace206e1-bbcb-4af5-8ad8-f68d324d6aa7}.png&quot; /&gt;&lt;left val=&quot;624&quot; /&gt;&lt;top val=&quot;220&quot; /&gt;&lt;width val=&quot;217&quot; /&gt;&lt;height val=&quot;43&quot; /&gt;&lt;hasText val=&quot;1&quot; /&gt;&lt;/Image&gt;&lt;/ThreeDShapeInfo&gt;"/>
</p:tagLst>
</file>

<file path=ppt/tags/tag5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30731a-3e14-40d4-a1a2-7916677ee87f}&quot; /&gt;&lt;isInvalidForFieldText val=&quot;0&quot; /&gt;&lt;Image&gt;&lt;filename val=&quot;E:\breeze\content\812725693\3417929897-1\input\breezo\data\asimages\{3230731a-3e14-40d4-a1a2-7916677ee87f}.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3f41ed5-ff0b-4eed-9b63-77bf39cd27ab}&quot; /&gt;&lt;isInvalidForFieldText val=&quot;0&quot; /&gt;&lt;Image&gt;&lt;filename val=&quot;E:\breeze\content\812725693\3417929897-1\input\breezo\data\asimages\{b3f41ed5-ff0b-4eed-9b63-77bf39cd27ab}.png&quot; /&gt;&lt;left val=&quot;506&quot; /&gt;&lt;top val=&quot;147&quot; /&gt;&lt;width val=&quot;367&quot; /&gt;&lt;height val=&quot;522&quot; /&gt;&lt;hasText val=&quot;1&quot; /&gt;&lt;/Image&gt;&lt;/ThreeDShapeInfo&gt;"/>
</p:tagLst>
</file>

<file path=ppt/tags/tag54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9ba00e-6466-4c6e-9cce-aaefb53a9066}&quot; /&gt;&lt;isInvalidForFieldText val=&quot;0&quot; /&gt;&lt;Image&gt;&lt;filename val=&quot;E:\breeze\content\812725693\3417929897-1\input\breezo\data\asimages\{839ba00e-6466-4c6e-9cce-aaefb53a9066}.png&quot; /&gt;&lt;left val=&quot;32&quot; /&gt;&lt;top val=&quot;177&quot; /&gt;&lt;width val=&quot;451&quot; /&gt;&lt;height val=&quot;431&quot; /&gt;&lt;hasText val=&quot;1&quot; /&gt;&lt;/Image&gt;&lt;/ThreeDShapeInfo&gt;"/>
  <p:tag name="PRESENTER_SHAPETEXTINFO" val="&lt;ShapeTextInfo&gt;&lt;TableIndex row=&quot;-1&quot; col=&quot;-1&quot;&gt;&lt;linesCount val=&quot;4&quot; /&gt;&lt;lineCharCount val=&quot;12&quot; /&gt;&lt;lineCharCount val=&quot;31&quot; /&gt;&lt;lineCharCount val=&quot;75&quot; /&gt;&lt;lineCharCount val=&quot;23&quot; /&gt;&lt;/TableIndex&gt;&lt;/ShapeTextInfo&gt;"/>
</p:tagLst>
</file>

<file path=ppt/tags/tag5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dc7179-e6a7-4ae3-af4a-b0d88bdd4a52}&quot; /&gt;&lt;isInvalidForFieldText val=&quot;0&quot; /&gt;&lt;Image&gt;&lt;filename val=&quot;E:\breeze\content\812725693\3417929897-1\input\breezo\data\asimages\{cddc7179-e6a7-4ae3-af4a-b0d88bdd4a52}.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4285e9-ae65-4004-8aef-be40eb760cf6}&quot; /&gt;&lt;isInvalidForFieldText val=&quot;0&quot; /&gt;&lt;Image&gt;&lt;filename val=&quot;E:\breeze\content\812725693\3417929897-1\input\breezo\data\asimages\{744285e9-ae65-4004-8aef-be40eb760cf6}.png&quot; /&gt;&lt;left val=&quot;543&quot; /&gt;&lt;top val=&quot;159&quot; /&gt;&lt;width val=&quot;321&quot; /&gt;&lt;height val=&quot;509&quot; /&gt;&lt;hasText val=&quot;1&quot; /&gt;&lt;/Image&gt;&lt;/ThreeDShapeInfo&gt;"/>
</p:tagLst>
</file>

<file path=ppt/tags/tag54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503f00-f033-41e0-bcc0-f3575924b934}&quot; /&gt;&lt;isInvalidForFieldText val=&quot;0&quot; /&gt;&lt;Image&gt;&lt;filename val=&quot;E:\breeze\content\812725693\3417929897-1\input\breezo\data\asimages\{64503f00-f033-41e0-bcc0-f3575924b934}.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844836-574e-4ff3-99e6-e615c1471d54}&quot; /&gt;&lt;isInvalidForFieldText val=&quot;0&quot; /&gt;&lt;Image&gt;&lt;filename val=&quot;E:\breeze\content\812725693\3417929897-1\input\breezo\data\asimages\{44844836-574e-4ff3-99e6-e615c1471d54}.png&quot; /&gt;&lt;left val=&quot;68&quot; /&gt;&lt;top val=&quot;140&quot; /&gt;&lt;width val=&quot;771&quot; /&gt;&lt;height val=&quot;421&quot; /&gt;&lt;hasText val=&quot;1&quot; /&gt;&lt;/Image&gt;&lt;/ThreeDShapeInfo&gt;"/>
  <p:tag name="PRESENTER_SHAPETEXTINFO" val="&lt;ShapeTextInfo&gt;&lt;TableIndex row=&quot;1&quot; col=&quot;1&quot;&gt;&lt;linesCount val=&quot;1&quot; /&gt;&lt;lineCharCount val=&quot;6&quot; /&gt;&lt;/TableIndex&gt;&lt;TableIndex row=&quot;1&quot; col=&quot;2&quot;&gt;&lt;linesCount val=&quot;1&quot; /&gt;&lt;lineCharCount val=&quot;24&quot; /&gt;&lt;/TableIndex&gt;&lt;TableIndex row=&quot;2&quot; col=&quot;1&quot;&gt;&lt;linesCount val=&quot;2&quot; /&gt;&lt;lineCharCount val=&quot;10&quot; /&gt;&lt;lineCharCount val=&quot;18&quot; /&gt;&lt;/TableIndex&gt;&lt;TableIndex row=&quot;2&quot; col=&quot;2&quot;&gt;&lt;linesCount val=&quot;1&quot; /&gt;&lt;lineCharCount val=&quot;25&quot; /&gt;&lt;/TableIndex&gt;&lt;TableIndex row=&quot;3&quot; col=&quot;1&quot;&gt;&lt;linesCount val=&quot;1&quot; /&gt;&lt;lineCharCount val=&quot;12&quot; /&gt;&lt;/TableIndex&gt;&lt;TableIndex row=&quot;3&quot; col=&quot;2&quot;&gt;&lt;linesCount val=&quot;4&quot; /&gt;&lt;lineCharCount val=&quot;29&quot; /&gt;&lt;lineCharCount val=&quot;19&quot; /&gt;&lt;lineCharCount val=&quot;36&quot; /&gt;&lt;lineCharCount val=&quot;35&quot; /&gt;&lt;/TableIndex&gt;&lt;TableIndex row=&quot;4&quot; col=&quot;1&quot;&gt;&lt;linesCount val=&quot;2&quot; /&gt;&lt;lineCharCount val=&quot;13&quot; /&gt;&lt;lineCharCount val=&quot;12&quot; /&gt;&lt;/TableIndex&gt;&lt;TableIndex row=&quot;4&quot; col=&quot;2&quot;&gt;&lt;linesCount val=&quot;1&quot; /&gt;&lt;lineCharCount val=&quot;33&quot; /&gt;&lt;/TableIndex&gt;&lt;TableIndex row=&quot;5&quot; col=&quot;1&quot;&gt;&lt;linesCount val=&quot;1&quot; /&gt;&lt;lineCharCount val=&quot;15&quot; /&gt;&lt;/TableIndex&gt;&lt;TableIndex row=&quot;5&quot; col=&quot;2&quot;&gt;&lt;linesCount val=&quot;2&quot; /&gt;&lt;lineCharCount val=&quot;49&quot; /&gt;&lt;lineCharCount val=&quot;55&quot; /&gt;&lt;/TableIndex&gt;&lt;TableIndex row=&quot;6&quot; col=&quot;1&quot;&gt;&lt;linesCount val=&quot;1&quot; /&gt;&lt;lineCharCount val=&quot;17&quot; /&gt;&lt;/TableIndex&gt;&lt;TableIndex row=&quot;6&quot; col=&quot;2&quot;&gt;&lt;linesCount val=&quot;2&quot; /&gt;&lt;lineCharCount val=&quot;96&quot; /&gt;&lt;lineCharCount val=&quot;18&quot; /&gt;&lt;/TableIndex&gt;&lt;TableIndex row=&quot;7&quot; col=&quot;1&quot;&gt;&lt;linesCount val=&quot;1&quot; /&gt;&lt;lineCharCount val=&quot;14&quot; /&gt;&lt;/TableIndex&gt;&lt;TableIndex row=&quot;7&quot; col=&quot;2&quot;&gt;&lt;linesCount val=&quot;2&quot; /&gt;&lt;lineCharCount val=&quot;149&quot; /&gt;&lt;lineCharCount val=&quot;21&quot; /&gt;&lt;/TableIndex&gt;&lt;/ShapeTextInfo&gt;"/>
</p:tagLst>
</file>

<file path=ppt/tags/tag5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5364ac-dcf2-4e6e-a9a0-52176b392ecf}&quot; /&gt;&lt;isInvalidForFieldText val=&quot;0&quot; /&gt;&lt;Image&gt;&lt;filename val=&quot;E:\breeze\content\812725693\3417929897-1\input\breezo\data\asimages\{285364ac-dcf2-4e6e-a9a0-52176b392ecf}.png&quot; /&gt;&lt;left val=&quot;59&quot; /&gt;&lt;top val=&quot;560&quot; /&gt;&lt;width val=&quot;747&quot; /&gt;&lt;height val=&quot;33&quot; /&gt;&lt;hasText val=&quot;1&quot; /&gt;&lt;/Image&gt;&lt;/ThreeDShapeInfo&gt;"/>
  <p:tag name="PRESENTER_SHAPETEXTINFO" val="&lt;ShapeTextInfo&gt;&lt;TableIndex row=&quot;-1&quot; col=&quot;-1&quot;&gt;&lt;linesCount val=&quot;1&quot; /&gt;&lt;lineCharCount val=&quot;179&quot; /&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6150a1-b091-4506-afa1-a379a3fdb31e}&quot; /&gt;&lt;isInvalidForFieldText val=&quot;0&quot; /&gt;&lt;Image&gt;&lt;filename val=&quot;E:\breeze\content\812725693\3417929897-1\input\breezo\data\asimages\{626150a1-b091-4506-afa1-a379a3fdb31e}.png&quot; /&gt;&lt;left val=&quot;527&quot; /&gt;&lt;top val=&quot;214&quot; /&gt;&lt;width val=&quot;92&quot; /&gt;&lt;height val=&quot;24&quot; /&gt;&lt;hasText val=&quot;1&quot; /&gt;&lt;/Image&gt;&lt;/ThreeDShapeInfo&gt;"/>
  <p:tag name="PRESENTER_SHAPETEXTINFO" val="&lt;ShapeTextInfo&gt;&lt;TableIndex row=&quot;-1&quot; col=&quot;-1&quot;&gt;&lt;linesCount val=&quot;1&quot; /&gt;&lt;lineCharCount val=&quot;7&quot; /&gt;&lt;/TableIndex&gt;&lt;/ShapeTextInfo&gt;"/>
</p:tagLst>
</file>

<file path=ppt/tags/tag5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6b33e2-0cc8-4bfc-a479-36e7ee017254}&quot; /&gt;&lt;isInvalidForFieldText val=&quot;0&quot; /&gt;&lt;Image&gt;&lt;filename val=&quot;E:\breeze\content\812725693\3417929897-1\input\breezo\data\asimages\{026b33e2-0cc8-4bfc-a479-36e7ee017254}.png&quot; /&gt;&lt;left val=&quot;58&quot; /&gt;&lt;top val=&quot;606&quot; /&gt;&lt;width val=&quot;785&quot; /&gt;&lt;height val=&quot;81&quot; /&gt;&lt;hasText val=&quot;1&quot; /&gt;&lt;/Image&gt;&lt;/ThreeDShapeInfo&gt;"/>
  <p:tag name="PRESENTER_SHAPETEXTINFO" val="&lt;ShapeTextInfo&gt;&lt;TableIndex row=&quot;-1&quot; col=&quot;-1&quot;&gt;&lt;linesCount val=&quot;1&quot; /&gt;&lt;lineCharCount val=&quot;152&quot; /&gt;&lt;/TableIndex&gt;&lt;/ShapeTextInfo&gt;"/>
</p:tagLst>
</file>

<file path=ppt/tags/tag55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85ea172-6eff-4b63-bdc6-e5e933339c28}&quot; /&gt;&lt;isInvalidForFieldText val=&quot;0&quot; /&gt;&lt;Image&gt;&lt;filename val=&quot;E:\breeze\content\812725693\3417929897-1\input\breezo\data\asimages\{c85ea172-6eff-4b63-bdc6-e5e933339c28}.png&quot; /&gt;&lt;left val=&quot;19&quot; /&gt;&lt;top val=&quot;177&quot; /&gt;&lt;width val=&quot;731&quot; /&gt;&lt;height val=&quot;401&quot; /&gt;&lt;hasText val=&quot;1&quot; /&gt;&lt;/Image&gt;&lt;/ThreeDShapeInfo&gt;"/>
  <p:tag name="PRESENTER_SHAPETEXTINFO" val="&lt;ShapeTextInfo&gt;&lt;TableIndex row=&quot;-1&quot; col=&quot;-1&quot;&gt;&lt;linesCount val=&quot;7&quot; /&gt;&lt;lineCharCount val=&quot;18&quot; /&gt;&lt;lineCharCount val=&quot;41&quot; /&gt;&lt;lineCharCount val=&quot;19&quot; /&gt;&lt;lineCharCount val=&quot;31&quot; /&gt;&lt;lineCharCount val=&quot;14&quot; /&gt;&lt;lineCharCount val=&quot;18&quot; /&gt;&lt;lineCharCount val=&quot;39&quot; /&gt;&lt;/TableIndex&gt;&lt;/ShapeTextInfo&gt;"/>
</p:tagLst>
</file>

<file path=ppt/tags/tag5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d3fca9-6835-40a3-8dac-02cfcc15f36b}&quot; /&gt;&lt;isInvalidForFieldText val=&quot;0&quot; /&gt;&lt;Image&gt;&lt;filename val=&quot;E:\breeze\content\812725693\3417929897-1\input\breezo\data\asimages\{59d3fca9-6835-40a3-8dac-02cfcc15f36b}.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4a3c4f-f05d-4335-b420-dc7488850665}&quot; /&gt;&lt;isInvalidForFieldText val=&quot;0&quot; /&gt;&lt;Image&gt;&lt;filename val=&quot;E:\breeze\content\812725693\3417929897-1\input\breezo\data\asimages\{574a3c4f-f05d-4335-b420-dc7488850665}.png&quot; /&gt;&lt;left val=&quot;813&quot; /&gt;&lt;top val=&quot;144&quot; /&gt;&lt;width val=&quot;48&quot; /&gt;&lt;height val=&quot;512&quot; /&gt;&lt;hasText val=&quot;1&quot; /&gt;&lt;/Image&gt;&lt;/ThreeDShapeInfo&gt;"/>
</p:tagLst>
</file>

<file path=ppt/tags/tag5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0795435-2eaa-413a-8851-4333f5e3db0e}&quot; /&gt;&lt;isInvalidForFieldText val=&quot;0&quot; /&gt;&lt;Image&gt;&lt;filename val=&quot;E:\breeze\content\812725693\3417929897-1\input\breezo\data\asimages\{10795435-2eaa-413a-8851-4333f5e3db0e}.png&quot; /&gt;&lt;left val=&quot;820&quot; /&gt;&lt;top val=&quot;374&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02e100-8398-4e33-a2fb-6e0b4be189ed}&quot; /&gt;&lt;isInvalidForFieldText val=&quot;0&quot; /&gt;&lt;Image&gt;&lt;filename val=&quot;E:\breeze\content\812725693\3417929897-1\input\breezo\data\asimages\{f702e100-8398-4e33-a2fb-6e0b4be189ed}.png&quot; /&gt;&lt;left val=&quot;820&quot; /&gt;&lt;top val=&quot;505&quot; /&gt;&lt;width val=&quot;13&quot; /&gt;&lt;height val=&quot;12&quot; /&gt;&lt;hasText val=&quot;1&quot; /&gt;&lt;/Image&gt;&lt;/ThreeDShapeInfo&gt;"/>
  <p:tag name="PRESENTER_SHAPETEXTINFO" val="&lt;ShapeTextInfo&gt;&lt;TableIndex row=&quot;-1&quot; col=&quot;-1&quot;&gt;&lt;linesCount val=&quot;0&quot; /&gt;&lt;/TableIndex&gt;&lt;/ShapeTextInfo&gt;"/>
</p:tagLst>
</file>

<file path=ppt/tags/tag5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6965b08-092b-461b-922c-d7e67c3f1832}&quot; /&gt;&lt;isInvalidForFieldText val=&quot;0&quot; /&gt;&lt;Image&gt;&lt;filename val=&quot;E:\breeze\content\812725693\3417929897-1\input\breezo\data\asimages\{36965b08-092b-461b-922c-d7e67c3f1832}.png&quot; /&gt;&lt;left val=&quot;821&quot; /&gt;&lt;top val=&quot;281&quot; /&gt;&lt;width val=&quot;12&quot; /&gt;&lt;height val=&quot;12&quot; /&gt;&lt;hasText val=&quot;1&quot; /&gt;&lt;/Image&gt;&lt;/ThreeDShapeInfo&gt;"/>
  <p:tag name="PRESENTER_SHAPETEXTINFO" val="&lt;ShapeTextInfo&gt;&lt;TableIndex row=&quot;-1&quot; col=&quot;-1&quot;&gt;&lt;linesCount val=&quot;0&quot; /&gt;&lt;/TableIndex&gt;&lt;/ShapeTextInfo&gt;"/>
</p:tagLst>
</file>

<file path=ppt/tags/tag5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89a3fb-7baa-4aee-b523-2fd120eabfc1}&quot; /&gt;&lt;isInvalidForFieldText val=&quot;0&quot; /&gt;&lt;Image&gt;&lt;filename val=&quot;E:\breeze\content\812725693\3417929897-1\input\breezo\data\asimages\{5c89a3fb-7baa-4aee-b523-2fd120eabfc1}.png&quot; /&gt;&lt;left val=&quot;760&quot; /&gt;&lt;top val=&quot;159&quot; /&gt;&lt;width val=&quot;54&quot; /&gt;&lt;height val=&quot;497&quot; /&gt;&lt;hasText val=&quot;1&quot; /&gt;&lt;/Image&gt;&lt;/ThreeDShapeInfo&gt;"/>
</p:tagLst>
</file>

<file path=ppt/tags/tag55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5b01bf-e4f3-41f0-b3e8-30c349662e9d}&quot; /&gt;&lt;isInvalidForFieldText val=&quot;0&quot; /&gt;&lt;Image&gt;&lt;filename val=&quot;E:\breeze\content\812725693\3417929897-1\input\breezo\data\asimages\{605b01bf-e4f3-41f0-b3e8-30c349662e9d}.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6d6aefd-95b1-477a-ac53-e5bce81aac42}&quot; /&gt;&lt;isInvalidForFieldText val=&quot;0&quot; /&gt;&lt;Image&gt;&lt;filename val=&quot;E:\breeze\content\812725693\3417929897-1\input\breezo\data\asimages\{36d6aefd-95b1-477a-ac53-e5bce81aac42}.png&quot; /&gt;&lt;left val=&quot;36&quot; /&gt;&lt;top val=&quot;159&quot; /&gt;&lt;width val=&quot;805&quot; /&gt;&lt;height val=&quot;517&quot; /&gt;&lt;hasText val=&quot;1&quot; /&gt;&lt;/Image&gt;&lt;/ThreeDShapeInfo&gt;"/>
</p:tagLst>
</file>

<file path=ppt/tags/tag56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6a9ea3-c78e-4485-a13b-3d2aea1f8aec}&quot; /&gt;&lt;isInvalidForFieldText val=&quot;0&quot; /&gt;&lt;Image&gt;&lt;filename val=&quot;E:\breeze\content\812725693\3417929897-1\input\breezo\data\asimages\{cc6a9ea3-c78e-4485-a13b-3d2aea1f8aec}.png&quot; /&gt;&lt;left val=&quot;31&quot; /&gt;&lt;top val=&quot;177&quot; /&gt;&lt;width val=&quot;318&quot; /&gt;&lt;height val=&quot;37&quot; /&gt;&lt;hasText val=&quot;1&quot; /&gt;&lt;/Image&gt;&lt;/ThreeDShapeInfo&gt;"/>
  <p:tag name="PRESENTER_SHAPETEXTINFO" val="&lt;ShapeTextInfo&gt;&lt;TableIndex row=&quot;-1&quot; col=&quot;-1&quot;&gt;&lt;linesCount val=&quot;1&quot; /&gt;&lt;lineCharCount val=&quot;16&quot; /&gt;&lt;/TableIndex&gt;&lt;/ShapeTextInfo&gt;"/>
</p:tagLst>
</file>

<file path=ppt/tags/tag5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10db3d-59df-4ea6-9acc-723f6efb4413}&quot; /&gt;&lt;isInvalidForFieldText val=&quot;0&quot; /&gt;&lt;Image&gt;&lt;filename val=&quot;E:\breeze\content\812725693\3417929897-1\input\breezo\data\asimages\{2910db3d-59df-4ea6-9acc-723f6efb4413}.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92d7001-ff7f-47c4-a31b-5f32b47b7902}&quot; /&gt;&lt;isInvalidForFieldText val=&quot;0&quot; /&gt;&lt;Image&gt;&lt;filename val=&quot;E:\breeze\content\812725693\3417929897-1\input\breezo\data\asimages\{692d7001-ff7f-47c4-a31b-5f32b47b7902}.png&quot; /&gt;&lt;left val=&quot;102&quot; /&gt;&lt;top val=&quot;270&quot; /&gt;&lt;width val=&quot;749&quot; /&gt;&lt;height val=&quot;245&quot; /&gt;&lt;hasText val=&quot;1&quot; /&gt;&lt;/Image&gt;&lt;/ThreeDShapeInfo&gt;"/>
  <p:tag name="PRESENTER_SHAPETEXTINFO" val="&lt;ShapeTextInfo&gt;&lt;TableIndex row=&quot;1&quot; col=&quot;1&quot;&gt;&lt;linesCount val=&quot;1&quot; /&gt;&lt;lineCharCount val=&quot;13&quot; /&gt;&lt;/TableIndex&gt;&lt;TableIndex row=&quot;1&quot; col=&quot;2&quot;&gt;&lt;linesCount val=&quot;1&quot; /&gt;&lt;lineCharCount val=&quot;9&quot; /&gt;&lt;/TableIndex&gt;&lt;TableIndex row=&quot;2&quot; col=&quot;1&quot;&gt;&lt;linesCount val=&quot;1&quot; /&gt;&lt;lineCharCount val=&quot;18&quot; /&gt;&lt;/TableIndex&gt;&lt;TableIndex row=&quot;2&quot; col=&quot;2&quot;&gt;&lt;linesCount val=&quot;1&quot; /&gt;&lt;lineCharCount val=&quot;7&quot; /&gt;&lt;/TableIndex&gt;&lt;TableIndex row=&quot;3&quot; col=&quot;1&quot;&gt;&lt;linesCount val=&quot;1&quot; /&gt;&lt;lineCharCount val=&quot;33&quot; /&gt;&lt;/TableIndex&gt;&lt;TableIndex row=&quot;3&quot; col=&quot;2&quot;&gt;&lt;linesCount val=&quot;1&quot; /&gt;&lt;lineCharCount val=&quot;7&quot; /&gt;&lt;/TableIndex&gt;&lt;TableIndex row=&quot;4&quot; col=&quot;1&quot;&gt;&lt;linesCount val=&quot;1&quot; /&gt;&lt;lineCharCount val=&quot;34&quot; /&gt;&lt;/TableIndex&gt;&lt;TableIndex row=&quot;4&quot; col=&quot;2&quot;&gt;&lt;linesCount val=&quot;1&quot; /&gt;&lt;lineCharCount val=&quot;7&quot; /&gt;&lt;/TableIndex&gt;&lt;TableIndex row=&quot;5&quot; col=&quot;1&quot;&gt;&lt;linesCount val=&quot;1&quot; /&gt;&lt;lineCharCount val=&quot;19&quot; /&gt;&lt;/TableIndex&gt;&lt;TableIndex row=&quot;5&quot; col=&quot;2&quot;&gt;&lt;linesCount val=&quot;1&quot; /&gt;&lt;lineCharCount val=&quot;7&quot; /&gt;&lt;/TableIndex&gt;&lt;/ShapeTextInfo&gt;"/>
</p:tagLst>
</file>

<file path=ppt/tags/tag56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3dc6cf-8d5c-4db0-a085-8735c81e286e}&quot; /&gt;&lt;isInvalidForFieldText val=&quot;0&quot; /&gt;&lt;Image&gt;&lt;filename val=&quot;E:\breeze\content\812725693\3417929897-1\input\breezo\data\asimages\{f63dc6cf-8d5c-4db0-a085-8735c81e286e}.png&quot; /&gt;&lt;left val=&quot;32&quot; /&gt;&lt;top val=&quot;177&quot; /&gt;&lt;width val=&quot;765&quot; /&gt;&lt;height val=&quot;483&quot; /&gt;&lt;hasText val=&quot;1&quot; /&gt;&lt;/Image&gt;&lt;/ThreeDShapeInfo&gt;"/>
  <p:tag name="PRESENTER_SHAPETEXTINFO" val="&lt;ShapeTextInfo&gt;&lt;TableIndex row=&quot;-1&quot; col=&quot;-1&quot;&gt;&lt;linesCount val=&quot;8&quot; /&gt;&lt;lineCharCount val=&quot;8&quot; /&gt;&lt;lineCharCount val=&quot;23&quot; /&gt;&lt;lineCharCount val=&quot;20&quot; /&gt;&lt;lineCharCount val=&quot;12&quot; /&gt;&lt;lineCharCount val=&quot;41&quot; /&gt;&lt;lineCharCount val=&quot;28&quot; /&gt;&lt;lineCharCount val=&quot;33&quot; /&gt;&lt;lineCharCount val=&quot;18&quot; /&gt;&lt;/TableIndex&gt;&lt;/ShapeTextInfo&gt;"/>
</p:tagLst>
</file>

<file path=ppt/tags/tag5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dbe57a-a694-490f-a9fb-c6c55d751339}&quot; /&gt;&lt;isInvalidForFieldText val=&quot;0&quot; /&gt;&lt;Image&gt;&lt;filename val=&quot;E:\breeze\content\812725693\3417929897-1\input\breezo\data\asimages\{9ddbe57a-a694-490f-a9fb-c6c55d751339}.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6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81b913-7763-4b7e-a78b-1e2c7a9d704f}&quot; /&gt;&lt;isInvalidForFieldText val=&quot;0&quot; /&gt;&lt;Image&gt;&lt;filename val=&quot;E:\breeze\content\812725693\3417929897-1\input\breezo\data\asimages\{6f81b913-7763-4b7e-a78b-1e2c7a9d704f}.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5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1071089-83f8-4c02-a094-d7617f1f5742}&quot; /&gt;&lt;isInvalidForFieldText val=&quot;0&quot; /&gt;&lt;Image&gt;&lt;filename val=&quot;E:\breeze\content\812725693\3417929897-1\input\breezo\data\asimages\{81071089-83f8-4c02-a094-d7617f1f5742}.png&quot; /&gt;&lt;left val=&quot;32&quot; /&gt;&lt;top val=&quot;177&quot; /&gt;&lt;width val=&quot;783&quot; /&gt;&lt;height val=&quot;475&quot; /&gt;&lt;hasText val=&quot;1&quot; /&gt;&lt;/Image&gt;&lt;/ThreeDShapeInfo&gt;"/>
  <p:tag name="PRESENTER_SHAPETEXTINFO" val="&lt;ShapeTextInfo&gt;&lt;TableIndex row=&quot;-1&quot; col=&quot;-1&quot;&gt;&lt;linesCount val=&quot;7&quot; /&gt;&lt;lineCharCount val=&quot;8&quot; /&gt;&lt;lineCharCount val=&quot;16&quot; /&gt;&lt;lineCharCount val=&quot;28&quot; /&gt;&lt;lineCharCount val=&quot;32&quot; /&gt;&lt;lineCharCount val=&quot;1&quot; /&gt;&lt;lineCharCount val=&quot;6&quot; /&gt;&lt;lineCharCount val=&quot;56&quot; /&gt;&lt;/TableIndex&gt;&lt;/ShapeTextInfo&gt;"/>
</p:tagLst>
</file>

<file path=ppt/tags/tag5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cb44b4-78cb-4efd-8a68-77d23bfa0799}&quot; /&gt;&lt;isInvalidForFieldText val=&quot;0&quot; /&gt;&lt;Image&gt;&lt;filename val=&quot;E:\breeze\content\812725693\3417929897-1\input\breezo\data\asimages\{48cb44b4-78cb-4efd-8a68-77d23bfa0799}.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7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b3621c-3207-4242-b946-7c5efb27f224}&quot; /&gt;&lt;isInvalidForFieldText val=&quot;0&quot; /&gt;&lt;Image&gt;&lt;filename val=&quot;E:\breeze\content\812725693\3417929897-1\input\breezo\data\asimages\{60b3621c-3207-4242-b946-7c5efb27f224}.png&quot; /&gt;&lt;left val=&quot;32&quot; /&gt;&lt;top val=&quot;177&quot; /&gt;&lt;width val=&quot;779&quot; /&gt;&lt;height val=&quot;361&quot; /&gt;&lt;hasText val=&quot;1&quot; /&gt;&lt;/Image&gt;&lt;/ThreeDShapeInfo&gt;"/>
  <p:tag name="PRESENTER_SHAPETEXTINFO" val="&lt;ShapeTextInfo&gt;&lt;TableIndex row=&quot;-1&quot; col=&quot;-1&quot;&gt;&lt;linesCount val=&quot;6&quot; /&gt;&lt;lineCharCount val=&quot;20&quot; /&gt;&lt;lineCharCount val=&quot;42&quot; /&gt;&lt;lineCharCount val=&quot;41&quot; /&gt;&lt;lineCharCount val=&quot;42&quot; /&gt;&lt;lineCharCount val=&quot;19&quot; /&gt;&lt;lineCharCount val=&quot;24&quot; /&gt;&lt;/TableIndex&gt;&lt;/ShapeTextInfo&gt;"/>
</p:tagLst>
</file>

<file path=ppt/tags/tag5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6a1542-98c5-463f-9ba6-9f0716981d30}&quot; /&gt;&lt;isInvalidForFieldText val=&quot;0&quot; /&gt;&lt;Image&gt;&lt;filename val=&quot;E:\breeze\content\812725693\3417929897-1\input\breezo\data\asimages\{1e6a1542-98c5-463f-9ba6-9f0716981d30}.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7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812725693\3417929897-1\input\breezo\data\asimages\{70f66404-52ed-4c88-befe-0861a9c02243}.png&quot; /&gt;&lt;left val=&quot;32&quot; /&gt;&lt;top val=&quot;222&quot; /&gt;&lt;width val=&quot;281&quot; /&gt;&lt;height val=&quot;241&quot; /&gt;&lt;hasText val=&quot;1&quot; /&gt;&lt;/Image&gt;&lt;/ThreeDShapeInfo&gt;"/>
</p:tagLst>
</file>

<file path=ppt/tags/tag5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5189c9-e69a-497a-b4c4-ee978abd673a}&quot; /&gt;&lt;isInvalidForFieldText val=&quot;0&quot; /&gt;&lt;Image&gt;&lt;filename val=&quot;E:\breeze\content\812725693\3417929897-1\input\breezo\data\asimages\{fb5189c9-e69a-497a-b4c4-ee978abd673a}.png&quot; /&gt;&lt;left val=&quot;32&quot; /&gt;&lt;top val=&quot;177&quot; /&gt;&lt;width val=&quot;343&quot; /&gt;&lt;height val=&quot;37&quot; /&gt;&lt;hasText val=&quot;1&quot; /&gt;&lt;/Image&gt;&lt;/ThreeDShapeInfo&gt;"/>
  <p:tag name="PRESENTER_SHAPETEXTINFO" val="&lt;ShapeTextInfo&gt;&lt;TableIndex row=&quot;-1&quot; col=&quot;-1&quot;&gt;&lt;linesCount val=&quot;1&quot; /&gt;&lt;lineCharCount val=&quot;18&quot; /&gt;&lt;/TableIndex&gt;&lt;/ShapeTextInfo&gt;"/>
</p:tagLst>
</file>

<file path=ppt/tags/tag5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b04b55-468f-4ea3-980d-8e1689a6d584}&quot; /&gt;&lt;isInvalidForFieldText val=&quot;0&quot; /&gt;&lt;Image&gt;&lt;filename val=&quot;E:\breeze\content\812725693\3417929897-1\input\breezo\data\asimages\{a8b04b55-468f-4ea3-980d-8e1689a6d584}.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45c0215-245a-4398-bbf5-5aefd1def0ed}&quot; /&gt;&lt;isInvalidForFieldText val=&quot;0&quot; /&gt;&lt;Image&gt;&lt;filename val=&quot;E:\breeze\content\812725693\3417929897-1\input\breezo\data\asimages\{145c0215-245a-4398-bbf5-5aefd1def0ed}.png&quot; /&gt;&lt;left val=&quot;42&quot; /&gt;&lt;top val=&quot;486&quot; /&gt;&lt;width val=&quot;214&quot; /&gt;&lt;height val=&quot;185&quot; /&gt;&lt;hasText val=&quot;1&quot; /&gt;&lt;/Image&gt;&lt;/ThreeDShapeInfo&gt;"/>
  <p:tag name="PRESENTER_SHAPETEXTINFO" val="&lt;ShapeTextInfo&gt;&lt;TableIndex row=&quot;-1&quot; col=&quot;-1&quot;&gt;&lt;linesCount val=&quot;6&quot; /&gt;&lt;lineCharCount val=&quot;18&quot; /&gt;&lt;lineCharCount val=&quot;9&quot; /&gt;&lt;lineCharCount val=&quot;17&quot; /&gt;&lt;lineCharCount val=&quot;8&quot; /&gt;&lt;lineCharCount val=&quot;20&quot; /&gt;&lt;lineCharCount val=&quot;11&quot; /&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b4120eb-176c-4950-83c2-51fc88217e7d}&quot; /&gt;&lt;isInvalidForFieldText val=&quot;0&quot; /&gt;&lt;Image&gt;&lt;filename val=&quot;E:\breeze\content\812725693\3417929897-1\input\breezo\data\asimages\{0b4120eb-176c-4950-83c2-51fc88217e7d}.png&quot; /&gt;&lt;left val=&quot;20&quot; /&gt;&lt;top val=&quot;166&quot; /&gt;&lt;width val=&quot;435&quot; /&gt;&lt;height val=&quot;475&quot; /&gt;&lt;hasText val=&quot;1&quot; /&gt;&lt;/Image&gt;&lt;/ThreeDShapeInfo&gt;"/>
  <p:tag name="PRESENTER_SHAPETEXTINFO" val="&lt;ShapeTextInfo&gt;&lt;TableIndex row=&quot;-1&quot; col=&quot;-1&quot;&gt;&lt;linesCount val=&quot;8&quot; /&gt;&lt;lineCharCount val=&quot;17&quot; /&gt;&lt;lineCharCount val=&quot;5&quot; /&gt;&lt;lineCharCount val=&quot;44&quot; /&gt;&lt;lineCharCount val=&quot;8&quot; /&gt;&lt;lineCharCount val=&quot;25&quot; /&gt;&lt;lineCharCount val=&quot;21&quot; /&gt;&lt;lineCharCount val=&quot;8&quot; /&gt;&lt;lineCharCount val=&quot;44&quot; /&gt;&lt;/TableIndex&gt;&lt;/ShapeTextInfo&gt;"/>
</p:tagLst>
</file>

<file path=ppt/tags/tag5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094c251-0dcb-49c6-8b51-9090c547c30f}&quot; /&gt;&lt;isInvalidForFieldText val=&quot;0&quot; /&gt;&lt;Image&gt;&lt;filename val=&quot;E:\breeze\content\812725693\3417929897-1\input\breezo\data\asimages\{0094c251-0dcb-49c6-8b51-9090c547c30f}.png&quot; /&gt;&lt;left val=&quot;343&quot; /&gt;&lt;top val=&quot;233&quot; /&gt;&lt;width val=&quot;504&quot; /&gt;&lt;height val=&quot;315&quot; /&gt;&lt;hasText val=&quot;1&quot; /&gt;&lt;/Image&gt;&lt;/ThreeDShapeInfo&gt;"/>
  <p:tag name="PRESENTER_SHAPETEXTINFO" val="&lt;ShapeTextInfo&gt;&lt;TableIndex row=&quot;-1&quot; col=&quot;-1&quot;&gt;&lt;linesCount val=&quot;3&quot; /&gt;&lt;lineCharCount val=&quot;16&quot; /&gt;&lt;lineCharCount val=&quot;58&quot; /&gt;&lt;lineCharCount val=&quot;54&quot; /&gt;&lt;/TableIndex&gt;&lt;/ShapeTextInfo&gt;"/>
</p:tagLst>
</file>

<file path=ppt/tags/tag5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58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6c8f99-846e-44aa-9da8-7c342aa2a2c4}&quot; /&gt;&lt;isInvalidForFieldText val=&quot;0&quot; /&gt;&lt;Image&gt;&lt;filename val=&quot;E:\breeze\content\812725693\3417929897-1\input\breezo\data\asimages\{4e6c8f99-846e-44aa-9da8-7c342aa2a2c4}.png&quot; /&gt;&lt;left val=&quot;34&quot; /&gt;&lt;top val=&quot;177&quot; /&gt;&lt;width val=&quot;475&quot; /&gt;&lt;height val=&quot;37&quot; /&gt;&lt;hasText val=&quot;1&quot; /&gt;&lt;/Image&gt;&lt;/ThreeDShapeInfo&gt;"/>
  <p:tag name="PRESENTER_SHAPETEXTINFO" val="&lt;ShapeTextInfo&gt;&lt;TableIndex row=&quot;-1&quot; col=&quot;-1&quot;&gt;&lt;linesCount val=&quot;1&quot; /&gt;&lt;lineCharCount val=&quot;24&quot; /&gt;&lt;/TableIndex&gt;&lt;/ShapeTextInfo&gt;"/>
</p:tagLst>
</file>

<file path=ppt/tags/tag5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a5e2e-6af6-4626-a278-472345e87411}&quot; /&gt;&lt;isInvalidForFieldText val=&quot;0&quot; /&gt;&lt;Image&gt;&lt;filename val=&quot;E:\breeze\content\812725693\3417929897-1\input\breezo\data\asimages\{c10a5e2e-6af6-4626-a278-472345e87411}.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a8287c-21cc-499a-83a5-5bf9dddd68ce}&quot; /&gt;&lt;isInvalidForFieldText val=&quot;0&quot; /&gt;&lt;Image&gt;&lt;filename val=&quot;E:\breeze\content\812725693\3417929897-1\input\breezo\data\asimages\{6ca8287c-21cc-499a-83a5-5bf9dddd68ce}.png&quot; /&gt;&lt;left val=&quot;54&quot; /&gt;&lt;top val=&quot;222&quot; /&gt;&lt;width val=&quot;749&quot; /&gt;&lt;height val=&quot;245&quot; /&gt;&lt;hasText val=&quot;1&quot; /&gt;&lt;/Image&gt;&lt;/ThreeDShapeInfo&gt;"/>
  <p:tag name="PRESENTER_SHAPETEXTINFO" val="&lt;ShapeTextInfo&gt;&lt;TableIndex row=&quot;1&quot; col=&quot;1&quot;&gt;&lt;linesCount val=&quot;1&quot; /&gt;&lt;lineCharCount val=&quot;13&quot; /&gt;&lt;/TableIndex&gt;&lt;TableIndex row=&quot;1&quot; col=&quot;2&quot;&gt;&lt;linesCount val=&quot;1&quot; /&gt;&lt;lineCharCount val=&quot;9&quot; /&gt;&lt;/TableIndex&gt;&lt;TableIndex row=&quot;2&quot; col=&quot;1&quot;&gt;&lt;linesCount val=&quot;1&quot; /&gt;&lt;lineCharCount val=&quot;18&quot; /&gt;&lt;/TableIndex&gt;&lt;TableIndex row=&quot;2&quot; col=&quot;2&quot;&gt;&lt;linesCount val=&quot;1&quot; /&gt;&lt;lineCharCount val=&quot;7&quot; /&gt;&lt;/TableIndex&gt;&lt;TableIndex row=&quot;3&quot; col=&quot;1&quot;&gt;&lt;linesCount val=&quot;1&quot; /&gt;&lt;lineCharCount val=&quot;33&quot; /&gt;&lt;/TableIndex&gt;&lt;TableIndex row=&quot;3&quot; col=&quot;2&quot;&gt;&lt;linesCount val=&quot;1&quot; /&gt;&lt;lineCharCount val=&quot;7&quot; /&gt;&lt;/TableIndex&gt;&lt;TableIndex row=&quot;4&quot; col=&quot;1&quot;&gt;&lt;linesCount val=&quot;1&quot; /&gt;&lt;lineCharCount val=&quot;34&quot; /&gt;&lt;/TableIndex&gt;&lt;TableIndex row=&quot;4&quot; col=&quot;2&quot;&gt;&lt;linesCount val=&quot;1&quot; /&gt;&lt;lineCharCount val=&quot;7&quot; /&gt;&lt;/TableIndex&gt;&lt;TableIndex row=&quot;5&quot; col=&quot;1&quot;&gt;&lt;linesCount val=&quot;1&quot; /&gt;&lt;lineCharCount val=&quot;19&quot; /&gt;&lt;/TableIndex&gt;&lt;TableIndex row=&quot;5&quot; col=&quot;2&quot;&gt;&lt;linesCount val=&quot;1&quot; /&gt;&lt;lineCharCount val=&quot;7&quot; /&gt;&lt;/TableIndex&gt;&lt;/ShapeTextInfo&gt;"/>
</p:tagLst>
</file>

<file path=ppt/tags/tag5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5185fa-463c-4d8e-8cb6-2b49352c2bca}&quot; /&gt;&lt;isInvalidForFieldText val=&quot;0&quot; /&gt;&lt;Image&gt;&lt;filename val=&quot;E:\breeze\content\812725693\3417929897-1\input\breezo\data\asimages\{595185fa-463c-4d8e-8cb6-2b49352c2bca}.png&quot; /&gt;&lt;left val=&quot;559&quot; /&gt;&lt;top val=&quot;578&quot; /&gt;&lt;width val=&quot;247&quot; /&gt;&lt;height val=&quot;31&quot; /&gt;&lt;hasText val=&quot;1&quot; /&gt;&lt;/Image&gt;&lt;/ThreeDShapeInfo&gt;"/>
  <p:tag name="PRESENTER_SHAPETEXTINFO" val="&lt;ShapeTextInfo&gt;&lt;TableIndex row=&quot;-1&quot; col=&quot;-1&quot;&gt;&lt;linesCount val=&quot;1&quot; /&gt;&lt;lineCharCount val=&quot;17&quot; /&gt;&lt;/TableIndex&gt;&lt;/ShapeTextInfo&gt;"/>
</p:tagLst>
</file>

<file path=ppt/tags/tag5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ccc8bd3-7be4-4a37-b72a-30556653adf7}&quot; /&gt;&lt;isInvalidForFieldText val=&quot;0&quot; /&gt;&lt;Image&gt;&lt;filename val=&quot;E:\breeze\content\812725693\3417929897-1\input\breezo\data\asimages\{dccc8bd3-7be4-4a37-b72a-30556653adf7}.png&quot; /&gt;&lt;left val=&quot;19&quot; /&gt;&lt;top val=&quot;167&quot; /&gt;&lt;width val=&quot;488&quot; /&gt;&lt;height val=&quot;292&quot; /&gt;&lt;hasText val=&quot;1&quot; /&gt;&lt;/Image&gt;&lt;/ThreeDShapeInfo&gt;"/>
  <p:tag name="PRESENTER_SHAPETEXTINFO" val="&lt;ShapeTextInfo&gt;&lt;TableIndex row=&quot;-1&quot; col=&quot;-1&quot;&gt;&lt;linesCount val=&quot;6&quot; /&gt;&lt;lineCharCount val=&quot;15&quot; /&gt;&lt;lineCharCount val=&quot;17&quot; /&gt;&lt;lineCharCount val=&quot;33&quot; /&gt;&lt;lineCharCount val=&quot;24&quot; /&gt;&lt;lineCharCount val=&quot;8&quot; /&gt;&lt;lineCharCount val=&quot;26&quot; /&gt;&lt;/TableIndex&gt;&lt;/ShapeTextInfo&gt;"/>
</p:tagLst>
</file>

<file path=ppt/tags/tag58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85375b-7624-4a44-8ca3-e52a09cab414}&quot; /&gt;&lt;isInvalidForFieldText val=&quot;0&quot; /&gt;&lt;Image&gt;&lt;filename val=&quot;E:\breeze\content\812725693\3417929897-1\input\breezo\data\asimages\{f885375b-7624-4a44-8ca3-e52a09cab414}.png&quot; /&gt;&lt;left val=&quot;32&quot; /&gt;&lt;top val=&quot;177&quot; /&gt;&lt;width val=&quot;718&quot; /&gt;&lt;height val=&quot;353&quot; /&gt;&lt;hasText val=&quot;1&quot; /&gt;&lt;/Image&gt;&lt;/ThreeDShapeInfo&gt;"/>
  <p:tag name="PRESENTER_SHAPETEXTINFO" val="&lt;ShapeTextInfo&gt;&lt;TableIndex row=&quot;-1&quot; col=&quot;-1&quot;&gt;&lt;linesCount val=&quot;6&quot; /&gt;&lt;lineCharCount val=&quot;30&quot; /&gt;&lt;lineCharCount val=&quot;25&quot; /&gt;&lt;lineCharCount val=&quot;33&quot; /&gt;&lt;lineCharCount val=&quot;44&quot; /&gt;&lt;lineCharCount val=&quot;34&quot; /&gt;&lt;lineCharCount val=&quot;44&quot; /&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e1ab5e-325a-487e-b939-3a27793d265a}&quot; /&gt;&lt;isInvalidForFieldText val=&quot;0&quot; /&gt;&lt;Image&gt;&lt;filename val=&quot;E:\breeze\content\812725693\3417929897-1\input\breezo\data\asimages\{c6e1ab5e-325a-487e-b939-3a27793d265a}.png&quot; /&gt;&lt;left val=&quot;503&quot; /&gt;&lt;top val=&quot;149&quot; /&gt;&lt;width val=&quot;371&quot; /&gt;&lt;height val=&quot;522&quot; /&gt;&lt;hasText val=&quot;1&quot; /&gt;&lt;/Image&gt;&lt;/ThreeDShapeInfo&gt;"/>
</p:tagLst>
</file>

<file path=ppt/tags/tag5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a9eac6-978a-47c6-8097-9776ae4ee567}&quot; /&gt;&lt;isInvalidForFieldText val=&quot;0&quot; /&gt;&lt;Image&gt;&lt;filename val=&quot;E:\breeze\content\812725693\3417929897-1\input\breezo\data\asimages\{e6a9eac6-978a-47c6-8097-9776ae4ee567}.png&quot; /&gt;&lt;left val=&quot;31&quot; /&gt;&lt;top val=&quot;52&quot; /&gt;&lt;width val=&quot;505&quot; /&gt;&lt;height val=&quot;46&quot; /&gt;&lt;hasText val=&quot;1&quot; /&gt;&lt;/Image&gt;&lt;/ThreeDShapeInfo&gt;"/>
  <p:tag name="PRESENTER_SHAPETEXTINFO" val="&lt;ShapeTextInfo&gt;&lt;TableIndex row=&quot;-1&quot; col=&quot;-1&quot;&gt;&lt;linesCount val=&quot;1&quot; /&gt;&lt;lineCharCount val=&quot;21&quot; /&gt;&lt;/TableIndex&gt;&lt;/ShapeTextInfo&gt;"/>
</p:tagLst>
</file>

<file path=ppt/tags/tag59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8f4ebb-aa69-45d0-ac92-fb03aebc6c3c}&quot; /&gt;&lt;isInvalidForFieldText val=&quot;0&quot; /&gt;&lt;Image&gt;&lt;filename val=&quot;E:\breeze\content\812725693\3417929897-1\input\breezo\data\asimages\{4e8f4ebb-aa69-45d0-ac92-fb03aebc6c3c}.png&quot; /&gt;&lt;left val=&quot;33&quot; /&gt;&lt;top val=&quot;177&quot; /&gt;&lt;width val=&quot;858&quot; /&gt;&lt;height val=&quot;457&quot; /&gt;&lt;hasText val=&quot;1&quot; /&gt;&lt;/Image&gt;&lt;/ThreeDShapeInfo&gt;"/>
  <p:tag name="PRESENTER_SHAPETEXTINFO" val="&lt;ShapeTextInfo&gt;&lt;TableIndex row=&quot;-1&quot; col=&quot;-1&quot;&gt;&lt;linesCount val=&quot;7&quot; /&gt;&lt;lineCharCount val=&quot;39&quot; /&gt;&lt;lineCharCount val=&quot;1&quot; /&gt;&lt;lineCharCount val=&quot;1&quot; /&gt;&lt;lineCharCount val=&quot;1&quot; /&gt;&lt;lineCharCount val=&quot;1&quot; /&gt;&lt;lineCharCount val=&quot;33&quot; /&gt;&lt;lineCharCount val=&quot;65&quot; /&gt;&lt;/TableIndex&gt;&lt;/ShapeTextInfo&gt;"/>
</p:tagLst>
</file>

<file path=ppt/tags/tag5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054ebfe-ea36-4745-a11c-6b4b35325902}&quot; /&gt;&lt;isInvalidForFieldText val=&quot;0&quot; /&gt;&lt;Image&gt;&lt;filename val=&quot;E:\breeze\content\812725693\3417929897-1\input\breezo\data\asimages\{f054ebfe-ea36-4745-a11c-6b4b35325902}.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5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0ab673-6456-4598-9164-8f0e88fc3e9f}&quot; /&gt;&lt;isInvalidForFieldText val=&quot;0&quot; /&gt;&lt;Image&gt;&lt;filename val=&quot;E:\breeze\content\812725693\3417929897-1\input\breezo\data\asimages\{4f0ab673-6456-4598-9164-8f0e88fc3e9f}.png&quot; /&gt;&lt;left val=&quot;87&quot; /&gt;&lt;top val=&quot;215&quot; /&gt;&lt;width val=&quot;378&quot; /&gt;&lt;height val=&quot;275&quot; /&gt;&lt;hasText val=&quot;1&quot; /&gt;&lt;/Image&gt;&lt;/ThreeDShapeInfo&gt;"/>
</p:tagLst>
</file>

<file path=ppt/tags/tag59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84d8ca-bf63-44d5-a57f-a5d8f99338b6}&quot; /&gt;&lt;isInvalidForFieldText val=&quot;0&quot; /&gt;&lt;Image&gt;&lt;filename val=&quot;E:\breeze\content\812725693\3417929897-1\input\breezo\data\asimages\{4584d8ca-bf63-44d5-a57f-a5d8f99338b6}.png&quot; /&gt;&lt;left val=&quot;80&quot; /&gt;&lt;top val=&quot;160&quot; /&gt;&lt;width val=&quot;819&quot; /&gt;&lt;height val=&quot;503&quot; /&gt;&lt;hasText val=&quot;1&quot; /&gt;&lt;/Image&gt;&lt;/ThreeDShapeInfo&gt;"/>
  <p:tag name="PRESENTER_SHAPETEXTINFO" val="&lt;ShapeTextInfo&gt;&lt;TableIndex row=&quot;-1&quot; col=&quot;-1&quot;&gt;&lt;linesCount val=&quot;8&quot; /&gt;&lt;lineCharCount val=&quot;10&quot; /&gt;&lt;lineCharCount val=&quot;16&quot; /&gt;&lt;lineCharCount val=&quot;23&quot; /&gt;&lt;lineCharCount val=&quot;149&quot; /&gt;&lt;lineCharCount val=&quot;8&quot; /&gt;&lt;lineCharCount val=&quot;23&quot; /&gt;&lt;lineCharCount val=&quot;16&quot; /&gt;&lt;lineCharCount val=&quot;152&quot; /&gt;&lt;/TableIndex&gt;&lt;/ShapeTextInfo&gt;"/>
</p:tagLst>
</file>

<file path=ppt/tags/tag5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25e2e8-3180-4528-a12f-98573fa53c65}&quot; /&gt;&lt;isInvalidForFieldText val=&quot;0&quot; /&gt;&lt;Image&gt;&lt;filename val=&quot;E:\breeze\content\812725693\3417929897-1\input\breezo\data\asimages\{4b25e2e8-3180-4528-a12f-98573fa53c65}.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59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df6fe0-4d83-4bea-9512-516a92039dc3}&quot; /&gt;&lt;isInvalidForFieldText val=&quot;0&quot; /&gt;&lt;Image&gt;&lt;filename val=&quot;E:\breeze\content\812725693\3417929897-1\input\breezo\data\asimages\{3ddf6fe0-4d83-4bea-9512-516a92039dc3}.png&quot; /&gt;&lt;left val=&quot;117&quot; /&gt;&lt;top val=&quot;173&quot; /&gt;&lt;width val=&quot;346&quot; /&gt;&lt;height val=&quot;347&quot; /&gt;&lt;hasText val=&quot;1&quot; /&gt;&lt;/Image&gt;&lt;/ThreeDShapeInfo&gt;"/>
  <p:tag name="PRESENTER_SHAPETEXTINFO" val="&lt;ShapeTextInfo&gt;&lt;TableIndex row=&quot;-1&quot; col=&quot;-1&quot;&gt;&lt;linesCount val=&quot;8&quot; /&gt;&lt;lineCharCount val=&quot;25&quot; /&gt;&lt;lineCharCount val=&quot;22&quot; /&gt;&lt;lineCharCount val=&quot;25&quot; /&gt;&lt;lineCharCount val=&quot;16&quot; /&gt;&lt;lineCharCount val=&quot;16&quot; /&gt;&lt;lineCharCount val=&quot;20&quot; /&gt;&lt;lineCharCount val=&quot;23&quot; /&gt;&lt;lineCharCount val=&quot;14&quot; /&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97d100-583a-42e0-b118-b873eb515c42}&quot; /&gt;&lt;isInvalidForFieldText val=&quot;0&quot; /&gt;&lt;Image&gt;&lt;filename val=&quot;E:\breeze\content\812725693\3417929897-1\input\breezo\data\asimages\{7397d100-583a-42e0-b118-b873eb515c42}.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60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8ec82d-db47-463e-8afa-43e9538283fc}&quot; /&gt;&lt;isInvalidForFieldText val=&quot;0&quot; /&gt;&lt;Image&gt;&lt;filename val=&quot;E:\breeze\content\812725693\3417929897-1\input\breezo\data\asimages\{658ec82d-db47-463e-8afa-43e9538283fc}.png&quot; /&gt;&lt;left val=&quot;103&quot; /&gt;&lt;top val=&quot;158&quot; /&gt;&lt;width val=&quot;778&quot; /&gt;&lt;height val=&quot;445&quot; /&gt;&lt;hasText val=&quot;1&quot; /&gt;&lt;/Image&gt;&lt;/ThreeDShapeInfo&gt;"/>
  <p:tag name="PRESENTER_SHAPETEXTINFO" val="&lt;ShapeTextInfo&gt;&lt;TableIndex row=&quot;-1&quot; col=&quot;-1&quot;&gt;&lt;linesCount val=&quot;7&quot; /&gt;&lt;lineCharCount val=&quot;8&quot; /&gt;&lt;lineCharCount val=&quot;23&quot; /&gt;&lt;lineCharCount val=&quot;233&quot; /&gt;&lt;lineCharCount val=&quot;19&quot; /&gt;&lt;lineCharCount val=&quot;57&quot; /&gt;&lt;lineCharCount val=&quot;23&quot; /&gt;&lt;lineCharCount val=&quot;82&quot; /&gt;&lt;/TableIndex&gt;&lt;/ShapeTextInfo&gt;"/>
</p:tagLst>
</file>

<file path=ppt/tags/tag6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feac36-55db-4377-8dd0-2c38a5d5aa66}&quot; /&gt;&lt;isInvalidForFieldText val=&quot;0&quot; /&gt;&lt;Image&gt;&lt;filename val=&quot;E:\breeze\content\812725693\3417929897-1\input\breezo\data\asimages\{4dfeac36-55db-4377-8dd0-2c38a5d5aa66}.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60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4d5d4d-f87b-4ed7-9612-dbf903cf0a54}&quot; /&gt;&lt;isInvalidForFieldText val=&quot;0&quot; /&gt;&lt;Image&gt;&lt;filename val=&quot;E:\breeze\content\812725693\3417929897-1\input\breezo\data\asimages\{e34d5d4d-f87b-4ed7-9612-dbf903cf0a54}.png&quot; /&gt;&lt;left val=&quot;103&quot; /&gt;&lt;top val=&quot;149&quot; /&gt;&lt;width val=&quot;809&quot; /&gt;&lt;height val=&quot;539&quot; /&gt;&lt;hasText val=&quot;1&quot; /&gt;&lt;/Image&gt;&lt;/ThreeDShapeInfo&gt;"/>
  <p:tag name="PRESENTER_SHAPETEXTINFO" val="&lt;ShapeTextInfo&gt;&lt;TableIndex row=&quot;-1&quot; col=&quot;-1&quot;&gt;&lt;linesCount val=&quot;10&quot; /&gt;&lt;lineCharCount val=&quot;31&quot; /&gt;&lt;lineCharCount val=&quot;165&quot; /&gt;&lt;lineCharCount val=&quot;24&quot; /&gt;&lt;lineCharCount val=&quot;22&quot; /&gt;&lt;lineCharCount val=&quot;49&quot; /&gt;&lt;lineCharCount val=&quot;18&quot; /&gt;&lt;lineCharCount val=&quot;22&quot; /&gt;&lt;lineCharCount val=&quot;104&quot; /&gt;&lt;lineCharCount val=&quot;90&quot; /&gt;&lt;lineCharCount val=&quot;1&quot; /&gt;&lt;/TableIndex&gt;&lt;/ShapeTextInfo&gt;"/>
</p:tagLst>
</file>

<file path=ppt/tags/tag6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1aabcd-204e-4853-bf65-21f25f04601b}&quot; /&gt;&lt;isInvalidForFieldText val=&quot;0&quot; /&gt;&lt;Image&gt;&lt;filename val=&quot;E:\breeze\content\812725693\3417929897-1\input\breezo\data\asimages\{3f1aabcd-204e-4853-bf65-21f25f04601b}.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6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6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60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db23ea-d253-4e94-a9fb-535d4a8e0bff}&quot; /&gt;&lt;isInvalidForFieldText val=&quot;0&quot; /&gt;&lt;Image&gt;&lt;filename val=&quot;E:\breeze\content\812725693\3417929897-1\input\breezo\data\asimages\{77db23ea-d253-4e94-a9fb-535d4a8e0bff}.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6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6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61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6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61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1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7ae8e1-2a5d-43bb-939e-4c04c39e37bd}&quot; /&gt;&lt;isInvalidForFieldText val=&quot;0&quot; /&gt;&lt;Image&gt;&lt;filename val=&quot;E:\breeze\content\812725693\3417929897-1\input\breezo\data\asimages\{537ae8e1-2a5d-43bb-939e-4c04c39e37bd}.png&quot; /&gt;&lt;left val=&quot;20&quot; /&gt;&lt;top val=&quot;166&quot; /&gt;&lt;width val=&quot;435&quot; /&gt;&lt;height val=&quot;323&quot; /&gt;&lt;hasText val=&quot;1&quot; /&gt;&lt;/Image&gt;&lt;/ThreeDShapeInfo&gt;"/>
  <p:tag name="PRESENTER_SHAPETEXTINFO" val="&lt;ShapeTextInfo&gt;&lt;TableIndex row=&quot;-1&quot; col=&quot;-1&quot;&gt;&lt;linesCount val=&quot;5&quot; /&gt;&lt;lineCharCount val=&quot;26&quot; /&gt;&lt;lineCharCount val=&quot;8&quot; /&gt;&lt;lineCharCount val=&quot;15&quot; /&gt;&lt;lineCharCount val=&quot;8&quot; /&gt;&lt;lineCharCount val=&quot;74&quot; /&gt;&lt;/TableIndex&gt;&lt;/ShapeTextInfo&gt;"/>
</p:tagLst>
</file>

<file path=ppt/tags/tag6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2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62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71378a-680f-4384-84e4-dcf42bb65f4b}&quot; /&gt;&lt;isInvalidForFieldText val=&quot;0&quot; /&gt;&lt;Image&gt;&lt;filename val=&quot;E:\breeze\content\812725693\3417929897-1\input\breezo\data\asimages\{a271378a-680f-4384-84e4-dcf42bb65f4b}.png&quot; /&gt;&lt;left val=&quot;503&quot; /&gt;&lt;top val=&quot;159&quot; /&gt;&lt;width val=&quot;363&quot; /&gt;&lt;height val=&quot;513&quot; /&gt;&lt;hasText val=&quot;1&quot; /&gt;&lt;/Image&gt;&lt;/ThreeDShapeInfo&gt;"/>
</p:tagLst>
</file>

<file path=ppt/tags/tag6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a4c469-282e-43cb-abde-4d9903ad0573}&quot; /&gt;&lt;isInvalidForFieldText val=&quot;0&quot; /&gt;&lt;Image&gt;&lt;filename val=&quot;E:\breeze\content\812725693\3417929897-1\input\breezo\data\asimages\{93a4c469-282e-43cb-abde-4d9903ad0573}.png&quot; /&gt;&lt;left val=&quot;32&quot; /&gt;&lt;top val=&quot;605&quot; /&gt;&lt;width val=&quot;94&quot; /&gt;&lt;height val=&quot;42&quot; /&gt;&lt;hasText val=&quot;1&quot; /&gt;&lt;/Image&gt;&lt;/ThreeDShapeInfo&gt;"/>
  <p:tag name="PRESENTER_SHAPETEXTINFO" val="&lt;ShapeTextInfo&gt;&lt;TableIndex row=&quot;-1&quot; col=&quot;-1&quot;&gt;&lt;linesCount val=&quot;1&quot; /&gt;&lt;lineCharCount val=&quot;21&quot; /&gt;&lt;/TableIndex&gt;&lt;/ShapeTextInfo&gt;"/>
</p:tagLst>
</file>

<file path=ppt/tags/tag63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3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8b43d7-8ab3-48a0-9ed0-408a12f99de7}&quot; /&gt;&lt;isInvalidForFieldText val=&quot;0&quot; /&gt;&lt;Image&gt;&lt;filename val=&quot;E:\breeze\content\812725693\3417929897-1\input\breezo\data\asimages\{ea8b43d7-8ab3-48a0-9ed0-408a12f99de7}.png&quot; /&gt;&lt;left val=&quot;17&quot; /&gt;&lt;top val=&quot;531&quot; /&gt;&lt;width val=&quot;902&quot; /&gt;&lt;height val=&quot;147&quot; /&gt;&lt;hasText val=&quot;1&quot; /&gt;&lt;/Image&gt;&lt;/ThreeDShapeInfo&gt;"/>
  <p:tag name="PRESENTER_SHAPETEXTINFO" val="&lt;ShapeTextInfo&gt;&lt;TableIndex row=&quot;-1&quot; col=&quot;-1&quot;&gt;&lt;linesCount val=&quot;1&quot; /&gt;&lt;lineCharCount val=&quot;350&quot; /&gt;&lt;/TableIndex&gt;&lt;/ShapeTextInfo&gt;"/>
</p:tagLst>
</file>

<file path=ppt/tags/tag6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3339bd-b03a-4ec9-a7d5-d323e4719074}&quot; /&gt;&lt;isInvalidForFieldText val=&quot;0&quot; /&gt;&lt;Image&gt;&lt;filename val=&quot;E:\breeze\content\812725693\3417929897-1\input\breezo\data\asimages\{643339bd-b03a-4ec9-a7d5-d323e471907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14b083-f589-4a61-9a33-56c0566678c8}&quot; /&gt;&lt;isInvalidForFieldText val=&quot;0&quot; /&gt;&lt;Image&gt;&lt;filename val=&quot;E:\breeze\content\812725693\3417929897-1\input\breezo\data\asimages\{2614b083-f589-4a61-9a33-56c0566678c8}.png&quot; /&gt;&lt;left val=&quot;398&quot; /&gt;&lt;top val=&quot;157&quot; /&gt;&lt;width val=&quot;213&quot; /&gt;&lt;height val=&quot;68&quot; /&gt;&lt;hasText val=&quot;1&quot; /&gt;&lt;/Image&gt;&lt;/ThreeDShapeInfo&gt;"/>
  <p:tag name="PRESENTER_SHAPETEXTINFO" val="&lt;ShapeTextInfo&gt;&lt;TableIndex row=&quot;-1&quot; col=&quot;-1&quot;&gt;&lt;linesCount val=&quot;2&quot; /&gt;&lt;lineCharCount val=&quot;13&quot; /&gt;&lt;lineCharCount val=&quot;17&quot; /&gt;&lt;/TableIndex&gt;&lt;/ShapeTextInfo&gt;"/>
</p:tagLst>
</file>

<file path=ppt/tags/tag6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e47750-d5d4-4fdd-a24f-ed9e275c3d40}&quot; /&gt;&lt;isInvalidForFieldText val=&quot;0&quot; /&gt;&lt;Image&gt;&lt;filename val=&quot;E:\breeze\content\812725693\3417929897-1\input\breezo\data\asimages\{cae47750-d5d4-4fdd-a24f-ed9e275c3d40}.png&quot; /&gt;&lt;left val=&quot;86&quot; /&gt;&lt;top val=&quot;238&quot; /&gt;&lt;width val=&quot;823&quot; /&gt;&lt;height val=&quot;265&quot; /&gt;&lt;hasText val=&quot;1&quot; /&gt;&lt;/Image&gt;&lt;/ThreeDShapeInfo&gt;"/>
  <p:tag name="PRESENTER_SHAPETEXTINFO" val="&lt;ShapeTextInfo&gt;&lt;TableIndex row=&quot;1&quot; col=&quot;1&quot;&gt;&lt;linesCount val=&quot;1&quot; /&gt;&lt;lineCharCount val=&quot;12&quot; /&gt;&lt;/TableIndex&gt;&lt;TableIndex row=&quot;1&quot; col=&quot;2&quot;&gt;&lt;linesCount val=&quot;1&quot; /&gt;&lt;lineCharCount val=&quot;7&quot; /&gt;&lt;/TableIndex&gt;&lt;TableIndex row=&quot;1&quot; col=&quot;3&quot;&gt;&lt;linesCount val=&quot;1&quot; /&gt;&lt;lineCharCount val=&quot;7&quot; /&gt;&lt;/TableIndex&gt;&lt;TableIndex row=&quot;1&quot; col=&quot;4&quot;&gt;&lt;linesCount val=&quot;1&quot; /&gt;&lt;lineCharCount val=&quot;5&quot; /&gt;&lt;/TableIndex&gt;&lt;TableIndex row=&quot;2&quot; col=&quot;1&quot;&gt;&lt;linesCount val=&quot;1&quot; /&gt;&lt;lineCharCount val=&quot;15&quot; /&gt;&lt;/TableIndex&gt;&lt;TableIndex row=&quot;2&quot; col=&quot;2&quot;&gt;&lt;linesCount val=&quot;1&quot; /&gt;&lt;lineCharCount val=&quot;0&quot; /&gt;&lt;/TableIndex&gt;&lt;TableIndex row=&quot;2&quot; col=&quot;3&quot;&gt;&lt;linesCount val=&quot;1&quot; /&gt;&lt;lineCharCount val=&quot;0&quot; /&gt;&lt;/TableIndex&gt;&lt;TableIndex row=&quot;2&quot; col=&quot;4&quot;&gt;&lt;linesCount val=&quot;1&quot; /&gt;&lt;lineCharCount val=&quot;0&quot; /&gt;&lt;/TableIndex&gt;&lt;TableIndex row=&quot;3&quot; col=&quot;1&quot;&gt;&lt;linesCount val=&quot;1&quot; /&gt;&lt;lineCharCount val=&quot;31&quot; /&gt;&lt;/TableIndex&gt;&lt;TableIndex row=&quot;3&quot; col=&quot;2&quot;&gt;&lt;linesCount val=&quot;1&quot; /&gt;&lt;lineCharCount val=&quot;1&quot; /&gt;&lt;/TableIndex&gt;&lt;TableIndex row=&quot;3&quot; col=&quot;3&quot;&gt;&lt;linesCount val=&quot;1&quot; /&gt;&lt;lineCharCount val=&quot;5&quot; /&gt;&lt;/TableIndex&gt;&lt;TableIndex row=&quot;3&quot; col=&quot;4&quot;&gt;&lt;linesCount val=&quot;1&quot; /&gt;&lt;lineCharCount val=&quot;1&quot; /&gt;&lt;/TableIndex&gt;&lt;TableIndex row=&quot;4&quot; col=&quot;1&quot;&gt;&lt;linesCount val=&quot;1&quot; /&gt;&lt;lineCharCount val=&quot;27&quot; /&gt;&lt;/TableIndex&gt;&lt;TableIndex row=&quot;4&quot; col=&quot;2&quot;&gt;&lt;linesCount val=&quot;1&quot; /&gt;&lt;lineCharCount val=&quot;1&quot; /&gt;&lt;/TableIndex&gt;&lt;TableIndex row=&quot;4&quot; col=&quot;3&quot;&gt;&lt;linesCount val=&quot;1&quot; /&gt;&lt;lineCharCount val=&quot;5&quot; /&gt;&lt;/TableIndex&gt;&lt;TableIndex row=&quot;4&quot; col=&quot;4&quot;&gt;&lt;linesCount val=&quot;1&quot; /&gt;&lt;lineCharCount val=&quot;1&quot; /&gt;&lt;/TableIndex&gt;&lt;TableIndex row=&quot;5&quot; col=&quot;1&quot;&gt;&lt;linesCount val=&quot;1&quot; /&gt;&lt;lineCharCount val=&quot;22&quot; /&gt;&lt;/TableIndex&gt;&lt;TableIndex row=&quot;5&quot; col=&quot;2&quot;&gt;&lt;linesCount val=&quot;1&quot; /&gt;&lt;lineCharCount val=&quot;1&quot; /&gt;&lt;/TableIndex&gt;&lt;TableIndex row=&quot;5&quot; col=&quot;3&quot;&gt;&lt;linesCount val=&quot;1&quot; /&gt;&lt;lineCharCount val=&quot;5&quot; /&gt;&lt;/TableIndex&gt;&lt;TableIndex row=&quot;5&quot; col=&quot;4&quot;&gt;&lt;linesCount val=&quot;1&quot; /&gt;&lt;lineCharCount val=&quot;1&quot; /&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4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4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4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74166-b0f5-4939-b4c2-fcdd1331cee2}&quot; /&gt;&lt;isInvalidForFieldText val=&quot;0&quot; /&gt;&lt;Image&gt;&lt;filename val=&quot;E:\breeze\content\812725693\3417929897-1\input\breezo\data\asimages\{f7274166-b0f5-4939-b4c2-fcdd1331cee2}.png&quot; /&gt;&lt;left val=&quot;411&quot; /&gt;&lt;top val=&quot;182&quot; /&gt;&lt;width val=&quot;511&quot; /&gt;&lt;height val=&quot;464&quot; /&gt;&lt;hasText val=&quot;1&quot; /&gt;&lt;/Image&gt;&lt;/ThreeDShapeInfo&gt;"/>
  <p:tag name="PRESENTER_SHAPETEXTINFO" val="&lt;ShapeTextInfo&gt;&lt;TableIndex row=&quot;-1&quot; col=&quot;-1&quot;&gt;&lt;linesCount val=&quot;5&quot; /&gt;&lt;lineCharCount val=&quot;54&quot; /&gt;&lt;lineCharCount val=&quot;11&quot; /&gt;&lt;lineCharCount val=&quot;31&quot; /&gt;&lt;lineCharCount val=&quot;42&quot; /&gt;&lt;lineCharCount val=&quot;43&quot; /&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d61a40-c4db-4fc3-9405-fc30a491c1b4}&quot; /&gt;&lt;isInvalidForFieldText val=&quot;0&quot; /&gt;&lt;Image&gt;&lt;filename val=&quot;E:\breeze\content\812725693\3417929897-1\input\breezo\data\asimages\{32d61a40-c4db-4fc3-9405-fc30a491c1b4}.png&quot; /&gt;&lt;left val=&quot;33&quot; /&gt;&lt;top val=&quot;177&quot; /&gt;&lt;width val=&quot;427&quot; /&gt;&lt;height val=&quot;159&quot; /&gt;&lt;hasText val=&quot;1&quot; /&gt;&lt;/Image&gt;&lt;/ThreeDShapeInfo&gt;"/>
  <p:tag name="PRESENTER_SHAPETEXTINFO" val="&lt;ShapeTextInfo&gt;&lt;TableIndex row=&quot;-1&quot; col=&quot;-1&quot;&gt;&lt;linesCount val=&quot;3&quot; /&gt;&lt;lineCharCount val=&quot;25&quot; /&gt;&lt;lineCharCount val=&quot;23&quot; /&gt;&lt;lineCharCount val=&quot;17&quot; /&gt;&lt;/TableIndex&gt;&lt;/ShapeTextInfo&gt;"/>
</p:tagLst>
</file>

<file path=ppt/tags/tag6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35f882-dd1b-4f3f-9abe-b5652d277b29}&quot; /&gt;&lt;isInvalidForFieldText val=&quot;0&quot; /&gt;&lt;Image&gt;&lt;filename val=&quot;E:\breeze\content\812725693\3417929897-1\input\breezo\data\asimages\{2235f882-dd1b-4f3f-9abe-b5652d277b29}.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1f448e-8487-4a11-be96-5507ee6c358a}&quot; /&gt;&lt;isInvalidForFieldText val=&quot;0&quot; /&gt;&lt;Image&gt;&lt;filename val=&quot;E:\breeze\content\812725693\3417929897-1\input\breezo\data\asimages\{841f448e-8487-4a11-be96-5507ee6c358a}.jpg&quot; /&gt;&lt;left val=&quot;17&quot; /&gt;&lt;top val=&quot;164&quot; /&gt;&lt;width val=&quot;495&quot; /&gt;&lt;height val=&quot;495&quot; /&gt;&lt;hasText val=&quot;1&quot; /&gt;&lt;/Image&gt;&lt;/ThreeDShapeInfo&gt;"/>
</p:tagLst>
</file>

<file path=ppt/tags/tag65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f415ce-2cc6-4ad2-8fef-a002941b9567}&quot; /&gt;&lt;isInvalidForFieldText val=&quot;0&quot; /&gt;&lt;Image&gt;&lt;filename val=&quot;E:\breeze\content\812725693\3417929897-1\input\breezo\data\asimages\{7bf415ce-2cc6-4ad2-8fef-a002941b9567}.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6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e5dd4-d09b-47c8-a85a-41f9c84f491b}&quot; /&gt;&lt;isInvalidForFieldText val=&quot;0&quot; /&gt;&lt;Image&gt;&lt;filename val=&quot;E:\breeze\content\812725693\3417929897-1\input\breezo\data\asimages\{351e5dd4-d09b-47c8-a85a-41f9c84f491b}.png&quot; /&gt;&lt;left val=&quot;439&quot; /&gt;&lt;top val=&quot;158&quot; /&gt;&lt;width val=&quot;425&quot; /&gt;&lt;height val=&quot;525&quot; /&gt;&lt;hasText val=&quot;1&quot; /&gt;&lt;/Image&gt;&lt;/ThreeDShapeInfo&gt;"/>
</p:tagLst>
</file>

<file path=ppt/tags/tag65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6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d2439d-be82-4813-bcfb-8c9a13352a28}&quot; /&gt;&lt;isInvalidForFieldText val=&quot;0&quot; /&gt;&lt;Image&gt;&lt;filename val=&quot;E:\breeze\content\812725693\3417929897-1\input\breezo\data\asimages\{8dd2439d-be82-4813-bcfb-8c9a13352a28}.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66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6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66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6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dd3a0f-a2ae-4187-8b43-797d6e5e055b}&quot; /&gt;&lt;isInvalidForFieldText val=&quot;0&quot; /&gt;&lt;Image&gt;&lt;filename val=&quot;E:\breeze\content\812725693\3417929897-1\input\breezo\data\asimages\{93dd3a0f-a2ae-4187-8b43-797d6e5e055b}.jpg&quot; /&gt;&lt;left val=&quot;21&quot; /&gt;&lt;top val=&quot;159&quot; /&gt;&lt;width val=&quot;402&quot; /&gt;&lt;height val=&quot;521&quot; /&gt;&lt;hasText val=&quot;1&quot; /&gt;&lt;/Image&gt;&lt;/ThreeDShapeInfo&gt;"/>
</p:tagLst>
</file>

<file path=ppt/tags/tag66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804cb1-495c-41dc-97e7-db3b643445af}&quot; /&gt;&lt;isInvalidForFieldText val=&quot;0&quot; /&gt;&lt;Image&gt;&lt;filename val=&quot;E:\breeze\content\812725693\3417929897-1\input\breezo\data\asimages\{f7804cb1-495c-41dc-97e7-db3b643445af}.png&quot; /&gt;&lt;left val=&quot;447&quot; /&gt;&lt;top val=&quot;167&quot; /&gt;&lt;width val=&quot;421&quot; /&gt;&lt;height val=&quot;512&quot; /&gt;&lt;hasText val=&quot;1&quot; /&gt;&lt;/Image&gt;&lt;/ThreeDShapeInfo&gt;"/>
</p:tagLst>
</file>

<file path=ppt/tags/tag6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7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c20fb-604d-42dc-ad13-529cc2f7f5d2}&quot; /&gt;&lt;isInvalidForFieldText val=&quot;0&quot; /&gt;&lt;Image&gt;&lt;filename val=&quot;E:\breeze\content\812725693\3417929897-1\input\breezo\data\asimages\{581c20fb-604d-42dc-ad13-529cc2f7f5d2}.png&quot; /&gt;&lt;left val=&quot;32&quot; /&gt;&lt;top val=&quot;177&quot; /&gt;&lt;width val=&quot;591&quot; /&gt;&lt;height val=&quot;345&quot; /&gt;&lt;hasText val=&quot;1&quot; /&gt;&lt;/Image&gt;&lt;/ThreeDShapeInfo&gt;"/>
  <p:tag name="PRESENTER_SHAPETEXTINFO" val="&lt;ShapeTextInfo&gt;&lt;TableIndex row=&quot;-1&quot; col=&quot;-1&quot;&gt;&lt;linesCount val=&quot;6&quot; /&gt;&lt;lineCharCount val=&quot;27&quot; /&gt;&lt;lineCharCount val=&quot;13&quot; /&gt;&lt;lineCharCount val=&quot;21&quot; /&gt;&lt;lineCharCount val=&quot;35&quot; /&gt;&lt;lineCharCount val=&quot;20&quot; /&gt;&lt;lineCharCount val=&quot;19&quot; /&gt;&lt;/TableIndex&gt;&lt;/ShapeTextInfo&gt;"/>
</p:tagLst>
</file>

<file path=ppt/tags/tag6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adcf97-7ef1-4318-92ac-a890230013e4}&quot; /&gt;&lt;isInvalidForFieldText val=&quot;0&quot; /&gt;&lt;Image&gt;&lt;filename val=&quot;E:\breeze\content\812725693\3417929897-1\input\breezo\data\asimages\{65adcf97-7ef1-4318-92ac-a890230013e4}.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5d15a2-63b2-4150-82aa-e50023c8fd56}&quot; /&gt;&lt;isInvalidForFieldText val=&quot;0&quot; /&gt;&lt;Image&gt;&lt;filename val=&quot;E:\breeze\content\812725693\3417929897-1\input\breezo\data\asimages\{a25d15a2-63b2-4150-82aa-e50023c8fd56}.png&quot; /&gt;&lt;left val=&quot;18&quot; /&gt;&lt;top val=&quot;161&quot; /&gt;&lt;width val=&quot;271&quot; /&gt;&lt;height val=&quot;29&quot; /&gt;&lt;hasText val=&quot;1&quot; /&gt;&lt;/Image&gt;&lt;/ThreeDShapeInfo&gt;"/>
  <p:tag name="PRESENTER_SHAPETEXTINFO" val="&lt;ShapeTextInfo&gt;&lt;TableIndex row=&quot;-1&quot; col=&quot;-1&quot;&gt;&lt;linesCount val=&quot;1&quot; /&gt;&lt;lineCharCount val=&quot;14&quot; /&gt;&lt;/TableIndex&gt;&lt;/ShapeTextInfo&gt;"/>
</p:tagLst>
</file>

<file path=ppt/tags/tag6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5d15a2-63b2-4150-82aa-e50023c8fd56}&quot; /&gt;&lt;isInvalidForFieldText val=&quot;0&quot; /&gt;&lt;Image&gt;&lt;filename val=&quot;E:\breeze\content\812725693\3417929897-1\input\breezo\data\asimages\{a25d15a2-63b2-4150-82aa-e50023c8fd56}.png&quot; /&gt;&lt;left val=&quot;18&quot; /&gt;&lt;top val=&quot;161&quot; /&gt;&lt;width val=&quot;271&quot; /&gt;&lt;height val=&quot;29&quot; /&gt;&lt;hasText val=&quot;1&quot; /&gt;&lt;/Image&gt;&lt;/ThreeDShapeInfo&gt;"/>
  <p:tag name="PRESENTER_SHAPETEXTINFO" val="&lt;ShapeTextInfo&gt;&lt;TableIndex row=&quot;-1&quot; col=&quot;-1&quot;&gt;&lt;linesCount val=&quot;1&quot; /&gt;&lt;lineCharCount val=&quot;14&quot; /&gt;&lt;/TableIndex&gt;&lt;/ShapeTextInfo&gt;"/>
</p:tagLst>
</file>

<file path=ppt/tags/tag67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6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67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6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8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6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8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6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8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469fef-d78e-4af0-b6ea-1fc128194027}&quot; /&gt;&lt;isInvalidForFieldText val=&quot;0&quot; /&gt;&lt;Image&gt;&lt;filename val=&quot;E:\breeze\content\812725693\3417929897-1\input\breezo\data\asimages\{65469fef-d78e-4af0-b6ea-1fc128194027}.png&quot; /&gt;&lt;left val=&quot;33&quot; /&gt;&lt;top val=&quot;177&quot; /&gt;&lt;width val=&quot;427&quot; /&gt;&lt;height val=&quot;273&quot; /&gt;&lt;hasText val=&quot;1&quot; /&gt;&lt;/Image&gt;&lt;/ThreeDShapeInfo&gt;"/>
  <p:tag name="PRESENTER_SHAPETEXTINFO" val="&lt;ShapeTextInfo&gt;&lt;TableIndex row=&quot;-1&quot; col=&quot;-1&quot;&gt;&lt;linesCount val=&quot;4&quot; /&gt;&lt;lineCharCount val=&quot;25&quot; /&gt;&lt;lineCharCount val=&quot;31&quot; /&gt;&lt;lineCharCount val=&quot;14&quot; /&gt;&lt;lineCharCount val=&quot;23&quot; /&gt;&lt;/TableIndex&gt;&lt;/ShapeTextInfo&gt;"/>
</p:tagLst>
</file>

<file path=ppt/tags/tag6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9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ab80a6-3dd2-4054-be13-03c3aa38e53a}&quot; /&gt;&lt;isInvalidForFieldText val=&quot;0&quot; /&gt;&lt;Image&gt;&lt;filename val=&quot;E:\breeze\content\812725693\3417929897-1\input\breezo\data\asimages\{67ab80a6-3dd2-4054-be13-03c3aa38e53a}.png&quot; /&gt;&lt;left val=&quot;33&quot; /&gt;&lt;top val=&quot;177&quot; /&gt;&lt;width val=&quot;860&quot; /&gt;&lt;height val=&quot;462&quot; /&gt;&lt;hasText val=&quot;1&quot; /&gt;&lt;/Image&gt;&lt;/ThreeDShapeInfo&gt;"/>
  <p:tag name="PRESENTER_SHAPETEXTINFO" val="&lt;ShapeTextInfo&gt;&lt;TableIndex row=&quot;-1&quot; col=&quot;-1&quot;&gt;&lt;linesCount val=&quot;7&quot; /&gt;&lt;lineCharCount val=&quot;20&quot; /&gt;&lt;lineCharCount val=&quot;56&quot; /&gt;&lt;lineCharCount val=&quot;43&quot; /&gt;&lt;lineCharCount val=&quot;18&quot; /&gt;&lt;lineCharCount val=&quot;24&quot; /&gt;&lt;lineCharCount val=&quot;12&quot; /&gt;&lt;lineCharCount val=&quot;35&quot; /&gt;&lt;/TableIndex&gt;&lt;/ShapeTextInfo&gt;"/>
</p:tagLst>
</file>

<file path=ppt/tags/tag6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9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367638-473e-4b33-82d9-37a4ac20c2cf}&quot; /&gt;&lt;isInvalidForFieldText val=&quot;0&quot; /&gt;&lt;Image&gt;&lt;filename val=&quot;E:\breeze\content\812725693\3417929897-1\input\breezo\data\asimages\{3d367638-473e-4b33-82d9-37a4ac20c2cf}.png&quot; /&gt;&lt;left val=&quot;32&quot; /&gt;&lt;top val=&quot;51&quot; /&gt;&lt;width val=&quot;451&quot; /&gt;&lt;height val=&quot;47&quot; /&gt;&lt;hasText val=&quot;1&quot; /&gt;&lt;/Image&gt;&lt;/ThreeDShapeInfo&gt;"/>
  <p:tag name="PRESENTER_SHAPETEXTINFO" val="&lt;ShapeTextInfo&gt;&lt;TableIndex row=&quot;-1&quot; col=&quot;-1&quot;&gt;&lt;linesCount val=&quot;1&quot; /&gt;&lt;lineCharCount val=&quot;17&quot; /&gt;&lt;/TableIndex&gt;&lt;/ShapeTextInfo&gt;"/>
</p:tagLst>
</file>

<file path=ppt/tags/tag69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6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69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3e98ba-0d53-40dd-8b7e-45033bd7cb4c}&quot; /&gt;&lt;isInvalidForFieldText val=&quot;0&quot; /&gt;&lt;Image&gt;&lt;filename val=&quot;E:\breeze\content\812725693\3417929897-1\input\breezo\data\asimages\{663e98ba-0d53-40dd-8b7e-45033bd7cb4c}.png&quot; /&gt;&lt;left val=&quot;80&quot; /&gt;&lt;top val=&quot;176&quot; /&gt;&lt;width val=&quot;711&quot; /&gt;&lt;height val=&quot;194&quot; /&gt;&lt;hasText val=&quot;1&quot; /&gt;&lt;/Image&gt;&lt;/ThreeDShapeInfo&gt;"/>
  <p:tag name="PRESENTER_SHAPETEXTINFO" val="&lt;ShapeTextInfo&gt;&lt;TableIndex row=&quot;-1&quot; col=&quot;-1&quot;&gt;&lt;linesCount val=&quot;3&quot; /&gt;&lt;lineCharCount val=&quot;18&quot; /&gt;&lt;lineCharCount val=&quot;32&quot; /&gt;&lt;lineCharCount val=&quot;50&quot; /&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f50765-859d-49b7-9eb6-e338697dc122}&quot; /&gt;&lt;isInvalidForFieldText val=&quot;0&quot; /&gt;&lt;Image&gt;&lt;filename val=&quot;E:\breeze\content\812725693\3417929897-1\input\breezo\data\asimages\{7bf50765-859d-49b7-9eb6-e338697dc122}.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7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84d8ca-bf63-44d5-a57f-a5d8f99338b6}&quot; /&gt;&lt;isInvalidForFieldText val=&quot;0&quot; /&gt;&lt;Image&gt;&lt;filename val=&quot;E:\breeze\content\812725693\3417929897-1\input\breezo\data\asimages\{4584d8ca-bf63-44d5-a57f-a5d8f99338b6}.png&quot; /&gt;&lt;left val=&quot;80&quot; /&gt;&lt;top val=&quot;160&quot; /&gt;&lt;width val=&quot;819&quot; /&gt;&lt;height val=&quot;503&quot; /&gt;&lt;hasText val=&quot;1&quot; /&gt;&lt;/Image&gt;&lt;/ThreeDShapeInfo&gt;"/>
  <p:tag name="PRESENTER_SHAPETEXTINFO" val="&lt;ShapeTextInfo&gt;&lt;TableIndex row=&quot;-1&quot; col=&quot;-1&quot;&gt;&lt;linesCount val=&quot;8&quot; /&gt;&lt;lineCharCount val=&quot;10&quot; /&gt;&lt;lineCharCount val=&quot;16&quot; /&gt;&lt;lineCharCount val=&quot;23&quot; /&gt;&lt;lineCharCount val=&quot;149&quot; /&gt;&lt;lineCharCount val=&quot;8&quot; /&gt;&lt;lineCharCount val=&quot;23&quot; /&gt;&lt;lineCharCount val=&quot;16&quot; /&gt;&lt;lineCharCount val=&quot;152&quot; /&gt;&lt;/TableIndex&gt;&lt;/ShapeTextInfo&gt;"/>
</p:tagLst>
</file>

<file path=ppt/tags/tag7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25e2e8-3180-4528-a12f-98573fa53c65}&quot; /&gt;&lt;isInvalidForFieldText val=&quot;0&quot; /&gt;&lt;Image&gt;&lt;filename val=&quot;E:\breeze\content\812725693\3417929897-1\input\breezo\data\asimages\{4b25e2e8-3180-4528-a12f-98573fa53c65}.png&quot; /&gt;&lt;left val=&quot;32&quot; /&gt;&lt;top val=&quot;51&quot; /&gt;&lt;width val=&quot;129&quot; /&gt;&lt;height val=&quot;37&quot; /&gt;&lt;hasText val=&quot;1&quot; /&gt;&lt;/Image&gt;&lt;/ThreeDShapeInfo&gt;"/>
  <p:tag name="PRESENTER_SHAPETEXTINFO" val="&lt;ShapeTextInfo&gt;&lt;TableIndex row=&quot;-1&quot; col=&quot;-1&quot;&gt;&lt;linesCount val=&quot;1&quot; /&gt;&lt;lineCharCount val=&quot;5&quot; /&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7948d2-2ea4-4235-8420-f56691a9d2aa}&quot; /&gt;&lt;isInvalidForFieldText val=&quot;0&quot; /&gt;&lt;Image&gt;&lt;filename val=&quot;E:\breeze\content\812725693\3417929897-1\input\breezo\data\asimages\{807948d2-2ea4-4235-8420-f56691a9d2aa}.png&quot; /&gt;&lt;left val=&quot;447&quot; /&gt;&lt;top val=&quot;167&quot; /&gt;&lt;width val=&quot;421&quot; /&gt;&lt;height val=&quot;512&quot; /&gt;&lt;hasText val=&quot;1&quot; /&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6720af-5469-4386-8129-02acb283e760}&quot; /&gt;&lt;isInvalidForFieldText val=&quot;0&quot; /&gt;&lt;Image&gt;&lt;filename val=&quot;E:\breeze\content\812725693\3417929897-1\input\breezo\data\asimages\{a86720af-5469-4386-8129-02acb283e760}.png&quot; /&gt;&lt;left val=&quot;33&quot; /&gt;&lt;top val=&quot;177&quot; /&gt;&lt;width val=&quot;418&quot; /&gt;&lt;height val=&quot;273&quot; /&gt;&lt;hasText val=&quot;1&quot; /&gt;&lt;/Image&gt;&lt;/ThreeDShapeInfo&gt;"/>
  <p:tag name="PRESENTER_SHAPETEXTINFO" val="&lt;ShapeTextInfo&gt;&lt;TableIndex row=&quot;-1&quot; col=&quot;-1&quot;&gt;&lt;linesCount val=&quot;4&quot; /&gt;&lt;lineCharCount val=&quot;25&quot; /&gt;&lt;lineCharCount val=&quot;23&quot; /&gt;&lt;lineCharCount val=&quot;18&quot; /&gt;&lt;lineCharCount val=&quot;32&quot; /&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5e4950-0547-48c4-aa3a-086a31288d64}&quot; /&gt;&lt;isInvalidForFieldText val=&quot;0&quot; /&gt;&lt;Image&gt;&lt;filename val=&quot;E:\breeze\content\812725693\3417929897-1\input\breezo\data\asimages\{4f5e4950-0547-48c4-aa3a-086a31288d64}.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8195952-3cd9-4354-b332-455948b2ab3f}&quot; /&gt;&lt;isInvalidForFieldText val=&quot;0&quot; /&gt;&lt;Image&gt;&lt;filename val=&quot;E:\breeze\content\812725693\3417929897-1\input\breezo\data\asimages\{c8195952-3cd9-4354-b332-455948b2ab3f}.png&quot; /&gt;&lt;left val=&quot;447&quot; /&gt;&lt;top val=&quot;167&quot; /&gt;&lt;width val=&quot;421&quot; /&gt;&lt;height val=&quot;512&quot; /&gt;&lt;hasText val=&quot;1&quot; /&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8c538ab-a312-4f2b-b31f-dfb88dc238d8}&quot; /&gt;&lt;isInvalidForFieldText val=&quot;0&quot; /&gt;&lt;Image&gt;&lt;filename val=&quot;E:\breeze\content\812725693\3417929897-1\input\breezo\data\asimages\{08c538ab-a312-4f2b-b31f-dfb88dc238d8}.png&quot; /&gt;&lt;left val=&quot;33&quot; /&gt;&lt;top val=&quot;177&quot; /&gt;&lt;width val=&quot;884&quot; /&gt;&lt;height val=&quot;471&quot; /&gt;&lt;hasText val=&quot;1&quot; /&gt;&lt;/Image&gt;&lt;/ThreeDShapeInfo&gt;"/>
  <p:tag name="PRESENTER_SHAPETEXTINFO" val="&lt;ShapeTextInfo&gt;&lt;TableIndex row=&quot;-1&quot; col=&quot;-1&quot;&gt;&lt;linesCount val=&quot;8&quot; /&gt;&lt;lineCharCount val=&quot;25&quot; /&gt;&lt;lineCharCount val=&quot;50&quot; /&gt;&lt;lineCharCount val=&quot;43&quot; /&gt;&lt;lineCharCount val=&quot;9&quot; /&gt;&lt;lineCharCount val=&quot;18&quot; /&gt;&lt;lineCharCount val=&quot;15&quot; /&gt;&lt;lineCharCount val=&quot;14&quot; /&gt;&lt;lineCharCount val=&quot;14&quot; /&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c68f76-e836-48f4-951a-ff196a4feeae}&quot; /&gt;&lt;isInvalidForFieldText val=&quot;0&quot; /&gt;&lt;Image&gt;&lt;filename val=&quot;E:\breeze\content\812725693\3417929897-1\input\breezo\data\asimages\{3ac68f76-e836-48f4-951a-ff196a4feeae}.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90422f-802e-4ef1-8dcd-8237053413d6}&quot; /&gt;&lt;isInvalidForFieldText val=&quot;0&quot; /&gt;&lt;Image&gt;&lt;filename val=&quot;E:\breeze\content\812725693\3417929897-1\input\breezo\data\asimages\{4490422f-802e-4ef1-8dcd-8237053413d6}.png&quot; /&gt;&lt;left val=&quot;33&quot; /&gt;&lt;top val=&quot;52&quot; /&gt;&lt;width val=&quot;33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f5fefa-e943-44d9-a356-a8d04d7c89b7}&quot; /&gt;&lt;isInvalidForFieldText val=&quot;0&quot; /&gt;&lt;Image&gt;&lt;filename val=&quot;E:\breeze\content\812725693\3417929897-1\input\breezo\data\asimages\{40f5fefa-e943-44d9-a356-a8d04d7c89b7}.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bda12cc-11a2-4f27-8ade-507e6dc54ba4}&quot; /&gt;&lt;isInvalidForFieldText val=&quot;0&quot; /&gt;&lt;Image&gt;&lt;filename val=&quot;E:\breeze\content\812725693\3417929897-1\input\breezo\data\asimages\{1bda12cc-11a2-4f27-8ade-507e6dc54ba4}.png&quot; /&gt;&lt;left val=&quot;20&quot; /&gt;&lt;top val=&quot;166&quot; /&gt;&lt;width val=&quot;435&quot; /&gt;&lt;height val=&quot;446&quot; /&gt;&lt;hasText val=&quot;1&quot; /&gt;&lt;/Image&gt;&lt;/ThreeDShapeInfo&gt;"/>
  <p:tag name="PRESENTER_SHAPETEXTINFO" val="&lt;ShapeTextInfo&gt;&lt;TableIndex row=&quot;-1&quot; col=&quot;-1&quot;&gt;&lt;linesCount val=&quot;6&quot; /&gt;&lt;lineCharCount val=&quot;27&quot; /&gt;&lt;lineCharCount val=&quot;8&quot; /&gt;&lt;lineCharCount val=&quot;36&quot; /&gt;&lt;lineCharCount val=&quot;8&quot; /&gt;&lt;lineCharCount val=&quot;74&quot; /&gt;&lt;lineCharCount val=&quot;39&quot; /&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d47e79-3f12-416c-bdf8-6b85db1faeb8}&quot; /&gt;&lt;isInvalidForFieldText val=&quot;0&quot; /&gt;&lt;Image&gt;&lt;filename val=&quot;E:\breeze\content\812725693\3417929897-1\input\breezo\data\asimages\{edd47e79-3f12-416c-bdf8-6b85db1faeb8}.png&quot; /&gt;&lt;left val=&quot;519&quot; /&gt;&lt;top val=&quot;143&quot; /&gt;&lt;width val=&quot;349&quot; /&gt;&lt;height val=&quot;538&quot; /&gt;&lt;hasText val=&quot;1&quot; /&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c369ec6-d90c-4808-a9aa-f5d77a3ca83a}&quot; /&gt;&lt;isInvalidForFieldText val=&quot;0&quot; /&gt;&lt;Image&gt;&lt;filename val=&quot;E:\breeze\content\812725693\3417929897-1\input\breezo\data\asimages\{ec369ec6-d90c-4808-a9aa-f5d77a3ca83a}.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71ebc40-3a57-4433-ac91-46e5c87af795}&quot; /&gt;&lt;isInvalidForFieldText val=&quot;0&quot; /&gt;&lt;Image&gt;&lt;filename val=&quot;E:\breeze\content\812725693\3417929897-1\input\breezo\data\asimages\{b71ebc40-3a57-4433-ac91-46e5c87af795}.png&quot; /&gt;&lt;left val=&quot;20&quot; /&gt;&lt;top val=&quot;166&quot; /&gt;&lt;width val=&quot;370&quot; /&gt;&lt;height val=&quot;199&quot; /&gt;&lt;hasText val=&quot;1&quot; /&gt;&lt;/Image&gt;&lt;/ThreeDShapeInfo&gt;"/>
  <p:tag name="PRESENTER_SHAPETEXTINFO" val="&lt;ShapeTextInfo&gt;&lt;TableIndex row=&quot;-1&quot; col=&quot;-1&quot;&gt;&lt;linesCount val=&quot;4&quot; /&gt;&lt;lineCharCount val=&quot;13&quot; /&gt;&lt;lineCharCount val=&quot;25&quot; /&gt;&lt;lineCharCount val=&quot;15&quot; /&gt;&lt;lineCharCount val=&quot;16&quot; /&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ac4bb7-98e6-4e62-b1e6-4c3389915972}&quot; /&gt;&lt;isInvalidForFieldText val=&quot;0&quot; /&gt;&lt;Image&gt;&lt;filename val=&quot;E:\breeze\content\812725693\3417929897-1\input\breezo\data\asimages\{5bac4bb7-98e6-4e62-b1e6-4c3389915972}.png&quot; /&gt;&lt;left val=&quot;519&quot; /&gt;&lt;top val=&quot;143&quot; /&gt;&lt;width val=&quot;349&quot; /&gt;&lt;height val=&quot;538&quot; /&gt;&lt;hasText val=&quot;1&quot; /&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4c0c80-cf4e-4e19-b4db-301f45d5007f}&quot; /&gt;&lt;isInvalidForFieldText val=&quot;0&quot; /&gt;&lt;Image&gt;&lt;filename val=&quot;E:\breeze\content\812725693\3417929897-1\input\breezo\data\asimages\{7b4c0c80-cf4e-4e19-b4db-301f45d5007f}.png&quot; /&gt;&lt;left val=&quot;11&quot; /&gt;&lt;top val=&quot;168&quot; /&gt;&lt;width val=&quot;576&quot; /&gt;&lt;height val=&quot;32&quot; /&gt;&lt;hasText val=&quot;1&quot; /&gt;&lt;/Image&gt;&lt;/ThreeDShapeInfo&gt;"/>
  <p:tag name="PRESENTER_SHAPETEXTINFO" val="&lt;ShapeTextInfo&gt;&lt;TableIndex row=&quot;-1&quot; col=&quot;-1&quot;&gt;&lt;linesCount val=&quot;1&quot; /&gt;&lt;lineCharCount val=&quot;39&quot; /&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f209c8-ee91-47ab-b703-11384b922e48}&quot; /&gt;&lt;isInvalidForFieldText val=&quot;0&quot; /&gt;&lt;Image&gt;&lt;filename val=&quot;E:\breeze\content\812725693\3417929897-1\input\breezo\data\asimages\{adf209c8-ee91-47ab-b703-11384b922e48}.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55d60b-9dbf-470d-a24f-eed1bdccf9bf}&quot; /&gt;&lt;isInvalidForFieldText val=&quot;0&quot; /&gt;&lt;Image&gt;&lt;filename val=&quot;E:\breeze\content\812725693\3417929897-1\input\breezo\data\asimages\{0d55d60b-9dbf-470d-a24f-eed1bdccf9bf}.png&quot; /&gt;&lt;left val=&quot;44&quot; /&gt;&lt;top val=&quot;217&quot; /&gt;&lt;width val=&quot;403&quot; /&gt;&lt;height val=&quot;448&quot; /&gt;&lt;hasText val=&quot;1&quot; /&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bba635-2e19-482e-8021-ea56e420e59e}&quot; /&gt;&lt;isInvalidForFieldText val=&quot;0&quot; /&gt;&lt;Image&gt;&lt;filename val=&quot;E:\breeze\content\812725693\3417929897-1\input\breezo\data\asimages\{e3bba635-2e19-482e-8021-ea56e420e59e}.png&quot; /&gt;&lt;left val=&quot;471&quot; /&gt;&lt;top val=&quot;152&quot; /&gt;&lt;width val=&quot;405&quot; /&gt;&lt;height val=&quot;537&quot; /&gt;&lt;hasText val=&quot;1&quot; /&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f83abe-2dc6-4657-ac88-358fcd0bd817}&quot; /&gt;&lt;isInvalidForFieldText val=&quot;0&quot; /&gt;&lt;Image&gt;&lt;filename val=&quot;E:\breeze\content\812725693\3417929897-1\input\breezo\data\asimages\{9bf83abe-2dc6-4657-ac88-358fcd0bd817}.png&quot; /&gt;&lt;left val=&quot;20&quot; /&gt;&lt;top val=&quot;166&quot; /&gt;&lt;width val=&quot;577&quot; /&gt;&lt;height val=&quot;31&quot; /&gt;&lt;hasText val=&quot;1&quot; /&gt;&lt;/Image&gt;&lt;/ThreeDShapeInfo&gt;"/>
  <p:tag name="PRESENTER_SHAPETEXTINFO" val="&lt;ShapeTextInfo&gt;&lt;TableIndex row=&quot;-1&quot; col=&quot;-1&quot;&gt;&lt;linesCount val=&quot;1&quot; /&gt;&lt;lineCharCount val=&quot;39&quot; /&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ee887b8-65ea-4245-9991-6af1f070b13c}&quot; /&gt;&lt;isInvalidForFieldText val=&quot;0&quot; /&gt;&lt;Image&gt;&lt;filename val=&quot;E:\breeze\content\812725693\3417929897-1\input\breezo\data\asimages\{fee887b8-65ea-4245-9991-6af1f070b13c}.png&quot; /&gt;&lt;left val=&quot;33&quot; /&gt;&lt;top val=&quot;51&quot; /&gt;&lt;width val=&quot;693&quot; /&gt;&lt;height val=&quot;37&quot; /&gt;&lt;hasText val=&quot;1&quot; /&gt;&lt;/Image&gt;&lt;/ThreeDShapeInfo&gt;"/>
  <p:tag name="PRESENTER_SHAPETEXTINFO" val="&lt;ShapeTextInfo&gt;&lt;TableIndex row=&quot;-1&quot; col=&quot;-1&quot;&gt;&lt;linesCount val=&quot;1&quot; /&gt;&lt;lineCharCount val=&quot;28&quot; /&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c6af59b-569c-46a4-b775-9f39aad28073}&quot; /&gt;&lt;isInvalidForFieldText val=&quot;0&quot; /&gt;&lt;Image&gt;&lt;filename val=&quot;E:\breeze\content\812725693\3417929897-1\input\breezo\data\asimages\{ac6af59b-569c-46a4-b775-9f39aad28073}.png&quot; /&gt;&lt;left val=&quot;44&quot; /&gt;&lt;top val=&quot;217&quot; /&gt;&lt;width val=&quot;403&quot; /&gt;&lt;height val=&quot;448&quot; /&gt;&lt;hasText val=&quot;1&quot; /&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e48481-367a-402c-a724-8067e37f129b}&quot; /&gt;&lt;isInvalidForFieldText val=&quot;0&quot; /&gt;&lt;Image&gt;&lt;filename val=&quot;E:\breeze\content\812725693\3417929897-1\input\breezo\data\asimages\{6ce48481-367a-402c-a724-8067e37f129b}.png&quot; /&gt;&lt;left val=&quot;627&quot; /&gt;&lt;top val=&quot;211&quot; /&gt;&lt;width val=&quot;83&quot; /&gt;&lt;height val=&quot;55&quot; /&gt;&lt;hasText val=&quot;1&quot; /&gt;&lt;/Image&gt;&lt;/ThreeDShapeInfo&gt;"/>
  <p:tag name="PRESENTER_SHAPETEXTINFO" val="&lt;ShapeTextInfo&gt;&lt;TableIndex row=&quot;-1&quot; col=&quot;-1&quot;&gt;&lt;linesCount val=&quot;1&quot; /&gt;&lt;lineCharCount val=&quot;1&quot; /&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b08ecb-5f9e-4d51-87e5-8f632e76478f}&quot; /&gt;&lt;isInvalidForFieldText val=&quot;0&quot; /&gt;&lt;Image&gt;&lt;filename val=&quot;E:\breeze\content\812725693\3417929897-1\input\breezo\data\asimages\{adb08ecb-5f9e-4d51-87e5-8f632e76478f}.png&quot; /&gt;&lt;left val=&quot;615&quot; /&gt;&lt;top val=&quot;276&quot; /&gt;&lt;width val=&quot;151&quot; /&gt;&lt;height val=&quot;21&quot; /&gt;&lt;hasText val=&quot;1&quot; /&gt;&lt;/Image&gt;&lt;/ThreeDShapeInfo&gt;"/>
  <p:tag name="PRESENTER_SHAPETEXTINFO" val="&lt;ShapeTextInfo&gt;&lt;TableIndex row=&quot;-1&quot; col=&quot;-1&quot;&gt;&lt;linesCount val=&quot;1&quot; /&gt;&lt;lineCharCount val=&quot;1&quot; /&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587132-ff16-4a65-aec0-d1cdf4fa31bf}&quot; /&gt;&lt;isInvalidForFieldText val=&quot;0&quot; /&gt;&lt;Image&gt;&lt;filename val=&quot;E:\breeze\content\812725693\3417929897-1\input\breezo\data\asimages\{d4587132-ff16-4a65-aec0-d1cdf4fa31bf}.png&quot; /&gt;&lt;left val=&quot;622&quot; /&gt;&lt;top val=&quot;387&quot; /&gt;&lt;width val=&quot;130&quot; /&gt;&lt;height val=&quot;87&quot; /&gt;&lt;hasText val=&quot;1&quot; /&gt;&lt;/Image&gt;&lt;/ThreeDShapeInfo&gt;"/>
  <p:tag name="PRESENTER_SHAPETEXTINFO" val="&lt;ShapeTextInfo&gt;&lt;TableIndex row=&quot;-1&quot; col=&quot;-1&quot;&gt;&lt;linesCount val=&quot;1&quot; /&gt;&lt;lineCharCount val=&quot;1&quot; /&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02c74a-f1e5-4a4f-b2c5-a63a91c2bb86}&quot; /&gt;&lt;isInvalidForFieldText val=&quot;0&quot; /&gt;&lt;Image&gt;&lt;filename val=&quot;E:\breeze\content\812725693\3417929897-1\input\breezo\data\asimages\{bb02c74a-f1e5-4a4f-b2c5-a63a91c2bb86}.png&quot; /&gt;&lt;left val=&quot;636&quot; /&gt;&lt;top val=&quot;558&quot; /&gt;&lt;width val=&quot;100&quot; /&gt;&lt;height val=&quot;71&quot; /&gt;&lt;hasText val=&quot;1&quot; /&gt;&lt;/Image&gt;&lt;/ThreeDShapeInfo&gt;"/>
  <p:tag name="PRESENTER_SHAPETEXTINFO" val="&lt;ShapeTextInfo&gt;&lt;TableIndex row=&quot;-1&quot; col=&quot;-1&quot;&gt;&lt;linesCount val=&quot;1&quot; /&gt;&lt;lineCharCount val=&quot;1&quot; /&gt;&lt;/TableIndex&gt;&lt;/ShapeTextInfo&gt;"/>
</p:tagLst>
</file>

<file path=ppt/theme/theme1.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01115" id="{6D802E96-7B24-457C-A326-69AF839D4486}" vid="{C3FFE3C6-9A62-4BEA-9FE0-A8BC12B9BCCA}"/>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5E791-7449-4708-8DE9-182EC4D8A13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873beb7-5857-4685-be1f-d57550cc96cc"/>
    <ds:schemaRef ds:uri="http://www.w3.org/XML/1998/namespace"/>
    <ds:schemaRef ds:uri="http://purl.org/dc/dcmitype/"/>
  </ds:schemaRefs>
</ds:datastoreItem>
</file>

<file path=customXml/itemProps3.xml><?xml version="1.0" encoding="utf-8"?>
<ds:datastoreItem xmlns:ds="http://schemas.openxmlformats.org/officeDocument/2006/customXml" ds:itemID="{3C20563B-C646-42AF-9D0D-76DF086793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Woodgrain nature presentation (widescreen)</Template>
  <TotalTime>5262</TotalTime>
  <Words>7259</Words>
  <Application>Microsoft Office PowerPoint</Application>
  <PresentationFormat>Custom</PresentationFormat>
  <Paragraphs>1706</Paragraphs>
  <Slides>175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175</vt:i4>
      </vt:variant>
    </vt:vector>
  </HeadingPairs>
  <TitlesOfParts>
    <vt:vector size="183" baseType="lpstr">
      <vt:lpstr>Arial</vt:lpstr>
      <vt:lpstr>Calibri</vt:lpstr>
      <vt:lpstr>Cambria Math</vt:lpstr>
      <vt:lpstr>Century</vt:lpstr>
      <vt:lpstr>Symbol</vt:lpstr>
      <vt:lpstr>Times New Roman</vt:lpstr>
      <vt:lpstr>Wingdings</vt:lpstr>
      <vt:lpstr>Woodgrain 16x9</vt:lpstr>
      <vt:lpstr>Introduction</vt:lpstr>
      <vt:lpstr>The Masonry Society</vt:lpstr>
      <vt:lpstr>The Masonry Society</vt:lpstr>
      <vt:lpstr>The Masonry Society</vt:lpstr>
      <vt:lpstr>Masonry Veneers</vt:lpstr>
      <vt:lpstr>Outline</vt:lpstr>
      <vt:lpstr>Introduction to Veneer</vt:lpstr>
      <vt:lpstr>Introduction to Veneer</vt:lpstr>
      <vt:lpstr>What is a veneer?</vt:lpstr>
      <vt:lpstr>Anchored Veneer</vt:lpstr>
      <vt:lpstr>Adhered Veneer</vt:lpstr>
      <vt:lpstr>Structural Masonry Veneer</vt:lpstr>
      <vt:lpstr>Anchored Veneer</vt:lpstr>
      <vt:lpstr>Agenda</vt:lpstr>
      <vt:lpstr>What do we want to know?</vt:lpstr>
      <vt:lpstr>Behavior of Anchored Veneers</vt:lpstr>
      <vt:lpstr>Behavior of Components</vt:lpstr>
      <vt:lpstr>Initial Behavior</vt:lpstr>
      <vt:lpstr>Behavior at Service Loads</vt:lpstr>
      <vt:lpstr>Service Load Criteria</vt:lpstr>
      <vt:lpstr>Service Load Criteria</vt:lpstr>
      <vt:lpstr>Service Load Criteria</vt:lpstr>
      <vt:lpstr>Service Load Criteria</vt:lpstr>
      <vt:lpstr>Behavior at Ultimate Loads</vt:lpstr>
      <vt:lpstr>Ultimate Load Criteria</vt:lpstr>
      <vt:lpstr>Ultimate Load Criteria - Stability</vt:lpstr>
      <vt:lpstr>Ultimate Load Criteria - Stability</vt:lpstr>
      <vt:lpstr>Ultimate Load Criteria - Stability</vt:lpstr>
      <vt:lpstr>Ultimate Load Criteria - Stability</vt:lpstr>
      <vt:lpstr>Agenda</vt:lpstr>
      <vt:lpstr>2018 International Building Code</vt:lpstr>
      <vt:lpstr>2018 International Building Code</vt:lpstr>
      <vt:lpstr>2018 International Building Code</vt:lpstr>
      <vt:lpstr>2018 International Building Code</vt:lpstr>
      <vt:lpstr>2018 International Building Code</vt:lpstr>
      <vt:lpstr>A Digression</vt:lpstr>
      <vt:lpstr>2018 International Building Code</vt:lpstr>
      <vt:lpstr>2018 International Building Code</vt:lpstr>
      <vt:lpstr>2018 International Building Code</vt:lpstr>
      <vt:lpstr>ASCE 7-16 – Minimum Design Loads</vt:lpstr>
      <vt:lpstr>ASCE 7-16 – Minimum Design Loads</vt:lpstr>
      <vt:lpstr>ASCE 7-16 – Minimum Design Loads </vt:lpstr>
      <vt:lpstr>TMS 402/602 - 16</vt:lpstr>
      <vt:lpstr>TMS 402-16</vt:lpstr>
      <vt:lpstr>TMS 402-16</vt:lpstr>
      <vt:lpstr>TMS 402-16</vt:lpstr>
      <vt:lpstr>TMS 602-16</vt:lpstr>
      <vt:lpstr>TMS 602-16</vt:lpstr>
      <vt:lpstr>Quality Assurance</vt:lpstr>
      <vt:lpstr>Agenda</vt:lpstr>
      <vt:lpstr>Prescriptive Design</vt:lpstr>
      <vt:lpstr>Prescriptive Design - Limitations</vt:lpstr>
      <vt:lpstr>Prescriptive Design - Limitations</vt:lpstr>
      <vt:lpstr>Prescriptive Design - Supports</vt:lpstr>
      <vt:lpstr>Prescriptive Design - Anchors</vt:lpstr>
      <vt:lpstr>Prescriptive Design - Anchors</vt:lpstr>
      <vt:lpstr>Prescriptive Design - Anchors</vt:lpstr>
      <vt:lpstr>Prescriptive Design - Anchors</vt:lpstr>
      <vt:lpstr>Prescriptive Design - Anchors</vt:lpstr>
      <vt:lpstr>Prescriptive Design - Backing</vt:lpstr>
      <vt:lpstr>Prescriptive Design - Backing</vt:lpstr>
      <vt:lpstr>Prescriptive Design – Wood Backing</vt:lpstr>
      <vt:lpstr>Prescriptive Design – Steel Backing</vt:lpstr>
      <vt:lpstr>Not Laid In Running Bond</vt:lpstr>
      <vt:lpstr>Agenda</vt:lpstr>
      <vt:lpstr>Code Requirements</vt:lpstr>
      <vt:lpstr>Code Requirements</vt:lpstr>
      <vt:lpstr>Code Requirements</vt:lpstr>
      <vt:lpstr>Code Requirements</vt:lpstr>
      <vt:lpstr>Code Requirements</vt:lpstr>
      <vt:lpstr>Code Requirements</vt:lpstr>
      <vt:lpstr>Code Requirements</vt:lpstr>
      <vt:lpstr>Agenda</vt:lpstr>
      <vt:lpstr>Full Engineered Method</vt:lpstr>
      <vt:lpstr>Modeling Anchored Veneer </vt:lpstr>
      <vt:lpstr>Modeling - Masonry</vt:lpstr>
      <vt:lpstr>Masonry – Material Properties</vt:lpstr>
      <vt:lpstr>Masonry – Determining f’m</vt:lpstr>
      <vt:lpstr>Masonry – Determining f’m</vt:lpstr>
      <vt:lpstr>Masonry – Material Properties</vt:lpstr>
      <vt:lpstr>Anchor Properties</vt:lpstr>
      <vt:lpstr>Anchor Properties</vt:lpstr>
      <vt:lpstr>Anchor Properties</vt:lpstr>
      <vt:lpstr>Anchor Properties</vt:lpstr>
      <vt:lpstr>Anchor Properties</vt:lpstr>
      <vt:lpstr>Anchor Properties</vt:lpstr>
      <vt:lpstr>Anchor Properties</vt:lpstr>
      <vt:lpstr>Anchor Properties</vt:lpstr>
      <vt:lpstr>Anchor Properties</vt:lpstr>
      <vt:lpstr>Behavior of Anchored Veneers</vt:lpstr>
      <vt:lpstr>Backing Properties</vt:lpstr>
      <vt:lpstr>Full Engineered Method - Example</vt:lpstr>
      <vt:lpstr>Full Engineered Design</vt:lpstr>
      <vt:lpstr>Full Engineered Design</vt:lpstr>
      <vt:lpstr>Full Engineered Method</vt:lpstr>
      <vt:lpstr>Full Engineered Design</vt:lpstr>
      <vt:lpstr>Full Engineered Design</vt:lpstr>
      <vt:lpstr>Full Engineered Design</vt:lpstr>
      <vt:lpstr>Full Engineered Design</vt:lpstr>
      <vt:lpstr>Full Engineered Design</vt:lpstr>
      <vt:lpstr>Full Engineered Design</vt:lpstr>
      <vt:lpstr>Full Engineered Method</vt:lpstr>
      <vt:lpstr>Full Engineered Method</vt:lpstr>
      <vt:lpstr>Full Engineered Method</vt:lpstr>
      <vt:lpstr>Full Engineered Method</vt:lpstr>
      <vt:lpstr>Full Engineered Method</vt:lpstr>
      <vt:lpstr>Full Engineered Method</vt:lpstr>
      <vt:lpstr>Full Engineered Design</vt:lpstr>
      <vt:lpstr>Full Engineered Design</vt:lpstr>
      <vt:lpstr>Full Engineered Design</vt:lpstr>
      <vt:lpstr>Full Engineered Design</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Full Engineered Method</vt:lpstr>
      <vt:lpstr>Agenda</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Tributary Area Method</vt:lpstr>
      <vt:lpstr>Anchored Veneer Close</vt:lpstr>
      <vt:lpstr>Anchored Veneer Close</vt:lpstr>
      <vt:lpstr>Anchored Veneer Close</vt:lpstr>
      <vt:lpstr>Anchored Veneer Close</vt:lpstr>
      <vt:lpstr>Anchored Veneer Close</vt:lpstr>
      <vt:lpstr>Adhered Veneer</vt:lpstr>
      <vt:lpstr>Adhered Veneer Assembly</vt:lpstr>
      <vt:lpstr>Adhered Veneer Assembly</vt:lpstr>
      <vt:lpstr>Agenda</vt:lpstr>
      <vt:lpstr>Agenda</vt:lpstr>
      <vt:lpstr>2018 International Building Code</vt:lpstr>
      <vt:lpstr>2018 International Building Code</vt:lpstr>
      <vt:lpstr>2018 International Building Code</vt:lpstr>
      <vt:lpstr>2018 International Building Code</vt:lpstr>
      <vt:lpstr>2018 International Building Code</vt:lpstr>
      <vt:lpstr>2018 International Building Code</vt:lpstr>
      <vt:lpstr>2018 International Building Code</vt:lpstr>
      <vt:lpstr>2018 International Building Code</vt:lpstr>
      <vt:lpstr>2018 International Building Code</vt:lpstr>
      <vt:lpstr>TMS 402/602 - 16</vt:lpstr>
      <vt:lpstr>TMS 402-16</vt:lpstr>
      <vt:lpstr>TMS 402-16</vt:lpstr>
      <vt:lpstr>TMS 602-16</vt:lpstr>
      <vt:lpstr>Suggested for TMS 602-22</vt:lpstr>
      <vt:lpstr>Quality Assurance</vt:lpstr>
      <vt:lpstr>Agenda</vt:lpstr>
      <vt:lpstr>Prescriptive Design – TMS 402-16</vt:lpstr>
      <vt:lpstr>Prescriptive Design – TMS 402-16</vt:lpstr>
      <vt:lpstr>Prescriptive Design – TMS 402-16</vt:lpstr>
      <vt:lpstr>Prescriptive Design – TMS 402-16</vt:lpstr>
      <vt:lpstr>Prescriptive Design – TMS 402-22</vt:lpstr>
      <vt:lpstr>Prescriptive Design – TMS 402-22</vt:lpstr>
      <vt:lpstr>Agenda</vt:lpstr>
      <vt:lpstr>Anchored Veneer Close</vt:lpstr>
      <vt:lpstr>Thanks!</vt:lpstr>
    </vt:vector>
  </TitlesOfParts>
  <Company>KPFF Consulting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John Hochwalt</dc:creator>
  <cp:lastModifiedBy>John Hochwalt</cp:lastModifiedBy>
  <cp:revision>85</cp:revision>
  <dcterms:created xsi:type="dcterms:W3CDTF">2022-04-02T16:33:41Z</dcterms:created>
  <dcterms:modified xsi:type="dcterms:W3CDTF">2022-04-13T18:13:10Z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