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1"/>
  </p:notesMasterIdLst>
  <p:handoutMasterIdLst>
    <p:handoutMasterId r:id="rId192"/>
  </p:handoutMasterIdLst>
  <p:sldIdLst>
    <p:sldId id="277" r:id="rId5"/>
    <p:sldId id="278" r:id="rId6"/>
    <p:sldId id="288" r:id="rId7"/>
    <p:sldId id="279" r:id="rId8"/>
    <p:sldId id="520" r:id="rId9"/>
    <p:sldId id="521" r:id="rId10"/>
    <p:sldId id="522" r:id="rId11"/>
    <p:sldId id="523" r:id="rId12"/>
    <p:sldId id="517" r:id="rId13"/>
    <p:sldId id="525" r:id="rId14"/>
    <p:sldId id="524" r:id="rId15"/>
    <p:sldId id="526" r:id="rId16"/>
    <p:sldId id="532" r:id="rId17"/>
    <p:sldId id="535" r:id="rId18"/>
    <p:sldId id="541" r:id="rId19"/>
    <p:sldId id="542" r:id="rId20"/>
    <p:sldId id="543" r:id="rId21"/>
    <p:sldId id="544" r:id="rId22"/>
    <p:sldId id="545" r:id="rId23"/>
    <p:sldId id="546" r:id="rId24"/>
    <p:sldId id="547" r:id="rId25"/>
    <p:sldId id="516" r:id="rId26"/>
    <p:sldId id="527" r:id="rId27"/>
    <p:sldId id="528" r:id="rId28"/>
    <p:sldId id="529" r:id="rId29"/>
    <p:sldId id="530" r:id="rId30"/>
    <p:sldId id="531" r:id="rId31"/>
    <p:sldId id="519" r:id="rId32"/>
    <p:sldId id="549" r:id="rId33"/>
    <p:sldId id="550" r:id="rId34"/>
    <p:sldId id="666" r:id="rId35"/>
    <p:sldId id="667" r:id="rId36"/>
    <p:sldId id="668" r:id="rId37"/>
    <p:sldId id="669" r:id="rId38"/>
    <p:sldId id="548" r:id="rId39"/>
    <p:sldId id="551" r:id="rId40"/>
    <p:sldId id="552" r:id="rId41"/>
    <p:sldId id="553" r:id="rId42"/>
    <p:sldId id="518" r:id="rId43"/>
    <p:sldId id="537" r:id="rId44"/>
    <p:sldId id="536" r:id="rId45"/>
    <p:sldId id="538" r:id="rId46"/>
    <p:sldId id="539" r:id="rId47"/>
    <p:sldId id="540" r:id="rId48"/>
    <p:sldId id="514" r:id="rId49"/>
    <p:sldId id="515" r:id="rId50"/>
    <p:sldId id="554" r:id="rId51"/>
    <p:sldId id="555" r:id="rId52"/>
    <p:sldId id="558" r:id="rId53"/>
    <p:sldId id="559" r:id="rId54"/>
    <p:sldId id="556" r:id="rId55"/>
    <p:sldId id="560" r:id="rId56"/>
    <p:sldId id="557" r:id="rId57"/>
    <p:sldId id="564" r:id="rId58"/>
    <p:sldId id="565" r:id="rId59"/>
    <p:sldId id="566" r:id="rId60"/>
    <p:sldId id="567" r:id="rId61"/>
    <p:sldId id="568" r:id="rId62"/>
    <p:sldId id="569" r:id="rId63"/>
    <p:sldId id="570" r:id="rId64"/>
    <p:sldId id="571" r:id="rId65"/>
    <p:sldId id="572" r:id="rId66"/>
    <p:sldId id="562" r:id="rId67"/>
    <p:sldId id="573" r:id="rId68"/>
    <p:sldId id="576" r:id="rId69"/>
    <p:sldId id="577" r:id="rId70"/>
    <p:sldId id="563" r:id="rId71"/>
    <p:sldId id="578" r:id="rId72"/>
    <p:sldId id="326" r:id="rId73"/>
    <p:sldId id="534" r:id="rId74"/>
    <p:sldId id="561" r:id="rId75"/>
    <p:sldId id="581" r:id="rId76"/>
    <p:sldId id="582" r:id="rId77"/>
    <p:sldId id="580" r:id="rId78"/>
    <p:sldId id="647" r:id="rId79"/>
    <p:sldId id="648" r:id="rId80"/>
    <p:sldId id="650" r:id="rId81"/>
    <p:sldId id="651" r:id="rId82"/>
    <p:sldId id="649" r:id="rId83"/>
    <p:sldId id="652" r:id="rId84"/>
    <p:sldId id="653" r:id="rId85"/>
    <p:sldId id="654" r:id="rId86"/>
    <p:sldId id="655" r:id="rId87"/>
    <p:sldId id="656" r:id="rId88"/>
    <p:sldId id="657" r:id="rId89"/>
    <p:sldId id="579" r:id="rId90"/>
    <p:sldId id="342" r:id="rId91"/>
    <p:sldId id="385" r:id="rId92"/>
    <p:sldId id="659" r:id="rId93"/>
    <p:sldId id="663" r:id="rId94"/>
    <p:sldId id="660" r:id="rId95"/>
    <p:sldId id="664" r:id="rId96"/>
    <p:sldId id="661" r:id="rId97"/>
    <p:sldId id="662" r:id="rId98"/>
    <p:sldId id="665" r:id="rId99"/>
    <p:sldId id="583" r:id="rId100"/>
    <p:sldId id="658" r:id="rId101"/>
    <p:sldId id="676" r:id="rId102"/>
    <p:sldId id="673" r:id="rId103"/>
    <p:sldId id="674" r:id="rId104"/>
    <p:sldId id="675" r:id="rId105"/>
    <p:sldId id="678" r:id="rId106"/>
    <p:sldId id="679" r:id="rId107"/>
    <p:sldId id="670" r:id="rId108"/>
    <p:sldId id="680" r:id="rId109"/>
    <p:sldId id="681" r:id="rId110"/>
    <p:sldId id="682" r:id="rId111"/>
    <p:sldId id="683" r:id="rId112"/>
    <p:sldId id="672" r:id="rId113"/>
    <p:sldId id="585" r:id="rId114"/>
    <p:sldId id="586" r:id="rId115"/>
    <p:sldId id="587" r:id="rId116"/>
    <p:sldId id="588" r:id="rId117"/>
    <p:sldId id="589" r:id="rId118"/>
    <p:sldId id="590" r:id="rId119"/>
    <p:sldId id="591" r:id="rId120"/>
    <p:sldId id="592" r:id="rId121"/>
    <p:sldId id="593" r:id="rId122"/>
    <p:sldId id="594" r:id="rId123"/>
    <p:sldId id="595" r:id="rId124"/>
    <p:sldId id="596" r:id="rId125"/>
    <p:sldId id="597" r:id="rId126"/>
    <p:sldId id="598" r:id="rId127"/>
    <p:sldId id="599" r:id="rId128"/>
    <p:sldId id="600" r:id="rId129"/>
    <p:sldId id="601" r:id="rId130"/>
    <p:sldId id="602" r:id="rId131"/>
    <p:sldId id="603" r:id="rId132"/>
    <p:sldId id="604" r:id="rId133"/>
    <p:sldId id="605" r:id="rId134"/>
    <p:sldId id="606" r:id="rId135"/>
    <p:sldId id="607" r:id="rId136"/>
    <p:sldId id="608" r:id="rId137"/>
    <p:sldId id="609" r:id="rId138"/>
    <p:sldId id="610" r:id="rId139"/>
    <p:sldId id="611" r:id="rId140"/>
    <p:sldId id="612" r:id="rId141"/>
    <p:sldId id="613" r:id="rId142"/>
    <p:sldId id="614" r:id="rId143"/>
    <p:sldId id="615" r:id="rId144"/>
    <p:sldId id="616" r:id="rId145"/>
    <p:sldId id="617" r:id="rId146"/>
    <p:sldId id="618" r:id="rId147"/>
    <p:sldId id="619" r:id="rId148"/>
    <p:sldId id="620" r:id="rId149"/>
    <p:sldId id="621" r:id="rId150"/>
    <p:sldId id="622" r:id="rId151"/>
    <p:sldId id="623" r:id="rId152"/>
    <p:sldId id="624" r:id="rId153"/>
    <p:sldId id="625" r:id="rId154"/>
    <p:sldId id="626" r:id="rId155"/>
    <p:sldId id="627" r:id="rId156"/>
    <p:sldId id="628" r:id="rId157"/>
    <p:sldId id="629" r:id="rId158"/>
    <p:sldId id="630" r:id="rId159"/>
    <p:sldId id="631" r:id="rId160"/>
    <p:sldId id="632" r:id="rId161"/>
    <p:sldId id="633" r:id="rId162"/>
    <p:sldId id="634" r:id="rId163"/>
    <p:sldId id="635" r:id="rId164"/>
    <p:sldId id="636" r:id="rId165"/>
    <p:sldId id="637" r:id="rId166"/>
    <p:sldId id="638" r:id="rId167"/>
    <p:sldId id="639" r:id="rId168"/>
    <p:sldId id="640" r:id="rId169"/>
    <p:sldId id="641" r:id="rId170"/>
    <p:sldId id="642" r:id="rId171"/>
    <p:sldId id="643" r:id="rId172"/>
    <p:sldId id="644" r:id="rId173"/>
    <p:sldId id="645" r:id="rId174"/>
    <p:sldId id="646" r:id="rId175"/>
    <p:sldId id="584" r:id="rId176"/>
    <p:sldId id="684" r:id="rId177"/>
    <p:sldId id="685" r:id="rId178"/>
    <p:sldId id="686" r:id="rId179"/>
    <p:sldId id="687" r:id="rId180"/>
    <p:sldId id="688" r:id="rId181"/>
    <p:sldId id="689" r:id="rId182"/>
    <p:sldId id="690" r:id="rId183"/>
    <p:sldId id="691" r:id="rId184"/>
    <p:sldId id="692" r:id="rId185"/>
    <p:sldId id="697" r:id="rId186"/>
    <p:sldId id="693" r:id="rId187"/>
    <p:sldId id="694" r:id="rId188"/>
    <p:sldId id="695" r:id="rId189"/>
    <p:sldId id="698" r:id="rId19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p:cViewPr varScale="1">
        <p:scale>
          <a:sx n="78" d="100"/>
          <a:sy n="78" d="100"/>
        </p:scale>
        <p:origin x="77" y="211"/>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handoutMaster" Target="handoutMasters/handout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theme" Target="theme/theme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482589-CB2F-4003-801D-095B67490E73}" type="datetimeFigureOut">
              <a:rPr lang="en-US"/>
              <a:t>4/12/2022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A4844B-5D5D-4D8E-9E71-6B297DF4019B}" type="slidenum">
              <a:rPr/>
              <a:t>‹#›</a:t>
            </a:fld>
            <a:endParaRPr/>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D4DBF-746C-4C25-853D-8A1CBE8404F4}" type="datetimeFigureOut">
              <a:rPr lang="en-US"/>
              <a:t>4/12/2022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0FDE7-FE71-46E3-9512-437B13AD5F46}" type="slidenum">
              <a:rPr/>
              <a:t>‹#›</a:t>
            </a:fld>
            <a:endParaRPr/>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31</a:t>
            </a:fld>
            <a:endParaRPr lang="en-US"/>
          </a:p>
        </p:txBody>
      </p:sp>
    </p:spTree>
    <p:extLst>
      <p:ext uri="{BB962C8B-B14F-4D97-AF65-F5344CB8AC3E}">
        <p14:creationId xmlns:p14="http://schemas.microsoft.com/office/powerpoint/2010/main" val="490217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conventional design a</a:t>
            </a:r>
            <a:r>
              <a:rPr lang="en-US" baseline="0" dirty="0"/>
              <a:t> perforated wall is designed by looking at the strength of each pier or spandrel independently; limit design looks at the strength of the perforated wall as a whole</a:t>
            </a:r>
          </a:p>
          <a:p>
            <a:pPr>
              <a:buFont typeface="Arial" pitchFamily="34" charset="0"/>
              <a:buChar char="•"/>
            </a:pPr>
            <a:r>
              <a:rPr lang="en-US" baseline="0" dirty="0"/>
              <a:t>It does this by explicitly considering the mechanism that would have to form before collapse – a mechanism created by hinging of the piers and spandrels</a:t>
            </a:r>
          </a:p>
          <a:p>
            <a:pPr>
              <a:buFont typeface="Arial" pitchFamily="34" charset="0"/>
              <a:buChar char="•"/>
            </a:pPr>
            <a:r>
              <a:rPr lang="en-US" baseline="0" dirty="0"/>
              <a:t>The method considers both the strength of the wall and its deformation capacity – the wall must be able to deform far enough to allow the mechanism to be developed.</a:t>
            </a:r>
            <a:endParaRPr lang="en-US" dirty="0"/>
          </a:p>
        </p:txBody>
      </p:sp>
      <p:sp>
        <p:nvSpPr>
          <p:cNvPr id="4" name="Date Placeholder 3"/>
          <p:cNvSpPr>
            <a:spLocks noGrp="1"/>
          </p:cNvSpPr>
          <p:nvPr>
            <p:ph type="dt" idx="10"/>
          </p:nvPr>
        </p:nvSpPr>
        <p:spPr/>
        <p:txBody>
          <a:bodyPr/>
          <a:lstStyle/>
          <a:p>
            <a:fld id="{474491D5-1968-4AF2-B972-B71A3C6F788B}" type="datetime1">
              <a:rPr lang="en-US" smtClean="0"/>
              <a:pPr/>
              <a:t>4/12/2022</a:t>
            </a:fld>
            <a:endParaRPr lang="en-US" dirty="0"/>
          </a:p>
        </p:txBody>
      </p:sp>
    </p:spTree>
    <p:extLst>
      <p:ext uri="{BB962C8B-B14F-4D97-AF65-F5344CB8AC3E}">
        <p14:creationId xmlns:p14="http://schemas.microsoft.com/office/powerpoint/2010/main" val="252975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conventional design a</a:t>
            </a:r>
            <a:r>
              <a:rPr lang="en-US" baseline="0" dirty="0"/>
              <a:t> perforated wall is designed by looking at the strength of the each pier or spandrel independently based on forces from an elastic analysis; limit design looks at the strength of the perforated wall as a whole</a:t>
            </a:r>
          </a:p>
          <a:p>
            <a:pPr>
              <a:buFont typeface="Arial" pitchFamily="34" charset="0"/>
              <a:buChar char="•"/>
            </a:pPr>
            <a:r>
              <a:rPr lang="en-US" baseline="0" dirty="0"/>
              <a:t>As a result, in a conventional design some of the components are working hard – the demand is nearly equal to the capacity – while other components have excess capacity due to minimum prescriptive reinforcing.</a:t>
            </a:r>
          </a:p>
          <a:p>
            <a:pPr>
              <a:buFont typeface="Arial" pitchFamily="34" charset="0"/>
              <a:buChar char="•"/>
            </a:pPr>
            <a:r>
              <a:rPr lang="en-US" baseline="0" dirty="0"/>
              <a:t>In a limit design, all of the components are fully mobilized and contributing to the capacity of the wall.</a:t>
            </a:r>
            <a:endParaRPr lang="en-US" dirty="0"/>
          </a:p>
        </p:txBody>
      </p:sp>
      <p:sp>
        <p:nvSpPr>
          <p:cNvPr id="4" name="Date Placeholder 3"/>
          <p:cNvSpPr>
            <a:spLocks noGrp="1"/>
          </p:cNvSpPr>
          <p:nvPr>
            <p:ph type="dt" idx="10"/>
          </p:nvPr>
        </p:nvSpPr>
        <p:spPr/>
        <p:txBody>
          <a:bodyPr/>
          <a:lstStyle/>
          <a:p>
            <a:fld id="{1294B69D-9E20-42FD-A4E6-958D5C964493}" type="datetime1">
              <a:rPr lang="en-US" smtClean="0"/>
              <a:pPr/>
              <a:t>4/12/2022</a:t>
            </a:fld>
            <a:endParaRPr lang="en-US" dirty="0"/>
          </a:p>
        </p:txBody>
      </p:sp>
    </p:spTree>
    <p:extLst>
      <p:ext uri="{BB962C8B-B14F-4D97-AF65-F5344CB8AC3E}">
        <p14:creationId xmlns:p14="http://schemas.microsoft.com/office/powerpoint/2010/main" val="1902758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wall must be perforated so that a mechanism with multiple hinges occurs. If there are no perforations, the wall will hinge at the base only and there is no advantage to the limit design method.</a:t>
            </a:r>
          </a:p>
          <a:p>
            <a:pPr>
              <a:buFont typeface="Arial" pitchFamily="34" charset="0"/>
              <a:buChar char="•"/>
            </a:pPr>
            <a:r>
              <a:rPr lang="en-US" baseline="0" dirty="0"/>
              <a:t>Limit design assumes nonlinear behavior. As such it is only appropriate for code level seismic loads</a:t>
            </a:r>
          </a:p>
          <a:p>
            <a:pPr>
              <a:buFont typeface="Arial" pitchFamily="34" charset="0"/>
              <a:buChar char="•"/>
            </a:pPr>
            <a:r>
              <a:rPr lang="en-US" baseline="0" dirty="0"/>
              <a:t>The walls must be detailed as special walls to have sufficient reinforcing to so that there is enough ductility for hinges to occur.</a:t>
            </a:r>
          </a:p>
          <a:p>
            <a:pPr>
              <a:buFont typeface="Arial" pitchFamily="34" charset="0"/>
              <a:buChar char="•"/>
            </a:pPr>
            <a:r>
              <a:rPr lang="en-US" baseline="0" dirty="0"/>
              <a:t>Because of concern about the performance of hinges with high axial loads, there is  a limit on how much axial load can be in the wall.</a:t>
            </a:r>
          </a:p>
          <a:p>
            <a:pPr>
              <a:buFont typeface="Arial" pitchFamily="34" charset="0"/>
              <a:buChar char="•"/>
            </a:pPr>
            <a:endParaRPr lang="en-US" dirty="0"/>
          </a:p>
        </p:txBody>
      </p:sp>
      <p:sp>
        <p:nvSpPr>
          <p:cNvPr id="4" name="Date Placeholder 3"/>
          <p:cNvSpPr>
            <a:spLocks noGrp="1"/>
          </p:cNvSpPr>
          <p:nvPr>
            <p:ph type="dt" idx="10"/>
          </p:nvPr>
        </p:nvSpPr>
        <p:spPr/>
        <p:txBody>
          <a:bodyPr/>
          <a:lstStyle/>
          <a:p>
            <a:fld id="{93845915-100A-4D29-8384-FD97D1F2D769}" type="datetime1">
              <a:rPr lang="en-US" smtClean="0"/>
              <a:pPr/>
              <a:t>4/12/2022</a:t>
            </a:fld>
            <a:endParaRPr lang="en-US" dirty="0"/>
          </a:p>
        </p:txBody>
      </p:sp>
    </p:spTree>
    <p:extLst>
      <p:ext uri="{BB962C8B-B14F-4D97-AF65-F5344CB8AC3E}">
        <p14:creationId xmlns:p14="http://schemas.microsoft.com/office/powerpoint/2010/main" val="128787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Limit</a:t>
            </a:r>
            <a:r>
              <a:rPr lang="en-US" baseline="0" dirty="0"/>
              <a:t> design allows the use of uniform reinforcing throughout the height of the wall. This may result in a more constructible, less congested wall.</a:t>
            </a:r>
          </a:p>
          <a:p>
            <a:pPr>
              <a:buFont typeface="Arial" pitchFamily="34" charset="0"/>
              <a:buChar char="•"/>
            </a:pPr>
            <a:r>
              <a:rPr lang="en-US" baseline="0" dirty="0"/>
              <a:t>Trial design studies indicated that there are some savings of reinforcing, on the order of 10 to 30%.</a:t>
            </a:r>
          </a:p>
          <a:p>
            <a:pPr>
              <a:buFont typeface="Arial" pitchFamily="34" charset="0"/>
              <a:buChar char="•"/>
            </a:pPr>
            <a:r>
              <a:rPr lang="en-US" baseline="0" dirty="0"/>
              <a:t>This method allows perforated facades, which are usually thought of as non-structural elements, to be designed as structural elements – could be potential savings to the project. </a:t>
            </a:r>
            <a:endParaRPr lang="en-US" dirty="0"/>
          </a:p>
        </p:txBody>
      </p:sp>
      <p:sp>
        <p:nvSpPr>
          <p:cNvPr id="4" name="Date Placeholder 3"/>
          <p:cNvSpPr>
            <a:spLocks noGrp="1"/>
          </p:cNvSpPr>
          <p:nvPr>
            <p:ph type="dt" idx="10"/>
          </p:nvPr>
        </p:nvSpPr>
        <p:spPr/>
        <p:txBody>
          <a:bodyPr/>
          <a:lstStyle/>
          <a:p>
            <a:fld id="{6EF90970-15B3-4C72-90BE-172A7D0A21BF}" type="datetime1">
              <a:rPr lang="en-US" smtClean="0"/>
              <a:pPr/>
              <a:t>4/12/2022</a:t>
            </a:fld>
            <a:endParaRPr lang="en-US" dirty="0"/>
          </a:p>
        </p:txBody>
      </p:sp>
    </p:spTree>
    <p:extLst>
      <p:ext uri="{BB962C8B-B14F-4D97-AF65-F5344CB8AC3E}">
        <p14:creationId xmlns:p14="http://schemas.microsoft.com/office/powerpoint/2010/main" val="1622379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also benefits to</a:t>
            </a:r>
            <a:r>
              <a:rPr lang="en-US" baseline="0" dirty="0"/>
              <a:t> the designer of using limit design:</a:t>
            </a:r>
          </a:p>
          <a:p>
            <a:pPr>
              <a:buFont typeface="Arial" pitchFamily="34" charset="0"/>
              <a:buChar char="•"/>
            </a:pPr>
            <a:r>
              <a:rPr lang="en-US" baseline="0" dirty="0"/>
              <a:t>The behavior of the system at the limit condition is clear and can be the conscious choice of the designer, rather than the outcome of a design for forces from an elastic analysis.</a:t>
            </a:r>
          </a:p>
          <a:p>
            <a:pPr>
              <a:buFont typeface="Arial" pitchFamily="34" charset="0"/>
              <a:buChar char="•"/>
            </a:pPr>
            <a:r>
              <a:rPr lang="en-US" baseline="0" dirty="0"/>
              <a:t>TMS 402 does not otherwise provide guidance on the design of coupled walls.</a:t>
            </a:r>
          </a:p>
          <a:p>
            <a:pPr>
              <a:buFont typeface="Arial" pitchFamily="34" charset="0"/>
              <a:buChar char="•"/>
            </a:pPr>
            <a:r>
              <a:rPr lang="en-US" baseline="0" dirty="0"/>
              <a:t>Rather than concentrating reinforcing at certain locations, the designer can choose to allow a hinge to form instead.</a:t>
            </a:r>
            <a:endParaRPr lang="en-US" dirty="0"/>
          </a:p>
        </p:txBody>
      </p:sp>
      <p:sp>
        <p:nvSpPr>
          <p:cNvPr id="4" name="Date Placeholder 3"/>
          <p:cNvSpPr>
            <a:spLocks noGrp="1"/>
          </p:cNvSpPr>
          <p:nvPr>
            <p:ph type="dt" idx="10"/>
          </p:nvPr>
        </p:nvSpPr>
        <p:spPr/>
        <p:txBody>
          <a:bodyPr/>
          <a:lstStyle/>
          <a:p>
            <a:fld id="{D4FDBB97-3E97-4FC7-8942-61AB62807C83}" type="datetime1">
              <a:rPr lang="en-US" smtClean="0"/>
              <a:pPr/>
              <a:t>4/12/2022</a:t>
            </a:fld>
            <a:endParaRPr lang="en-US" dirty="0"/>
          </a:p>
        </p:txBody>
      </p:sp>
    </p:spTree>
    <p:extLst>
      <p:ext uri="{BB962C8B-B14F-4D97-AF65-F5344CB8AC3E}">
        <p14:creationId xmlns:p14="http://schemas.microsoft.com/office/powerpoint/2010/main" val="824070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8ACC00A2-BE72-49C1-A7F0-92AB753D7E14}" type="datetime1">
              <a:rPr lang="en-US" smtClean="0"/>
              <a:pPr/>
              <a:t>4/12/2022</a:t>
            </a:fld>
            <a:endParaRPr lang="en-US" dirty="0"/>
          </a:p>
        </p:txBody>
      </p:sp>
    </p:spTree>
    <p:extLst>
      <p:ext uri="{BB962C8B-B14F-4D97-AF65-F5344CB8AC3E}">
        <p14:creationId xmlns:p14="http://schemas.microsoft.com/office/powerpoint/2010/main" val="874869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two key requirements for the use of this method are that the wall design is governed by seismic demands and that the wall is perforated.</a:t>
            </a:r>
          </a:p>
          <a:p>
            <a:endParaRPr lang="en-US" baseline="0" dirty="0"/>
          </a:p>
          <a:p>
            <a:r>
              <a:rPr lang="en-US" baseline="0" dirty="0"/>
              <a:t>This method is only applicable to seismic design because it relies on non-linear behavior of the wall which is only acceptable under code level seismic loads</a:t>
            </a:r>
          </a:p>
          <a:p>
            <a:endParaRPr lang="en-US" baseline="0" dirty="0"/>
          </a:p>
          <a:p>
            <a:r>
              <a:rPr lang="en-US" baseline="0" dirty="0"/>
              <a:t>If you have walls that meet these requirements, it may be worthwhile to consider this method as it generally allows lighter, more uniform reinforcing.</a:t>
            </a:r>
            <a:endParaRPr lang="en-US" dirty="0"/>
          </a:p>
        </p:txBody>
      </p:sp>
      <p:sp>
        <p:nvSpPr>
          <p:cNvPr id="4" name="Date Placeholder 3"/>
          <p:cNvSpPr>
            <a:spLocks noGrp="1"/>
          </p:cNvSpPr>
          <p:nvPr>
            <p:ph type="dt" idx="10"/>
          </p:nvPr>
        </p:nvSpPr>
        <p:spPr/>
        <p:txBody>
          <a:bodyPr/>
          <a:lstStyle/>
          <a:p>
            <a:fld id="{B8BA9676-B41C-463C-9D3A-8955DACD80AF}" type="datetime1">
              <a:rPr lang="en-US" smtClean="0"/>
              <a:pPr/>
              <a:t>4/12/2022</a:t>
            </a:fld>
            <a:endParaRPr lang="en-US" dirty="0"/>
          </a:p>
        </p:txBody>
      </p:sp>
    </p:spTree>
    <p:extLst>
      <p:ext uri="{BB962C8B-B14F-4D97-AF65-F5344CB8AC3E}">
        <p14:creationId xmlns:p14="http://schemas.microsoft.com/office/powerpoint/2010/main" val="163474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1B9EA1F-E106-417B-91B0-B8EA75A37ED8}" type="datetime1">
              <a:rPr lang="en-US" smtClean="0"/>
              <a:pPr/>
              <a:t>4/12/2022</a:t>
            </a:fld>
            <a:endParaRPr lang="en-US"/>
          </a:p>
        </p:txBody>
      </p:sp>
    </p:spTree>
    <p:extLst>
      <p:ext uri="{BB962C8B-B14F-4D97-AF65-F5344CB8AC3E}">
        <p14:creationId xmlns:p14="http://schemas.microsoft.com/office/powerpoint/2010/main" val="2665631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two key requirements for the use of this method are that the wall design is governed by seismic demands and that the wall is perforated.</a:t>
            </a:r>
          </a:p>
          <a:p>
            <a:endParaRPr lang="en-US" baseline="0" dirty="0"/>
          </a:p>
          <a:p>
            <a:r>
              <a:rPr lang="en-US" baseline="0" dirty="0"/>
              <a:t>This method is only applicable to seismic design because it relies on non-linear behavior of the wall which is only acceptable under code level seismic loads</a:t>
            </a:r>
          </a:p>
          <a:p>
            <a:endParaRPr lang="en-US" baseline="0" dirty="0"/>
          </a:p>
          <a:p>
            <a:r>
              <a:rPr lang="en-US" baseline="0" dirty="0"/>
              <a:t>If you have walls that meet these requirements, it may be worthwhile to consider this method as it generally allows lighter, more uniform reinforcing.</a:t>
            </a:r>
            <a:endParaRPr lang="en-US" dirty="0"/>
          </a:p>
        </p:txBody>
      </p:sp>
      <p:sp>
        <p:nvSpPr>
          <p:cNvPr id="4" name="Date Placeholder 3"/>
          <p:cNvSpPr>
            <a:spLocks noGrp="1"/>
          </p:cNvSpPr>
          <p:nvPr>
            <p:ph type="dt" idx="10"/>
          </p:nvPr>
        </p:nvSpPr>
        <p:spPr/>
        <p:txBody>
          <a:bodyPr/>
          <a:lstStyle/>
          <a:p>
            <a:fld id="{B8BA9676-B41C-463C-9D3A-8955DACD80AF}" type="datetime1">
              <a:rPr lang="en-US" smtClean="0"/>
              <a:pPr/>
              <a:t>4/12/2022</a:t>
            </a:fld>
            <a:endParaRPr lang="en-US" dirty="0"/>
          </a:p>
        </p:txBody>
      </p:sp>
    </p:spTree>
    <p:extLst>
      <p:ext uri="{BB962C8B-B14F-4D97-AF65-F5344CB8AC3E}">
        <p14:creationId xmlns:p14="http://schemas.microsoft.com/office/powerpoint/2010/main" val="191192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dirty="0"/>
              <a:t>This process is best illustrated with an example.</a:t>
            </a:r>
          </a:p>
          <a:p>
            <a:endParaRPr lang="en-US" dirty="0"/>
          </a:p>
          <a:p>
            <a:r>
              <a:rPr lang="en-US" dirty="0"/>
              <a:t>We</a:t>
            </a:r>
            <a:r>
              <a:rPr lang="en-US" baseline="0" dirty="0"/>
              <a:t> have chosen a one-story example for simplicity. These concepts can also be applied to multi-story walls. We will have a couple slides at the close to illustrate that.</a:t>
            </a:r>
            <a:endParaRPr lang="en-US" dirty="0"/>
          </a:p>
        </p:txBody>
      </p:sp>
      <p:sp>
        <p:nvSpPr>
          <p:cNvPr id="22532" name="Slide Number Placeholder 3"/>
          <p:cNvSpPr>
            <a:spLocks noGrp="1"/>
          </p:cNvSpPr>
          <p:nvPr>
            <p:ph type="sldNum" sz="quarter" idx="5"/>
          </p:nvPr>
        </p:nvSpPr>
        <p:spPr/>
        <p:txBody>
          <a:bodyPr/>
          <a:lstStyle/>
          <a:p>
            <a:pPr>
              <a:defRPr/>
            </a:pPr>
            <a:fld id="{37D7C0CE-DDB9-4E17-8D3B-3B6023C65277}" type="slidenum">
              <a:rPr lang="en-US" smtClean="0"/>
              <a:pPr>
                <a:defRPr/>
              </a:pPr>
              <a:t>141</a:t>
            </a:fld>
            <a:endParaRPr lang="en-US"/>
          </a:p>
        </p:txBody>
      </p:sp>
    </p:spTree>
    <p:extLst>
      <p:ext uri="{BB962C8B-B14F-4D97-AF65-F5344CB8AC3E}">
        <p14:creationId xmlns:p14="http://schemas.microsoft.com/office/powerpoint/2010/main" val="262163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32</a:t>
            </a:fld>
            <a:endParaRPr lang="en-US"/>
          </a:p>
        </p:txBody>
      </p:sp>
    </p:spTree>
    <p:extLst>
      <p:ext uri="{BB962C8B-B14F-4D97-AF65-F5344CB8AC3E}">
        <p14:creationId xmlns:p14="http://schemas.microsoft.com/office/powerpoint/2010/main" val="3661712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dirty="0"/>
          </a:p>
        </p:txBody>
      </p:sp>
      <p:sp>
        <p:nvSpPr>
          <p:cNvPr id="22532" name="Slide Number Placeholder 3"/>
          <p:cNvSpPr>
            <a:spLocks noGrp="1"/>
          </p:cNvSpPr>
          <p:nvPr>
            <p:ph type="sldNum" sz="quarter" idx="5"/>
          </p:nvPr>
        </p:nvSpPr>
        <p:spPr/>
        <p:txBody>
          <a:bodyPr/>
          <a:lstStyle/>
          <a:p>
            <a:pPr>
              <a:defRPr/>
            </a:pPr>
            <a:fld id="{C3FB19B8-3B72-43B9-BA57-F571188239F8}" type="slidenum">
              <a:rPr lang="en-US" smtClean="0"/>
              <a:pPr>
                <a:defRPr/>
              </a:pPr>
              <a:t>142</a:t>
            </a:fld>
            <a:endParaRPr lang="en-US"/>
          </a:p>
        </p:txBody>
      </p:sp>
    </p:spTree>
    <p:extLst>
      <p:ext uri="{BB962C8B-B14F-4D97-AF65-F5344CB8AC3E}">
        <p14:creationId xmlns:p14="http://schemas.microsoft.com/office/powerpoint/2010/main" val="2948279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a:t>The first two steps are the same as for conventional design – the</a:t>
            </a:r>
            <a:r>
              <a:rPr lang="en-US" baseline="0" dirty="0"/>
              <a:t> base shear on the structure is determined, and the an analysis is performed to distribute the base shear to lines of resistance.</a:t>
            </a:r>
          </a:p>
          <a:p>
            <a:endParaRPr lang="en-US" baseline="0" dirty="0"/>
          </a:p>
          <a:p>
            <a:r>
              <a:rPr lang="en-US" baseline="0" dirty="0"/>
              <a:t>For this wall, it was determined that the wall would need to resist a load of 37.5 kips and would have an inelastic displacement of 0.4 inches.</a:t>
            </a:r>
            <a:endParaRPr lang="en-US" dirty="0"/>
          </a:p>
        </p:txBody>
      </p:sp>
      <p:sp>
        <p:nvSpPr>
          <p:cNvPr id="22532" name="Slide Number Placeholder 3"/>
          <p:cNvSpPr>
            <a:spLocks noGrp="1"/>
          </p:cNvSpPr>
          <p:nvPr>
            <p:ph type="sldNum" sz="quarter" idx="5"/>
          </p:nvPr>
        </p:nvSpPr>
        <p:spPr/>
        <p:txBody>
          <a:bodyPr/>
          <a:lstStyle/>
          <a:p>
            <a:pPr>
              <a:defRPr/>
            </a:pPr>
            <a:fld id="{7F91D273-0D80-422F-8F1F-984BD6A807E0}" type="slidenum">
              <a:rPr lang="en-US" smtClean="0"/>
              <a:pPr>
                <a:defRPr/>
              </a:pPr>
              <a:t>143</a:t>
            </a:fld>
            <a:endParaRPr lang="en-US"/>
          </a:p>
        </p:txBody>
      </p:sp>
    </p:spTree>
    <p:extLst>
      <p:ext uri="{BB962C8B-B14F-4D97-AF65-F5344CB8AC3E}">
        <p14:creationId xmlns:p14="http://schemas.microsoft.com/office/powerpoint/2010/main" val="3886784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dirty="0"/>
              <a:t>While the analysis may produce a lot of data, we are really interested</a:t>
            </a:r>
            <a:r>
              <a:rPr lang="en-US" baseline="0" dirty="0"/>
              <a:t> in just three load combinations.</a:t>
            </a:r>
          </a:p>
          <a:p>
            <a:r>
              <a:rPr lang="en-US" baseline="0" dirty="0"/>
              <a:t>&lt;click to bring in image&gt;</a:t>
            </a:r>
          </a:p>
          <a:p>
            <a:endParaRPr lang="en-US" baseline="0" dirty="0"/>
          </a:p>
          <a:p>
            <a:r>
              <a:rPr lang="en-US" dirty="0"/>
              <a:t>Note that the first is intended</a:t>
            </a:r>
            <a:r>
              <a:rPr lang="en-US" baseline="0" dirty="0"/>
              <a:t> to produce the smallest axial load, which will give the smallest hinge strengths for estimating the mechanism strength. Note that subscript “v” on the earthquake loads, means that we are only considering vertical earthquake effects. The reason for this is that the net axial load from the horizontal earthquake effect is zero – while some hinges may have smaller axial loads and hinge capacities those capacities will be balanced by other hinges which will have larger axial loads and hinge capacities. As far as the mechanism as a whole, the net effect is zero.</a:t>
            </a:r>
          </a:p>
          <a:p>
            <a:endParaRPr lang="en-US" baseline="0" dirty="0"/>
          </a:p>
          <a:p>
            <a:r>
              <a:rPr lang="en-US" baseline="0" dirty="0"/>
              <a:t>The other two load combinations are intended to produce the maximum axial loads, which will give the smallest deformation capacities for the hinges.</a:t>
            </a:r>
            <a:endParaRPr lang="en-US" dirty="0"/>
          </a:p>
        </p:txBody>
      </p:sp>
      <p:sp>
        <p:nvSpPr>
          <p:cNvPr id="22532" name="Slide Number Placeholder 3"/>
          <p:cNvSpPr>
            <a:spLocks noGrp="1"/>
          </p:cNvSpPr>
          <p:nvPr>
            <p:ph type="sldNum" sz="quarter" idx="5"/>
          </p:nvPr>
        </p:nvSpPr>
        <p:spPr/>
        <p:txBody>
          <a:bodyPr/>
          <a:lstStyle/>
          <a:p>
            <a:pPr>
              <a:defRPr/>
            </a:pPr>
            <a:fld id="{C94E7C59-5DEF-4807-BF6C-B1E0C422D890}" type="slidenum">
              <a:rPr lang="en-US" smtClean="0"/>
              <a:pPr>
                <a:defRPr/>
              </a:pPr>
              <a:t>144</a:t>
            </a:fld>
            <a:endParaRPr lang="en-US"/>
          </a:p>
        </p:txBody>
      </p:sp>
    </p:spTree>
    <p:extLst>
      <p:ext uri="{BB962C8B-B14F-4D97-AF65-F5344CB8AC3E}">
        <p14:creationId xmlns:p14="http://schemas.microsoft.com/office/powerpoint/2010/main" val="356829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dirty="0"/>
              <a:t>In order to use the limit design method,</a:t>
            </a:r>
            <a:r>
              <a:rPr lang="en-US" baseline="0" dirty="0"/>
              <a:t> it is necessary to assume reinforcing in the wall. While this may seem daunting, the simplest answer is that these walls want to be lightly reinforced, so a good starting point is to determine the reinforcing required for out-of-plane loads and the minimum prescriptive reinforcing requirements for a special reinforced masonry shear wall. </a:t>
            </a:r>
          </a:p>
          <a:p>
            <a:endParaRPr lang="en-US" baseline="0" dirty="0"/>
          </a:p>
          <a:p>
            <a:r>
              <a:rPr lang="en-US" baseline="0" dirty="0"/>
              <a:t>Note pier B horizontal reinforcing is governed by spacing requirements.</a:t>
            </a:r>
            <a:endParaRPr lang="en-US" dirty="0"/>
          </a:p>
        </p:txBody>
      </p:sp>
      <p:sp>
        <p:nvSpPr>
          <p:cNvPr id="22532" name="Slide Number Placeholder 3"/>
          <p:cNvSpPr>
            <a:spLocks noGrp="1"/>
          </p:cNvSpPr>
          <p:nvPr>
            <p:ph type="sldNum" sz="quarter" idx="5"/>
          </p:nvPr>
        </p:nvSpPr>
        <p:spPr/>
        <p:txBody>
          <a:bodyPr/>
          <a:lstStyle/>
          <a:p>
            <a:pPr>
              <a:defRPr/>
            </a:pPr>
            <a:fld id="{74974579-2749-47DA-B80C-2A77C92FF7E8}" type="slidenum">
              <a:rPr lang="en-US" smtClean="0"/>
              <a:pPr>
                <a:defRPr/>
              </a:pPr>
              <a:t>145</a:t>
            </a:fld>
            <a:endParaRPr lang="en-US"/>
          </a:p>
        </p:txBody>
      </p:sp>
    </p:spTree>
    <p:extLst>
      <p:ext uri="{BB962C8B-B14F-4D97-AF65-F5344CB8AC3E}">
        <p14:creationId xmlns:p14="http://schemas.microsoft.com/office/powerpoint/2010/main" val="2358990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a:t>Only really one possible mechanism given proportions of piers to solid wall above. We’ll show some</a:t>
            </a:r>
            <a:r>
              <a:rPr lang="en-US" baseline="0" dirty="0"/>
              <a:t> examples of more complicated mechanisms later.</a:t>
            </a:r>
            <a:endParaRPr lang="en-US" dirty="0"/>
          </a:p>
          <a:p>
            <a:endParaRPr lang="en-US" dirty="0"/>
          </a:p>
          <a:p>
            <a:r>
              <a:rPr lang="en-US" dirty="0"/>
              <a:t>Since this is a one-story structure, a pier hinging mechanism is acceptable as it would not be considered to be a weak story.</a:t>
            </a:r>
          </a:p>
          <a:p>
            <a:endParaRPr lang="en-US" dirty="0"/>
          </a:p>
          <a:p>
            <a:r>
              <a:rPr lang="en-US" dirty="0"/>
              <a:t>Virtual</a:t>
            </a:r>
            <a:r>
              <a:rPr lang="en-US" baseline="0" dirty="0"/>
              <a:t> work is simply the idea that work done by the external forces must be resisted by an equal amount work within the structure.</a:t>
            </a:r>
          </a:p>
          <a:p>
            <a:endParaRPr lang="en-US" baseline="0" dirty="0"/>
          </a:p>
          <a:p>
            <a:r>
              <a:rPr lang="en-US" dirty="0"/>
              <a:t>Work =</a:t>
            </a:r>
            <a:r>
              <a:rPr lang="en-US" baseline="0" dirty="0"/>
              <a:t> force over distance.</a:t>
            </a:r>
          </a:p>
          <a:p>
            <a:endParaRPr lang="en-US" baseline="0" dirty="0"/>
          </a:p>
          <a:p>
            <a:r>
              <a:rPr lang="en-US" baseline="0" dirty="0"/>
              <a:t>External work is equal to the externally applied seismic load times the displacement of the structure</a:t>
            </a:r>
          </a:p>
          <a:p>
            <a:endParaRPr lang="en-US" baseline="0" dirty="0"/>
          </a:p>
          <a:p>
            <a:r>
              <a:rPr lang="en-US" baseline="0" dirty="0"/>
              <a:t>Internal work is equal to the moment capacity of the hinges times the rotation of the hinge.</a:t>
            </a:r>
          </a:p>
          <a:p>
            <a:endParaRPr lang="en-US" baseline="0" dirty="0"/>
          </a:p>
          <a:p>
            <a:r>
              <a:rPr lang="en-US" baseline="0" dirty="0"/>
              <a:t>The capacity of the mechanism is adequate if the internal work that can be performed by the mechanism in excess of the external work that would be done by code required lateral load on the wall over the </a:t>
            </a:r>
            <a:r>
              <a:rPr lang="en-US" baseline="0" dirty="0" err="1"/>
              <a:t>displacem</a:t>
            </a:r>
            <a:endParaRPr lang="en-US" baseline="0" dirty="0"/>
          </a:p>
          <a:p>
            <a:endParaRPr lang="en-US" baseline="0" dirty="0"/>
          </a:p>
          <a:p>
            <a:endParaRPr lang="en-US" dirty="0"/>
          </a:p>
        </p:txBody>
      </p:sp>
      <p:sp>
        <p:nvSpPr>
          <p:cNvPr id="22532" name="Slide Number Placeholder 3"/>
          <p:cNvSpPr>
            <a:spLocks noGrp="1"/>
          </p:cNvSpPr>
          <p:nvPr>
            <p:ph type="sldNum" sz="quarter" idx="5"/>
          </p:nvPr>
        </p:nvSpPr>
        <p:spPr/>
        <p:txBody>
          <a:bodyPr/>
          <a:lstStyle/>
          <a:p>
            <a:pPr>
              <a:defRPr/>
            </a:pPr>
            <a:fld id="{3D278250-7EF0-498D-BEDC-41EB898A5CA0}" type="slidenum">
              <a:rPr lang="en-US" smtClean="0"/>
              <a:pPr>
                <a:defRPr/>
              </a:pPr>
              <a:t>146</a:t>
            </a:fld>
            <a:endParaRPr lang="en-US"/>
          </a:p>
        </p:txBody>
      </p:sp>
    </p:spTree>
    <p:extLst>
      <p:ext uri="{BB962C8B-B14F-4D97-AF65-F5344CB8AC3E}">
        <p14:creationId xmlns:p14="http://schemas.microsoft.com/office/powerpoint/2010/main" val="1628326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dirty="0"/>
              <a:t>In</a:t>
            </a:r>
            <a:r>
              <a:rPr lang="en-US" baseline="0" dirty="0"/>
              <a:t> order to determine the internal work, it is necessary to determine the moment capacity of the hinge for the minimum axial load that the hinge will experience. An interaction diagram is one way to do this. Note that </a:t>
            </a:r>
            <a:r>
              <a:rPr lang="en-US" baseline="0" dirty="0">
                <a:latin typeface="Symbol" pitchFamily="18" charset="2"/>
              </a:rPr>
              <a:t>phi</a:t>
            </a:r>
            <a:r>
              <a:rPr lang="en-US" baseline="0" dirty="0"/>
              <a:t> = 1.0 for this interaction diagram, because </a:t>
            </a:r>
            <a:r>
              <a:rPr lang="en-US" baseline="0" dirty="0">
                <a:latin typeface="Symbol" pitchFamily="18" charset="2"/>
              </a:rPr>
              <a:t>phi</a:t>
            </a:r>
            <a:r>
              <a:rPr lang="en-US" baseline="0" dirty="0"/>
              <a:t> is applied at the system level for limit design.</a:t>
            </a:r>
          </a:p>
          <a:p>
            <a:endParaRPr lang="en-US" baseline="0" dirty="0"/>
          </a:p>
          <a:p>
            <a:r>
              <a:rPr lang="en-US" baseline="0" dirty="0"/>
              <a:t>This is done for each unique hinging component in the structure.</a:t>
            </a:r>
            <a:endParaRPr lang="en-US" dirty="0"/>
          </a:p>
        </p:txBody>
      </p:sp>
      <p:sp>
        <p:nvSpPr>
          <p:cNvPr id="22532" name="Slide Number Placeholder 3"/>
          <p:cNvSpPr>
            <a:spLocks noGrp="1"/>
          </p:cNvSpPr>
          <p:nvPr>
            <p:ph type="sldNum" sz="quarter" idx="5"/>
          </p:nvPr>
        </p:nvSpPr>
        <p:spPr/>
        <p:txBody>
          <a:bodyPr/>
          <a:lstStyle/>
          <a:p>
            <a:pPr>
              <a:defRPr/>
            </a:pPr>
            <a:fld id="{2717000A-5336-44B7-92D3-E646DFAF8095}" type="slidenum">
              <a:rPr lang="en-US" smtClean="0"/>
              <a:pPr>
                <a:defRPr/>
              </a:pPr>
              <a:t>147</a:t>
            </a:fld>
            <a:endParaRPr lang="en-US"/>
          </a:p>
        </p:txBody>
      </p:sp>
    </p:spTree>
    <p:extLst>
      <p:ext uri="{BB962C8B-B14F-4D97-AF65-F5344CB8AC3E}">
        <p14:creationId xmlns:p14="http://schemas.microsoft.com/office/powerpoint/2010/main" val="731506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dirty="0"/>
              <a:t>The hinge rotation is determined</a:t>
            </a:r>
            <a:r>
              <a:rPr lang="en-US" baseline="0" dirty="0"/>
              <a:t> by imposing a displacement on the mechanism. This movement can be any convenient value. In this example, we have used Delta M because we will need to determine the rotation due to Delta M when we check the deformation capacity of the hinges. Using Delta M here is a small time saver.</a:t>
            </a:r>
          </a:p>
          <a:p>
            <a:r>
              <a:rPr lang="en-US" baseline="0" dirty="0"/>
              <a:t>Note that rotation of Pier A will be less than the shorter piers to  the right, as all the top  of all the piers are displacing Delta M.</a:t>
            </a:r>
            <a:endParaRPr lang="en-US" dirty="0"/>
          </a:p>
        </p:txBody>
      </p:sp>
      <p:sp>
        <p:nvSpPr>
          <p:cNvPr id="22532" name="Slide Number Placeholder 3"/>
          <p:cNvSpPr>
            <a:spLocks noGrp="1"/>
          </p:cNvSpPr>
          <p:nvPr>
            <p:ph type="sldNum" sz="quarter" idx="5"/>
          </p:nvPr>
        </p:nvSpPr>
        <p:spPr/>
        <p:txBody>
          <a:bodyPr/>
          <a:lstStyle/>
          <a:p>
            <a:pPr>
              <a:defRPr/>
            </a:pPr>
            <a:fld id="{2717000A-5336-44B7-92D3-E646DFAF8095}" type="slidenum">
              <a:rPr lang="en-US" smtClean="0"/>
              <a:pPr>
                <a:defRPr/>
              </a:pPr>
              <a:t>148</a:t>
            </a:fld>
            <a:endParaRPr lang="en-US"/>
          </a:p>
        </p:txBody>
      </p:sp>
    </p:spTree>
    <p:extLst>
      <p:ext uri="{BB962C8B-B14F-4D97-AF65-F5344CB8AC3E}">
        <p14:creationId xmlns:p14="http://schemas.microsoft.com/office/powerpoint/2010/main" val="2711675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baseline="0" dirty="0"/>
              <a:t>With the capacities and rotations of the hinges known, the internal work can be determined.</a:t>
            </a:r>
          </a:p>
          <a:p>
            <a:r>
              <a:rPr lang="en-US" baseline="0" dirty="0"/>
              <a:t>Starting with Pier A, there are two hinges – one top and one bottom – with a capacity of 97 k-ft and a rotation of 0.0033, resulting in Pier A performing 7.68 k-in of work.</a:t>
            </a:r>
          </a:p>
          <a:p>
            <a:r>
              <a:rPr lang="en-US" baseline="0" dirty="0"/>
              <a:t>Similarly, the work for Piers B and C can be computed. </a:t>
            </a:r>
          </a:p>
          <a:p>
            <a:r>
              <a:rPr lang="en-US" baseline="0" dirty="0"/>
              <a:t>The work done by all three piers can then be summed to determine the total internal work performed by the </a:t>
            </a:r>
            <a:r>
              <a:rPr lang="en-US" baseline="0" dirty="0" err="1"/>
              <a:t>mechansim</a:t>
            </a:r>
            <a:r>
              <a:rPr lang="en-US" baseline="0" dirty="0"/>
              <a:t>.</a:t>
            </a:r>
            <a:endParaRPr lang="en-US" dirty="0"/>
          </a:p>
        </p:txBody>
      </p:sp>
      <p:sp>
        <p:nvSpPr>
          <p:cNvPr id="22532" name="Slide Number Placeholder 3"/>
          <p:cNvSpPr>
            <a:spLocks noGrp="1"/>
          </p:cNvSpPr>
          <p:nvPr>
            <p:ph type="sldNum" sz="quarter" idx="5"/>
          </p:nvPr>
        </p:nvSpPr>
        <p:spPr/>
        <p:txBody>
          <a:bodyPr/>
          <a:lstStyle/>
          <a:p>
            <a:pPr>
              <a:defRPr/>
            </a:pPr>
            <a:fld id="{2717000A-5336-44B7-92D3-E646DFAF8095}" type="slidenum">
              <a:rPr lang="en-US" smtClean="0"/>
              <a:pPr>
                <a:defRPr/>
              </a:pPr>
              <a:t>149</a:t>
            </a:fld>
            <a:endParaRPr lang="en-US"/>
          </a:p>
        </p:txBody>
      </p:sp>
    </p:spTree>
    <p:extLst>
      <p:ext uri="{BB962C8B-B14F-4D97-AF65-F5344CB8AC3E}">
        <p14:creationId xmlns:p14="http://schemas.microsoft.com/office/powerpoint/2010/main" val="410091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dirty="0"/>
              <a:t>Since external work</a:t>
            </a:r>
            <a:r>
              <a:rPr lang="en-US" baseline="0" dirty="0"/>
              <a:t> that the mechanism can perform is equal to the internal work, we can determine the capacity of the mechanism by dividing the internal work by the assumed displacement. </a:t>
            </a:r>
          </a:p>
          <a:p>
            <a:r>
              <a:rPr lang="en-US" baseline="0" dirty="0"/>
              <a:t>Note that this not quite the capacity of the mechanism – we need to check whether any of the hinges need to have their capacity reduced due to the shear demand on the component being greater than 50% of the shear capacity.</a:t>
            </a:r>
          </a:p>
        </p:txBody>
      </p:sp>
      <p:sp>
        <p:nvSpPr>
          <p:cNvPr id="22532" name="Slide Number Placeholder 3"/>
          <p:cNvSpPr>
            <a:spLocks noGrp="1"/>
          </p:cNvSpPr>
          <p:nvPr>
            <p:ph type="sldNum" sz="quarter" idx="5"/>
          </p:nvPr>
        </p:nvSpPr>
        <p:spPr/>
        <p:txBody>
          <a:bodyPr/>
          <a:lstStyle/>
          <a:p>
            <a:pPr>
              <a:defRPr/>
            </a:pPr>
            <a:fld id="{2FC2D6E2-0F62-4C45-AD36-58527EBBEC0D}" type="slidenum">
              <a:rPr lang="en-US" smtClean="0"/>
              <a:pPr>
                <a:defRPr/>
              </a:pPr>
              <a:t>150</a:t>
            </a:fld>
            <a:endParaRPr lang="en-US"/>
          </a:p>
        </p:txBody>
      </p:sp>
    </p:spTree>
    <p:extLst>
      <p:ext uri="{BB962C8B-B14F-4D97-AF65-F5344CB8AC3E}">
        <p14:creationId xmlns:p14="http://schemas.microsoft.com/office/powerpoint/2010/main" val="340131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rtl="0" eaLnBrk="1" latinLnBrk="0" hangingPunct="1"/>
            <a:r>
              <a:rPr lang="en-US" dirty="0"/>
              <a:t>But before we go on to check whether we have any shear limited  hinges, it is prudent to apply the 0.8 phi factor for limit mechanisms to this value to the unreduced mechanism capacity before we proceed.</a:t>
            </a:r>
          </a:p>
          <a:p>
            <a:pPr rtl="0" eaLnBrk="1" latinLnBrk="0" hangingPunct="1"/>
            <a:endParaRPr lang="en-US" dirty="0"/>
          </a:p>
          <a:p>
            <a:pPr rtl="0" eaLnBrk="1" latinLnBrk="0" hangingPunct="1"/>
            <a:r>
              <a:rPr lang="en-US" dirty="0"/>
              <a:t>Close! Hopefully we don’t have any shear controlled hinges!</a:t>
            </a:r>
          </a:p>
          <a:p>
            <a:endParaRPr lang="en-US" dirty="0"/>
          </a:p>
        </p:txBody>
      </p:sp>
      <p:sp>
        <p:nvSpPr>
          <p:cNvPr id="22532" name="Slide Number Placeholder 3"/>
          <p:cNvSpPr>
            <a:spLocks noGrp="1"/>
          </p:cNvSpPr>
          <p:nvPr>
            <p:ph type="sldNum" sz="quarter" idx="5"/>
          </p:nvPr>
        </p:nvSpPr>
        <p:spPr/>
        <p:txBody>
          <a:bodyPr/>
          <a:lstStyle/>
          <a:p>
            <a:pPr>
              <a:defRPr/>
            </a:pPr>
            <a:fld id="{2FC2D6E2-0F62-4C45-AD36-58527EBBEC0D}" type="slidenum">
              <a:rPr lang="en-US" smtClean="0"/>
              <a:pPr>
                <a:defRPr/>
              </a:pPr>
              <a:t>151</a:t>
            </a:fld>
            <a:endParaRPr lang="en-US"/>
          </a:p>
        </p:txBody>
      </p:sp>
    </p:spTree>
    <p:extLst>
      <p:ext uri="{BB962C8B-B14F-4D97-AF65-F5344CB8AC3E}">
        <p14:creationId xmlns:p14="http://schemas.microsoft.com/office/powerpoint/2010/main" val="147070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33</a:t>
            </a:fld>
            <a:endParaRPr lang="en-US"/>
          </a:p>
        </p:txBody>
      </p:sp>
    </p:spTree>
    <p:extLst>
      <p:ext uri="{BB962C8B-B14F-4D97-AF65-F5344CB8AC3E}">
        <p14:creationId xmlns:p14="http://schemas.microsoft.com/office/powerpoint/2010/main" val="4198089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a:t>While</a:t>
            </a:r>
            <a:r>
              <a:rPr lang="en-US" baseline="0" dirty="0"/>
              <a:t> the mechanism capacity appears to be adequate, this assumes strongly flexural behavior – if shear behavior becomes important, the mechanism may not be able to achieve the predicted capacity.</a:t>
            </a:r>
          </a:p>
          <a:p>
            <a:endParaRPr lang="en-US" baseline="0" dirty="0"/>
          </a:p>
          <a:p>
            <a:r>
              <a:rPr lang="en-US" baseline="0" dirty="0"/>
              <a:t>In the limit design procedure, shear behavior must be considered when the shear capacity of an element is less than twice the shear associated with plastic hinging. </a:t>
            </a:r>
          </a:p>
          <a:p>
            <a:endParaRPr lang="en-US" baseline="0" dirty="0"/>
          </a:p>
          <a:p>
            <a:r>
              <a:rPr lang="en-US" baseline="0" dirty="0"/>
              <a:t>When this occurs, the both the flexural and deformation capacity of the hinges is reduced.</a:t>
            </a:r>
            <a:endParaRPr lang="en-US" dirty="0"/>
          </a:p>
        </p:txBody>
      </p:sp>
      <p:sp>
        <p:nvSpPr>
          <p:cNvPr id="22532" name="Slide Number Placeholder 3"/>
          <p:cNvSpPr>
            <a:spLocks noGrp="1"/>
          </p:cNvSpPr>
          <p:nvPr>
            <p:ph type="sldNum" sz="quarter" idx="5"/>
          </p:nvPr>
        </p:nvSpPr>
        <p:spPr/>
        <p:txBody>
          <a:bodyPr/>
          <a:lstStyle/>
          <a:p>
            <a:pPr>
              <a:defRPr/>
            </a:pPr>
            <a:fld id="{A10B1BEF-FC60-441B-96BE-7D39E1B9D6FE}" type="slidenum">
              <a:rPr lang="en-US" smtClean="0"/>
              <a:pPr>
                <a:defRPr/>
              </a:pPr>
              <a:t>152</a:t>
            </a:fld>
            <a:endParaRPr lang="en-US"/>
          </a:p>
        </p:txBody>
      </p:sp>
    </p:spTree>
    <p:extLst>
      <p:ext uri="{BB962C8B-B14F-4D97-AF65-F5344CB8AC3E}">
        <p14:creationId xmlns:p14="http://schemas.microsoft.com/office/powerpoint/2010/main" val="91629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a:t>The</a:t>
            </a:r>
            <a:r>
              <a:rPr lang="en-US" baseline="0" dirty="0"/>
              <a:t> shear in each hinging element must be checked. For this system, Pier C will be the worst case. was found to be shear controlled and is shown here.</a:t>
            </a:r>
          </a:p>
          <a:p>
            <a:r>
              <a:rPr lang="en-US" baseline="0" dirty="0"/>
              <a:t>The shear associated with hinging is determined by statics and is just the sum of the hinging moments at each end of the pier divided by the height of the pier. The resulting shear of 24 kips exceeds half the shear capacity of the pier. As a result the hinge capacities for determining  the internal work in the mechanism must be reduce by 89%.</a:t>
            </a:r>
          </a:p>
          <a:p>
            <a:r>
              <a:rPr lang="en-US" baseline="0" dirty="0"/>
              <a:t>Alternatively, shear reinforcing could be added to the pier so that it would not be shear controlled.</a:t>
            </a:r>
            <a:endParaRPr lang="en-US" dirty="0"/>
          </a:p>
        </p:txBody>
      </p:sp>
      <p:sp>
        <p:nvSpPr>
          <p:cNvPr id="22532" name="Slide Number Placeholder 3"/>
          <p:cNvSpPr>
            <a:spLocks noGrp="1"/>
          </p:cNvSpPr>
          <p:nvPr>
            <p:ph type="sldNum" sz="quarter" idx="5"/>
          </p:nvPr>
        </p:nvSpPr>
        <p:spPr/>
        <p:txBody>
          <a:bodyPr/>
          <a:lstStyle/>
          <a:p>
            <a:pPr>
              <a:defRPr/>
            </a:pPr>
            <a:fld id="{A10B1BEF-FC60-441B-96BE-7D39E1B9D6FE}" type="slidenum">
              <a:rPr lang="en-US" smtClean="0"/>
              <a:pPr>
                <a:defRPr/>
              </a:pPr>
              <a:t>153</a:t>
            </a:fld>
            <a:endParaRPr lang="en-US"/>
          </a:p>
        </p:txBody>
      </p:sp>
    </p:spTree>
    <p:extLst>
      <p:ext uri="{BB962C8B-B14F-4D97-AF65-F5344CB8AC3E}">
        <p14:creationId xmlns:p14="http://schemas.microsoft.com/office/powerpoint/2010/main" val="3806588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baseline="0" dirty="0"/>
              <a:t>With the reduction in the work done by Pier C known, the internal work done by the mechanism is recomputed.</a:t>
            </a:r>
            <a:endParaRPr lang="en-US" dirty="0"/>
          </a:p>
        </p:txBody>
      </p:sp>
      <p:sp>
        <p:nvSpPr>
          <p:cNvPr id="22532" name="Slide Number Placeholder 3"/>
          <p:cNvSpPr>
            <a:spLocks noGrp="1"/>
          </p:cNvSpPr>
          <p:nvPr>
            <p:ph type="sldNum" sz="quarter" idx="5"/>
          </p:nvPr>
        </p:nvSpPr>
        <p:spPr/>
        <p:txBody>
          <a:bodyPr/>
          <a:lstStyle/>
          <a:p>
            <a:pPr>
              <a:defRPr/>
            </a:pPr>
            <a:fld id="{2717000A-5336-44B7-92D3-E646DFAF8095}" type="slidenum">
              <a:rPr lang="en-US" smtClean="0"/>
              <a:pPr>
                <a:defRPr/>
              </a:pPr>
              <a:t>154</a:t>
            </a:fld>
            <a:endParaRPr lang="en-US"/>
          </a:p>
        </p:txBody>
      </p:sp>
    </p:spTree>
    <p:extLst>
      <p:ext uri="{BB962C8B-B14F-4D97-AF65-F5344CB8AC3E}">
        <p14:creationId xmlns:p14="http://schemas.microsoft.com/office/powerpoint/2010/main" val="3263054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a:t>The reduction in</a:t>
            </a:r>
            <a:r>
              <a:rPr lang="en-US" baseline="0" dirty="0"/>
              <a:t> the capacity of the Pier C hinges reduces the internal work the mechanism can do from 20.6 k-in to 19.5 k-in.</a:t>
            </a:r>
            <a:endParaRPr lang="en-US" dirty="0"/>
          </a:p>
        </p:txBody>
      </p:sp>
      <p:sp>
        <p:nvSpPr>
          <p:cNvPr id="22532" name="Slide Number Placeholder 3"/>
          <p:cNvSpPr>
            <a:spLocks noGrp="1"/>
          </p:cNvSpPr>
          <p:nvPr>
            <p:ph type="sldNum" sz="quarter" idx="5"/>
          </p:nvPr>
        </p:nvSpPr>
        <p:spPr/>
        <p:txBody>
          <a:bodyPr/>
          <a:lstStyle/>
          <a:p>
            <a:pPr>
              <a:defRPr/>
            </a:pPr>
            <a:fld id="{A10B1BEF-FC60-441B-96BE-7D39E1B9D6FE}" type="slidenum">
              <a:rPr lang="en-US" smtClean="0"/>
              <a:pPr>
                <a:defRPr/>
              </a:pPr>
              <a:t>155</a:t>
            </a:fld>
            <a:endParaRPr lang="en-US"/>
          </a:p>
        </p:txBody>
      </p:sp>
    </p:spTree>
    <p:extLst>
      <p:ext uri="{BB962C8B-B14F-4D97-AF65-F5344CB8AC3E}">
        <p14:creationId xmlns:p14="http://schemas.microsoft.com/office/powerpoint/2010/main" val="1406215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dirty="0"/>
              <a:t>Using the</a:t>
            </a:r>
            <a:r>
              <a:rPr lang="en-US" baseline="0" dirty="0"/>
              <a:t> revised internal work the external force that the mechanism could resist can be computed as shown previously.</a:t>
            </a:r>
          </a:p>
        </p:txBody>
      </p:sp>
      <p:sp>
        <p:nvSpPr>
          <p:cNvPr id="22532" name="Slide Number Placeholder 3"/>
          <p:cNvSpPr>
            <a:spLocks noGrp="1"/>
          </p:cNvSpPr>
          <p:nvPr>
            <p:ph type="sldNum" sz="quarter" idx="5"/>
          </p:nvPr>
        </p:nvSpPr>
        <p:spPr/>
        <p:txBody>
          <a:bodyPr/>
          <a:lstStyle/>
          <a:p>
            <a:pPr>
              <a:defRPr/>
            </a:pPr>
            <a:fld id="{2FC2D6E2-0F62-4C45-AD36-58527EBBEC0D}" type="slidenum">
              <a:rPr lang="en-US" smtClean="0"/>
              <a:pPr>
                <a:defRPr/>
              </a:pPr>
              <a:t>156</a:t>
            </a:fld>
            <a:endParaRPr lang="en-US"/>
          </a:p>
        </p:txBody>
      </p:sp>
    </p:spTree>
    <p:extLst>
      <p:ext uri="{BB962C8B-B14F-4D97-AF65-F5344CB8AC3E}">
        <p14:creationId xmlns:p14="http://schemas.microsoft.com/office/powerpoint/2010/main" val="1100935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rtl="0" eaLnBrk="1" latinLnBrk="0" hangingPunct="1"/>
            <a:r>
              <a:rPr lang="en-US" dirty="0"/>
              <a:t>Applying phi to capacity of the mechanism, we find that mechanism is adequate to resist the code required force.</a:t>
            </a:r>
          </a:p>
          <a:p>
            <a:endParaRPr lang="en-US" dirty="0"/>
          </a:p>
        </p:txBody>
      </p:sp>
      <p:sp>
        <p:nvSpPr>
          <p:cNvPr id="22532" name="Slide Number Placeholder 3"/>
          <p:cNvSpPr>
            <a:spLocks noGrp="1"/>
          </p:cNvSpPr>
          <p:nvPr>
            <p:ph type="sldNum" sz="quarter" idx="5"/>
          </p:nvPr>
        </p:nvSpPr>
        <p:spPr/>
        <p:txBody>
          <a:bodyPr/>
          <a:lstStyle/>
          <a:p>
            <a:pPr>
              <a:defRPr/>
            </a:pPr>
            <a:fld id="{2FC2D6E2-0F62-4C45-AD36-58527EBBEC0D}" type="slidenum">
              <a:rPr lang="en-US" smtClean="0"/>
              <a:pPr>
                <a:defRPr/>
              </a:pPr>
              <a:t>157</a:t>
            </a:fld>
            <a:endParaRPr lang="en-US"/>
          </a:p>
        </p:txBody>
      </p:sp>
    </p:spTree>
    <p:extLst>
      <p:ext uri="{BB962C8B-B14F-4D97-AF65-F5344CB8AC3E}">
        <p14:creationId xmlns:p14="http://schemas.microsoft.com/office/powerpoint/2010/main" val="600736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a:t>Once the mechanism has</a:t>
            </a:r>
            <a:r>
              <a:rPr lang="en-US" baseline="0" dirty="0"/>
              <a:t> been shown to have adequate strength, it must be demonstrated that the hinges have sufficient rotation capacity to allow the mechanism to develop.</a:t>
            </a:r>
          </a:p>
          <a:p>
            <a:endParaRPr lang="en-US" baseline="0" dirty="0"/>
          </a:p>
          <a:p>
            <a:r>
              <a:rPr lang="en-US" dirty="0"/>
              <a:t>The rotation</a:t>
            </a:r>
            <a:r>
              <a:rPr lang="en-US" baseline="0" dirty="0"/>
              <a:t> capacity of flexural controlled hinges is based on the ratio of the neutral axis depth to the depth of the section, and the maximum permitted compression strain in the masonry.</a:t>
            </a:r>
          </a:p>
          <a:p>
            <a:endParaRPr lang="en-US" baseline="0" dirty="0"/>
          </a:p>
          <a:p>
            <a:r>
              <a:rPr lang="en-US" baseline="0" dirty="0"/>
              <a:t>The neutral axis depth is based on the compression area required to resist the applied axial load (which includes axial loads due to the horizontal earthquake load), and the force from the yielding reinforcing</a:t>
            </a:r>
          </a:p>
          <a:p>
            <a:endParaRPr lang="en-US" baseline="0" dirty="0"/>
          </a:p>
        </p:txBody>
      </p:sp>
      <p:sp>
        <p:nvSpPr>
          <p:cNvPr id="22532" name="Slide Number Placeholder 3"/>
          <p:cNvSpPr>
            <a:spLocks noGrp="1"/>
          </p:cNvSpPr>
          <p:nvPr>
            <p:ph type="sldNum" sz="quarter" idx="5"/>
          </p:nvPr>
        </p:nvSpPr>
        <p:spPr/>
        <p:txBody>
          <a:bodyPr/>
          <a:lstStyle/>
          <a:p>
            <a:pPr>
              <a:defRPr/>
            </a:pPr>
            <a:fld id="{26A9C152-7A16-44C7-8105-7055A4145595}" type="slidenum">
              <a:rPr lang="en-US" smtClean="0"/>
              <a:pPr>
                <a:defRPr/>
              </a:pPr>
              <a:t>158</a:t>
            </a:fld>
            <a:endParaRPr lang="en-US"/>
          </a:p>
        </p:txBody>
      </p:sp>
    </p:spTree>
    <p:extLst>
      <p:ext uri="{BB962C8B-B14F-4D97-AF65-F5344CB8AC3E}">
        <p14:creationId xmlns:p14="http://schemas.microsoft.com/office/powerpoint/2010/main" val="1637212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a:t>Once the mechanism has</a:t>
            </a:r>
            <a:r>
              <a:rPr lang="en-US" baseline="0" dirty="0"/>
              <a:t> been shown to have adequate strength, it must be demonstrated that the hinges have sufficient rotation capacity to allow the mechanism to develop.</a:t>
            </a:r>
          </a:p>
          <a:p>
            <a:endParaRPr lang="en-US" baseline="0" dirty="0"/>
          </a:p>
          <a:p>
            <a:r>
              <a:rPr lang="en-US" dirty="0"/>
              <a:t>The rotation</a:t>
            </a:r>
            <a:r>
              <a:rPr lang="en-US" baseline="0" dirty="0"/>
              <a:t> capacity of flexural controlled hinges is based on the ratio of the neutral axis depth to the depth of the section, and the maximum permitted compression strain in the masonry.</a:t>
            </a:r>
          </a:p>
          <a:p>
            <a:endParaRPr lang="en-US" baseline="0" dirty="0"/>
          </a:p>
          <a:p>
            <a:r>
              <a:rPr lang="en-US" baseline="0" dirty="0"/>
              <a:t>The neutral axis depth is based on the compression area required to resist the applied axial load (which includes axial loads due to the horizontal earthquake load), and the force from the yielding reinforcing</a:t>
            </a:r>
          </a:p>
          <a:p>
            <a:endParaRPr lang="en-US" baseline="0" dirty="0"/>
          </a:p>
        </p:txBody>
      </p:sp>
      <p:sp>
        <p:nvSpPr>
          <p:cNvPr id="22532" name="Slide Number Placeholder 3"/>
          <p:cNvSpPr>
            <a:spLocks noGrp="1"/>
          </p:cNvSpPr>
          <p:nvPr>
            <p:ph type="sldNum" sz="quarter" idx="5"/>
          </p:nvPr>
        </p:nvSpPr>
        <p:spPr/>
        <p:txBody>
          <a:bodyPr/>
          <a:lstStyle/>
          <a:p>
            <a:pPr>
              <a:defRPr/>
            </a:pPr>
            <a:fld id="{26A9C152-7A16-44C7-8105-7055A4145595}" type="slidenum">
              <a:rPr lang="en-US" smtClean="0"/>
              <a:pPr>
                <a:defRPr/>
              </a:pPr>
              <a:t>159</a:t>
            </a:fld>
            <a:endParaRPr lang="en-US"/>
          </a:p>
        </p:txBody>
      </p:sp>
    </p:spTree>
    <p:extLst>
      <p:ext uri="{BB962C8B-B14F-4D97-AF65-F5344CB8AC3E}">
        <p14:creationId xmlns:p14="http://schemas.microsoft.com/office/powerpoint/2010/main" val="4170592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a:t>If the hinge is shear controlled – like we determined that</a:t>
            </a:r>
            <a:r>
              <a:rPr lang="en-US" baseline="0" dirty="0"/>
              <a:t> Pier C was, there are further limits on the rotation capacity of the hinge.</a:t>
            </a:r>
          </a:p>
          <a:p>
            <a:endParaRPr lang="en-US" baseline="0" dirty="0"/>
          </a:p>
          <a:p>
            <a:r>
              <a:rPr lang="en-US" baseline="0" dirty="0"/>
              <a:t>The basic limit for shear controlled hinges is that the rotation not exceed 1/400.</a:t>
            </a:r>
          </a:p>
          <a:p>
            <a:r>
              <a:rPr lang="en-US" baseline="0" dirty="0"/>
              <a:t>&lt;click to show second equation&gt;</a:t>
            </a:r>
          </a:p>
          <a:p>
            <a:endParaRPr lang="en-US" baseline="0" dirty="0"/>
          </a:p>
          <a:p>
            <a:r>
              <a:rPr lang="en-US" baseline="0" dirty="0"/>
              <a:t>If, however, a minimum amount of shear reinforcing is supplied in the hinging component, the rotation limit may be relaxed to 1/200.</a:t>
            </a:r>
            <a:endParaRPr lang="en-US" dirty="0"/>
          </a:p>
        </p:txBody>
      </p:sp>
      <p:sp>
        <p:nvSpPr>
          <p:cNvPr id="22532" name="Slide Number Placeholder 3"/>
          <p:cNvSpPr>
            <a:spLocks noGrp="1"/>
          </p:cNvSpPr>
          <p:nvPr>
            <p:ph type="sldNum" sz="quarter" idx="5"/>
          </p:nvPr>
        </p:nvSpPr>
        <p:spPr/>
        <p:txBody>
          <a:bodyPr/>
          <a:lstStyle/>
          <a:p>
            <a:pPr>
              <a:defRPr/>
            </a:pPr>
            <a:fld id="{26A9C152-7A16-44C7-8105-7055A4145595}" type="slidenum">
              <a:rPr lang="en-US" smtClean="0"/>
              <a:pPr>
                <a:defRPr/>
              </a:pPr>
              <a:t>160</a:t>
            </a:fld>
            <a:endParaRPr lang="en-US"/>
          </a:p>
        </p:txBody>
      </p:sp>
    </p:spTree>
    <p:extLst>
      <p:ext uri="{BB962C8B-B14F-4D97-AF65-F5344CB8AC3E}">
        <p14:creationId xmlns:p14="http://schemas.microsoft.com/office/powerpoint/2010/main" val="4153406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a:t>The rotation demand</a:t>
            </a:r>
            <a:r>
              <a:rPr lang="en-US" baseline="0" dirty="0"/>
              <a:t> on the hinge is computed as discussed previously. Note that this exceeds the l/400 permitted for  a shear controlled element.</a:t>
            </a:r>
          </a:p>
          <a:p>
            <a:endParaRPr lang="en-US" baseline="0" dirty="0"/>
          </a:p>
          <a:p>
            <a:r>
              <a:rPr lang="en-US" baseline="0" dirty="0"/>
              <a:t>Note, however, that if a minimum amount of shear reinforcing is supplied in the hinging component, the rotation limit may be relaxed to 1/200.</a:t>
            </a:r>
            <a:endParaRPr lang="en-US" dirty="0"/>
          </a:p>
        </p:txBody>
      </p:sp>
      <p:sp>
        <p:nvSpPr>
          <p:cNvPr id="22532" name="Slide Number Placeholder 3"/>
          <p:cNvSpPr>
            <a:spLocks noGrp="1"/>
          </p:cNvSpPr>
          <p:nvPr>
            <p:ph type="sldNum" sz="quarter" idx="5"/>
          </p:nvPr>
        </p:nvSpPr>
        <p:spPr/>
        <p:txBody>
          <a:bodyPr/>
          <a:lstStyle/>
          <a:p>
            <a:pPr>
              <a:defRPr/>
            </a:pPr>
            <a:fld id="{26A9C152-7A16-44C7-8105-7055A4145595}" type="slidenum">
              <a:rPr lang="en-US" smtClean="0"/>
              <a:pPr>
                <a:defRPr/>
              </a:pPr>
              <a:t>161</a:t>
            </a:fld>
            <a:endParaRPr lang="en-US"/>
          </a:p>
        </p:txBody>
      </p:sp>
    </p:spTree>
    <p:extLst>
      <p:ext uri="{BB962C8B-B14F-4D97-AF65-F5344CB8AC3E}">
        <p14:creationId xmlns:p14="http://schemas.microsoft.com/office/powerpoint/2010/main" val="408589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34</a:t>
            </a:fld>
            <a:endParaRPr lang="en-US"/>
          </a:p>
        </p:txBody>
      </p:sp>
    </p:spTree>
    <p:extLst>
      <p:ext uri="{BB962C8B-B14F-4D97-AF65-F5344CB8AC3E}">
        <p14:creationId xmlns:p14="http://schemas.microsoft.com/office/powerpoint/2010/main" val="2954344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a:t>These are the requirements that if me would allow the hinge</a:t>
            </a:r>
            <a:r>
              <a:rPr lang="en-US" baseline="0" dirty="0"/>
              <a:t> rotation to be as much as 1/200.</a:t>
            </a:r>
          </a:p>
          <a:p>
            <a:endParaRPr lang="en-US" baseline="0" dirty="0"/>
          </a:p>
          <a:p>
            <a:r>
              <a:rPr lang="en-US" baseline="0" dirty="0"/>
              <a:t>Two of the requirements – the spacing limits of the reinforcing and the hooking of the bars at the free edge can be shown to be easily met. We’ll need to check the reinforcing area.</a:t>
            </a:r>
          </a:p>
        </p:txBody>
      </p:sp>
      <p:sp>
        <p:nvSpPr>
          <p:cNvPr id="22532" name="Slide Number Placeholder 3"/>
          <p:cNvSpPr>
            <a:spLocks noGrp="1"/>
          </p:cNvSpPr>
          <p:nvPr>
            <p:ph type="sldNum" sz="quarter" idx="5"/>
          </p:nvPr>
        </p:nvSpPr>
        <p:spPr/>
        <p:txBody>
          <a:bodyPr/>
          <a:lstStyle/>
          <a:p>
            <a:pPr>
              <a:defRPr/>
            </a:pPr>
            <a:fld id="{26A9C152-7A16-44C7-8105-7055A4145595}" type="slidenum">
              <a:rPr lang="en-US" smtClean="0"/>
              <a:pPr>
                <a:defRPr/>
              </a:pPr>
              <a:t>162</a:t>
            </a:fld>
            <a:endParaRPr lang="en-US"/>
          </a:p>
        </p:txBody>
      </p:sp>
    </p:spTree>
    <p:extLst>
      <p:ext uri="{BB962C8B-B14F-4D97-AF65-F5344CB8AC3E}">
        <p14:creationId xmlns:p14="http://schemas.microsoft.com/office/powerpoint/2010/main" val="489787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a:t>While the longitudinal</a:t>
            </a:r>
            <a:r>
              <a:rPr lang="en-US" baseline="0" dirty="0"/>
              <a:t> reinforcing is sufficient, the transverse reinforcing is not. The options at this point are to change something so that the section is no longer shear controlled, or to increase the transverse reinforcing.</a:t>
            </a:r>
          </a:p>
          <a:p>
            <a:r>
              <a:rPr lang="en-US" baseline="0" dirty="0"/>
              <a:t>&lt;click to animate&gt;</a:t>
            </a:r>
          </a:p>
          <a:p>
            <a:endParaRPr lang="en-US" baseline="0" dirty="0"/>
          </a:p>
          <a:p>
            <a:r>
              <a:rPr lang="en-US" baseline="0" dirty="0"/>
              <a:t>We will increase the reinforcing to #4 @16” which will allow the rotation limit to be as high as 1/200.</a:t>
            </a:r>
            <a:endParaRPr lang="en-US" dirty="0"/>
          </a:p>
        </p:txBody>
      </p:sp>
      <p:sp>
        <p:nvSpPr>
          <p:cNvPr id="22532" name="Slide Number Placeholder 3"/>
          <p:cNvSpPr>
            <a:spLocks noGrp="1"/>
          </p:cNvSpPr>
          <p:nvPr>
            <p:ph type="sldNum" sz="quarter" idx="5"/>
          </p:nvPr>
        </p:nvSpPr>
        <p:spPr/>
        <p:txBody>
          <a:bodyPr/>
          <a:lstStyle/>
          <a:p>
            <a:pPr>
              <a:defRPr/>
            </a:pPr>
            <a:fld id="{26A9C152-7A16-44C7-8105-7055A4145595}" type="slidenum">
              <a:rPr lang="en-US" smtClean="0"/>
              <a:pPr>
                <a:defRPr/>
              </a:pPr>
              <a:t>163</a:t>
            </a:fld>
            <a:endParaRPr lang="en-US"/>
          </a:p>
        </p:txBody>
      </p:sp>
    </p:spTree>
    <p:extLst>
      <p:ext uri="{BB962C8B-B14F-4D97-AF65-F5344CB8AC3E}">
        <p14:creationId xmlns:p14="http://schemas.microsoft.com/office/powerpoint/2010/main" val="4082860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dirty="0"/>
              <a:t>If</a:t>
            </a:r>
            <a:r>
              <a:rPr lang="en-US" baseline="0" dirty="0"/>
              <a:t> the mechanism has been properly identified, this is not an issue. If the designer has any concerns about whether the correct mechanism has been identified, they can explicitly check this condition.</a:t>
            </a:r>
            <a:endParaRPr lang="en-US" dirty="0"/>
          </a:p>
        </p:txBody>
      </p:sp>
      <p:sp>
        <p:nvSpPr>
          <p:cNvPr id="22532" name="Slide Number Placeholder 3"/>
          <p:cNvSpPr>
            <a:spLocks noGrp="1"/>
          </p:cNvSpPr>
          <p:nvPr>
            <p:ph type="sldNum" sz="quarter" idx="5"/>
          </p:nvPr>
        </p:nvSpPr>
        <p:spPr/>
        <p:txBody>
          <a:bodyPr/>
          <a:lstStyle/>
          <a:p>
            <a:pPr>
              <a:defRPr/>
            </a:pPr>
            <a:fld id="{8EF1E234-4D98-4974-B6A5-6DF1D0580BF0}" type="slidenum">
              <a:rPr lang="en-US" smtClean="0"/>
              <a:pPr>
                <a:defRPr/>
              </a:pPr>
              <a:t>164</a:t>
            </a:fld>
            <a:endParaRPr lang="en-US"/>
          </a:p>
        </p:txBody>
      </p:sp>
    </p:spTree>
    <p:extLst>
      <p:ext uri="{BB962C8B-B14F-4D97-AF65-F5344CB8AC3E}">
        <p14:creationId xmlns:p14="http://schemas.microsoft.com/office/powerpoint/2010/main" val="3333783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dirty="0"/>
          </a:p>
        </p:txBody>
      </p:sp>
      <p:sp>
        <p:nvSpPr>
          <p:cNvPr id="22532" name="Slide Number Placeholder 3"/>
          <p:cNvSpPr>
            <a:spLocks noGrp="1"/>
          </p:cNvSpPr>
          <p:nvPr>
            <p:ph type="sldNum" sz="quarter" idx="5"/>
          </p:nvPr>
        </p:nvSpPr>
        <p:spPr/>
        <p:txBody>
          <a:bodyPr/>
          <a:lstStyle/>
          <a:p>
            <a:pPr>
              <a:defRPr/>
            </a:pPr>
            <a:fld id="{804DD76B-7CF4-4CE6-A46E-58638D1C8926}" type="slidenum">
              <a:rPr lang="en-US" smtClean="0"/>
              <a:pPr>
                <a:defRPr/>
              </a:pPr>
              <a:t>165</a:t>
            </a:fld>
            <a:endParaRPr lang="en-US"/>
          </a:p>
        </p:txBody>
      </p:sp>
    </p:spTree>
    <p:extLst>
      <p:ext uri="{BB962C8B-B14F-4D97-AF65-F5344CB8AC3E}">
        <p14:creationId xmlns:p14="http://schemas.microsoft.com/office/powerpoint/2010/main" val="4288438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dirty="0"/>
              <a:t>Here’s an example</a:t>
            </a:r>
            <a:r>
              <a:rPr lang="en-US" baseline="0" dirty="0"/>
              <a:t> of a multi-story wall, perhaps the exterior of a 4 on 1 residential building.</a:t>
            </a:r>
          </a:p>
          <a:p>
            <a:endParaRPr lang="en-US" baseline="0" dirty="0"/>
          </a:p>
          <a:p>
            <a:r>
              <a:rPr lang="en-US" baseline="0" dirty="0"/>
              <a:t>What mechanisms might form?</a:t>
            </a:r>
            <a:endParaRPr lang="en-US" dirty="0"/>
          </a:p>
        </p:txBody>
      </p:sp>
      <p:sp>
        <p:nvSpPr>
          <p:cNvPr id="23556" name="Slide Number Placeholder 3"/>
          <p:cNvSpPr>
            <a:spLocks noGrp="1"/>
          </p:cNvSpPr>
          <p:nvPr>
            <p:ph type="sldNum" sz="quarter" idx="5"/>
          </p:nvPr>
        </p:nvSpPr>
        <p:spPr/>
        <p:txBody>
          <a:bodyPr/>
          <a:lstStyle/>
          <a:p>
            <a:pPr>
              <a:defRPr/>
            </a:pPr>
            <a:fld id="{E3DB943B-28F2-4690-B324-F1A582D9B56F}" type="slidenum">
              <a:rPr lang="en-US" smtClean="0"/>
              <a:pPr>
                <a:defRPr/>
              </a:pPr>
              <a:t>166</a:t>
            </a:fld>
            <a:endParaRPr lang="en-US"/>
          </a:p>
        </p:txBody>
      </p:sp>
    </p:spTree>
    <p:extLst>
      <p:ext uri="{BB962C8B-B14F-4D97-AF65-F5344CB8AC3E}">
        <p14:creationId xmlns:p14="http://schemas.microsoft.com/office/powerpoint/2010/main" val="4025694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dirty="0"/>
              <a:t>The first mechanism</a:t>
            </a:r>
            <a:r>
              <a:rPr lang="en-US" baseline="0" dirty="0"/>
              <a:t> that occurred to use was one where the base of the piers hinged and the coupling beams hinged. </a:t>
            </a:r>
          </a:p>
          <a:p>
            <a:r>
              <a:rPr lang="en-US" baseline="0" dirty="0"/>
              <a:t>The second mechanism checked – a weak story mechanism – was not expected to occur, but was checked to make sure explicitly that it would not occur.</a:t>
            </a:r>
          </a:p>
          <a:p>
            <a:r>
              <a:rPr lang="en-US" baseline="0" dirty="0"/>
              <a:t>For completeness, a base hinging mechanism was also checked.</a:t>
            </a:r>
          </a:p>
          <a:p>
            <a:r>
              <a:rPr lang="en-US" baseline="0" dirty="0"/>
              <a:t>As expected, the first mechanism was the controlling mechanism. An noted previously, if one was concerned about whether the proper mechanism was identified, the components between the hinges can checked to make sure that the have adequate strength to allow the mechanism to develop.</a:t>
            </a:r>
            <a:endParaRPr lang="en-US" dirty="0"/>
          </a:p>
        </p:txBody>
      </p:sp>
      <p:sp>
        <p:nvSpPr>
          <p:cNvPr id="24580" name="Slide Number Placeholder 3"/>
          <p:cNvSpPr>
            <a:spLocks noGrp="1"/>
          </p:cNvSpPr>
          <p:nvPr>
            <p:ph type="sldNum" sz="quarter" idx="5"/>
          </p:nvPr>
        </p:nvSpPr>
        <p:spPr/>
        <p:txBody>
          <a:bodyPr/>
          <a:lstStyle/>
          <a:p>
            <a:pPr>
              <a:defRPr/>
            </a:pPr>
            <a:fld id="{3095649F-3DDA-4522-ADA5-C8F6C2F8605B}" type="slidenum">
              <a:rPr lang="en-US" smtClean="0"/>
              <a:pPr>
                <a:defRPr/>
              </a:pPr>
              <a:t>167</a:t>
            </a:fld>
            <a:endParaRPr lang="en-US"/>
          </a:p>
        </p:txBody>
      </p:sp>
    </p:spTree>
    <p:extLst>
      <p:ext uri="{BB962C8B-B14F-4D97-AF65-F5344CB8AC3E}">
        <p14:creationId xmlns:p14="http://schemas.microsoft.com/office/powerpoint/2010/main" val="2787801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dirty="0"/>
              <a:t>The first mechanism</a:t>
            </a:r>
            <a:r>
              <a:rPr lang="en-US" baseline="0" dirty="0"/>
              <a:t> that occurred to use was one where the base of the piers hinged and the coupling beams hinged. </a:t>
            </a:r>
          </a:p>
          <a:p>
            <a:r>
              <a:rPr lang="en-US" baseline="0" dirty="0"/>
              <a:t>The second mechanism checked – a weak story mechanism – was not expected to occur, but was checked to make sure explicitly that it would not occur.</a:t>
            </a:r>
          </a:p>
          <a:p>
            <a:r>
              <a:rPr lang="en-US" baseline="0" dirty="0"/>
              <a:t>For completeness, a base hinging mechanism was also checked.</a:t>
            </a:r>
          </a:p>
          <a:p>
            <a:r>
              <a:rPr lang="en-US" baseline="0" dirty="0"/>
              <a:t>As expected, the first mechanism was the controlling mechanism. An noted previously, if one was concerned about whether the proper mechanism was identified, the components between the hinges can checked to make sure that the have adequate strength to allow the mechanism to develop.</a:t>
            </a:r>
            <a:endParaRPr lang="en-US" dirty="0"/>
          </a:p>
        </p:txBody>
      </p:sp>
      <p:sp>
        <p:nvSpPr>
          <p:cNvPr id="24580" name="Slide Number Placeholder 3"/>
          <p:cNvSpPr>
            <a:spLocks noGrp="1"/>
          </p:cNvSpPr>
          <p:nvPr>
            <p:ph type="sldNum" sz="quarter" idx="5"/>
          </p:nvPr>
        </p:nvSpPr>
        <p:spPr/>
        <p:txBody>
          <a:bodyPr/>
          <a:lstStyle/>
          <a:p>
            <a:pPr>
              <a:defRPr/>
            </a:pPr>
            <a:fld id="{3095649F-3DDA-4522-ADA5-C8F6C2F8605B}" type="slidenum">
              <a:rPr lang="en-US" smtClean="0"/>
              <a:pPr>
                <a:defRPr/>
              </a:pPr>
              <a:t>168</a:t>
            </a:fld>
            <a:endParaRPr lang="en-US"/>
          </a:p>
        </p:txBody>
      </p:sp>
    </p:spTree>
    <p:extLst>
      <p:ext uri="{BB962C8B-B14F-4D97-AF65-F5344CB8AC3E}">
        <p14:creationId xmlns:p14="http://schemas.microsoft.com/office/powerpoint/2010/main" val="1697712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dirty="0"/>
              <a:t>In some cases,</a:t>
            </a:r>
            <a:r>
              <a:rPr lang="en-US" baseline="0" dirty="0"/>
              <a:t> the mechanism may be less obvious. This two-story wall has some skinny piers and deep spandrels.</a:t>
            </a:r>
          </a:p>
          <a:p>
            <a:endParaRPr lang="en-US" baseline="0" dirty="0"/>
          </a:p>
          <a:p>
            <a:r>
              <a:rPr lang="en-US" baseline="0" dirty="0"/>
              <a:t>The figure at right illustrates possible mechanisms for this wall.</a:t>
            </a:r>
          </a:p>
          <a:p>
            <a:pPr>
              <a:buFont typeface="Arial" pitchFamily="34" charset="0"/>
              <a:buChar char="•"/>
            </a:pPr>
            <a:r>
              <a:rPr lang="en-US" baseline="0" dirty="0"/>
              <a:t>A weak story mechanism where the lowest piers hinge top and bottom.</a:t>
            </a:r>
          </a:p>
          <a:p>
            <a:pPr>
              <a:buFont typeface="Arial" pitchFamily="34" charset="0"/>
              <a:buChar char="•"/>
            </a:pPr>
            <a:r>
              <a:rPr lang="en-US" baseline="0" dirty="0"/>
              <a:t>A spandrel mechanism where the coupling beams hinge at their ends</a:t>
            </a:r>
          </a:p>
          <a:p>
            <a:pPr>
              <a:buFont typeface="Arial" pitchFamily="34" charset="0"/>
              <a:buChar char="•"/>
            </a:pPr>
            <a:r>
              <a:rPr lang="en-US" baseline="0" dirty="0"/>
              <a:t>Mixed mechanisms that involve a combination of spandrel and pier hinges.</a:t>
            </a:r>
          </a:p>
          <a:p>
            <a:pPr>
              <a:buFont typeface="Arial" pitchFamily="34" charset="0"/>
              <a:buChar char="•"/>
            </a:pPr>
            <a:endParaRPr lang="en-US" baseline="0" dirty="0"/>
          </a:p>
          <a:p>
            <a:pPr>
              <a:buFont typeface="Arial" pitchFamily="34" charset="0"/>
              <a:buNone/>
            </a:pPr>
            <a:r>
              <a:rPr lang="en-US" baseline="0" dirty="0"/>
              <a:t>How did these mechanisms compare?</a:t>
            </a:r>
            <a:endParaRPr lang="en-US" dirty="0"/>
          </a:p>
        </p:txBody>
      </p:sp>
      <p:sp>
        <p:nvSpPr>
          <p:cNvPr id="24580" name="Slide Number Placeholder 3"/>
          <p:cNvSpPr>
            <a:spLocks noGrp="1"/>
          </p:cNvSpPr>
          <p:nvPr>
            <p:ph type="sldNum" sz="quarter" idx="5"/>
          </p:nvPr>
        </p:nvSpPr>
        <p:spPr/>
        <p:txBody>
          <a:bodyPr/>
          <a:lstStyle/>
          <a:p>
            <a:pPr>
              <a:defRPr/>
            </a:pPr>
            <a:fld id="{3095649F-3DDA-4522-ADA5-C8F6C2F8605B}" type="slidenum">
              <a:rPr lang="en-US" smtClean="0"/>
              <a:pPr>
                <a:defRPr/>
              </a:pPr>
              <a:t>169</a:t>
            </a:fld>
            <a:endParaRPr lang="en-US"/>
          </a:p>
        </p:txBody>
      </p:sp>
    </p:spTree>
    <p:extLst>
      <p:ext uri="{BB962C8B-B14F-4D97-AF65-F5344CB8AC3E}">
        <p14:creationId xmlns:p14="http://schemas.microsoft.com/office/powerpoint/2010/main" val="932220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dirty="0"/>
              <a:t>In some cases,</a:t>
            </a:r>
            <a:r>
              <a:rPr lang="en-US" baseline="0" dirty="0"/>
              <a:t> the mechanism may be less obvious. This two-story wall has some skinny piers and deep spandrels.</a:t>
            </a:r>
          </a:p>
          <a:p>
            <a:endParaRPr lang="en-US" baseline="0" dirty="0"/>
          </a:p>
          <a:p>
            <a:r>
              <a:rPr lang="en-US" baseline="0" dirty="0"/>
              <a:t>The figure at right illustrates possible mechanisms for this wall.</a:t>
            </a:r>
          </a:p>
          <a:p>
            <a:pPr>
              <a:buFont typeface="Arial" pitchFamily="34" charset="0"/>
              <a:buChar char="•"/>
            </a:pPr>
            <a:r>
              <a:rPr lang="en-US" baseline="0" dirty="0"/>
              <a:t>A weak story mechanism where the lowest piers hinge top and bottom.</a:t>
            </a:r>
          </a:p>
          <a:p>
            <a:pPr>
              <a:buFont typeface="Arial" pitchFamily="34" charset="0"/>
              <a:buChar char="•"/>
            </a:pPr>
            <a:r>
              <a:rPr lang="en-US" baseline="0" dirty="0"/>
              <a:t>A spandrel mechanism where the coupling beams hinge at their ends</a:t>
            </a:r>
          </a:p>
          <a:p>
            <a:pPr>
              <a:buFont typeface="Arial" pitchFamily="34" charset="0"/>
              <a:buChar char="•"/>
            </a:pPr>
            <a:r>
              <a:rPr lang="en-US" baseline="0" dirty="0"/>
              <a:t>Mixed mechanisms that involve a combination of spandrel and pier hinges.</a:t>
            </a:r>
          </a:p>
          <a:p>
            <a:pPr>
              <a:buFont typeface="Arial" pitchFamily="34" charset="0"/>
              <a:buChar char="•"/>
            </a:pPr>
            <a:endParaRPr lang="en-US" baseline="0" dirty="0"/>
          </a:p>
          <a:p>
            <a:pPr>
              <a:buFont typeface="Arial" pitchFamily="34" charset="0"/>
              <a:buNone/>
            </a:pPr>
            <a:r>
              <a:rPr lang="en-US" baseline="0" dirty="0"/>
              <a:t>How did these mechanisms compare?</a:t>
            </a:r>
            <a:endParaRPr lang="en-US" dirty="0"/>
          </a:p>
        </p:txBody>
      </p:sp>
      <p:sp>
        <p:nvSpPr>
          <p:cNvPr id="24580" name="Slide Number Placeholder 3"/>
          <p:cNvSpPr>
            <a:spLocks noGrp="1"/>
          </p:cNvSpPr>
          <p:nvPr>
            <p:ph type="sldNum" sz="quarter" idx="5"/>
          </p:nvPr>
        </p:nvSpPr>
        <p:spPr/>
        <p:txBody>
          <a:bodyPr/>
          <a:lstStyle/>
          <a:p>
            <a:pPr>
              <a:defRPr/>
            </a:pPr>
            <a:fld id="{3095649F-3DDA-4522-ADA5-C8F6C2F8605B}" type="slidenum">
              <a:rPr lang="en-US" smtClean="0"/>
              <a:pPr>
                <a:defRPr/>
              </a:pPr>
              <a:t>170</a:t>
            </a:fld>
            <a:endParaRPr lang="en-US"/>
          </a:p>
        </p:txBody>
      </p:sp>
    </p:spTree>
    <p:extLst>
      <p:ext uri="{BB962C8B-B14F-4D97-AF65-F5344CB8AC3E}">
        <p14:creationId xmlns:p14="http://schemas.microsoft.com/office/powerpoint/2010/main" val="3880229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dirty="0"/>
          </a:p>
        </p:txBody>
      </p:sp>
      <p:sp>
        <p:nvSpPr>
          <p:cNvPr id="22532" name="Slide Number Placeholder 3"/>
          <p:cNvSpPr>
            <a:spLocks noGrp="1"/>
          </p:cNvSpPr>
          <p:nvPr>
            <p:ph type="sldNum" sz="quarter" idx="5"/>
          </p:nvPr>
        </p:nvSpPr>
        <p:spPr/>
        <p:txBody>
          <a:bodyPr/>
          <a:lstStyle/>
          <a:p>
            <a:pPr>
              <a:defRPr/>
            </a:pPr>
            <a:fld id="{804DD76B-7CF4-4CE6-A46E-58638D1C8926}" type="slidenum">
              <a:rPr lang="en-US" smtClean="0"/>
              <a:pPr>
                <a:defRPr/>
              </a:pPr>
              <a:t>171</a:t>
            </a:fld>
            <a:endParaRPr lang="en-US"/>
          </a:p>
        </p:txBody>
      </p:sp>
    </p:spTree>
    <p:extLst>
      <p:ext uri="{BB962C8B-B14F-4D97-AF65-F5344CB8AC3E}">
        <p14:creationId xmlns:p14="http://schemas.microsoft.com/office/powerpoint/2010/main" val="121463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650909"/>
                </a:solidFill>
              </a:rPr>
              <a:t>Title</a:t>
            </a:r>
            <a:endParaRPr lang="en-US" dirty="0">
              <a:solidFill>
                <a:srgbClr val="650909"/>
              </a:solidFill>
            </a:endParaRPr>
          </a:p>
        </p:txBody>
      </p:sp>
      <p:sp>
        <p:nvSpPr>
          <p:cNvPr id="5" name="Slide Number Placeholder 4"/>
          <p:cNvSpPr>
            <a:spLocks noGrp="1"/>
          </p:cNvSpPr>
          <p:nvPr>
            <p:ph type="sldNum" sz="quarter" idx="11"/>
          </p:nvPr>
        </p:nvSpPr>
        <p:spPr/>
        <p:txBody>
          <a:bodyPr/>
          <a:lstStyle/>
          <a:p>
            <a:fld id="{C91B5D5C-6514-4AE6-B970-EF9A682A9698}" type="slidenum">
              <a:rPr lang="en-US" smtClean="0"/>
              <a:pPr/>
              <a:t>64</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166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as we just discussed,</a:t>
            </a:r>
            <a:r>
              <a:rPr lang="en-US" baseline="0" dirty="0"/>
              <a:t> the code gives us requirements for minimum reinforcing around openings, it doesn’t tell us how to design, for example, the wall panels with overhead doors.</a:t>
            </a:r>
          </a:p>
          <a:p>
            <a:endParaRPr lang="en-US" baseline="0" dirty="0"/>
          </a:p>
          <a:p>
            <a:r>
              <a:rPr lang="en-US" baseline="0" dirty="0"/>
              <a:t>So let’s talk about how we might do that.</a:t>
            </a:r>
          </a:p>
          <a:p>
            <a:endParaRPr lang="en-US" baseline="0" dirty="0"/>
          </a:p>
          <a:p>
            <a:r>
              <a:rPr lang="en-US" baseline="0" dirty="0"/>
              <a:t>First, lets think about the expected behavior of this line of resistance. The panels without openings will take almost all the load. In addition, the panels without openings will limit the movements such that the displacement that the wall with opening needs to accommodate will be small.</a:t>
            </a:r>
            <a:endParaRPr lang="en-US" dirty="0"/>
          </a:p>
          <a:p>
            <a:endParaRPr lang="en-US" baseline="0" dirty="0"/>
          </a:p>
          <a:p>
            <a:r>
              <a:rPr lang="en-US" baseline="0" dirty="0"/>
              <a:t>Next, let’s assume that we have figured out how much shear this line of resistance needs to accommodate. Also assume that we have figured out the relative stiffness of the wall panels with and without openings and distributed the shear to the wall panels accordingly.</a:t>
            </a:r>
          </a:p>
        </p:txBody>
      </p:sp>
      <p:sp>
        <p:nvSpPr>
          <p:cNvPr id="4" name="Slide Number Placeholder 3"/>
          <p:cNvSpPr>
            <a:spLocks noGrp="1"/>
          </p:cNvSpPr>
          <p:nvPr>
            <p:ph type="sldNum" sz="quarter" idx="10"/>
          </p:nvPr>
        </p:nvSpPr>
        <p:spPr/>
        <p:txBody>
          <a:bodyPr/>
          <a:lstStyle/>
          <a:p>
            <a:fld id="{41A0F8FC-9213-4F56-A72F-37D10B3682A8}" type="slidenum">
              <a:rPr lang="en-US" smtClean="0"/>
              <a:t>173</a:t>
            </a:fld>
            <a:endParaRPr lang="en-US"/>
          </a:p>
        </p:txBody>
      </p:sp>
    </p:spTree>
    <p:extLst>
      <p:ext uri="{BB962C8B-B14F-4D97-AF65-F5344CB8AC3E}">
        <p14:creationId xmlns:p14="http://schemas.microsoft.com/office/powerpoint/2010/main" val="2023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1A0F8FC-9213-4F56-A72F-37D10B3682A8}" type="slidenum">
              <a:rPr lang="en-US" smtClean="0"/>
              <a:t>174</a:t>
            </a:fld>
            <a:endParaRPr lang="en-US"/>
          </a:p>
        </p:txBody>
      </p:sp>
    </p:spTree>
    <p:extLst>
      <p:ext uri="{BB962C8B-B14F-4D97-AF65-F5344CB8AC3E}">
        <p14:creationId xmlns:p14="http://schemas.microsoft.com/office/powerpoint/2010/main" val="1487913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analogy approach allows us to create a simple conceptual model to bound the demands on the wall. In our example wall, the piers and coupling beam appear to have similar </a:t>
            </a:r>
            <a:r>
              <a:rPr lang="en-US" baseline="0" dirty="0" err="1"/>
              <a:t>stiffnesses</a:t>
            </a:r>
            <a:r>
              <a:rPr lang="en-US" baseline="0" dirty="0"/>
              <a:t>, so it may not be clear how to determine the forces short of an analysis. So let’s consider some more obvious cases.</a:t>
            </a:r>
          </a:p>
          <a:p>
            <a:r>
              <a:rPr lang="en-US" baseline="0" dirty="0"/>
              <a:t>No coupling – the coupling element is so skinny relative to the piers that we could just treat the piers as cantilevers.</a:t>
            </a:r>
          </a:p>
          <a:p>
            <a:r>
              <a:rPr lang="en-US" baseline="0" dirty="0"/>
              <a:t>Rigid Coupling – the coupling element is so massive relative to the piers that we could just treat the piers as fixed top and bottom</a:t>
            </a:r>
          </a:p>
          <a:p>
            <a:endParaRPr lang="en-US" baseline="0" dirty="0"/>
          </a:p>
          <a:p>
            <a:r>
              <a:rPr lang="en-US" baseline="0" dirty="0"/>
              <a:t>Now, considering that we expect the force in this wall panel to be quite small, why not just design the piers for the upper and lower bound conditions?</a:t>
            </a:r>
          </a:p>
        </p:txBody>
      </p:sp>
      <p:sp>
        <p:nvSpPr>
          <p:cNvPr id="4" name="Slide Number Placeholder 3"/>
          <p:cNvSpPr>
            <a:spLocks noGrp="1"/>
          </p:cNvSpPr>
          <p:nvPr>
            <p:ph type="sldNum" sz="quarter" idx="10"/>
          </p:nvPr>
        </p:nvSpPr>
        <p:spPr/>
        <p:txBody>
          <a:bodyPr/>
          <a:lstStyle/>
          <a:p>
            <a:fld id="{41A0F8FC-9213-4F56-A72F-37D10B3682A8}" type="slidenum">
              <a:rPr lang="en-US" smtClean="0"/>
              <a:t>175</a:t>
            </a:fld>
            <a:endParaRPr lang="en-US"/>
          </a:p>
        </p:txBody>
      </p:sp>
    </p:spTree>
    <p:extLst>
      <p:ext uri="{BB962C8B-B14F-4D97-AF65-F5344CB8AC3E}">
        <p14:creationId xmlns:p14="http://schemas.microsoft.com/office/powerpoint/2010/main" val="16279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forces in the coupling element?</a:t>
            </a:r>
          </a:p>
        </p:txBody>
      </p:sp>
      <p:sp>
        <p:nvSpPr>
          <p:cNvPr id="4" name="Slide Number Placeholder 3"/>
          <p:cNvSpPr>
            <a:spLocks noGrp="1"/>
          </p:cNvSpPr>
          <p:nvPr>
            <p:ph type="sldNum" sz="quarter" idx="10"/>
          </p:nvPr>
        </p:nvSpPr>
        <p:spPr/>
        <p:txBody>
          <a:bodyPr/>
          <a:lstStyle/>
          <a:p>
            <a:fld id="{41A0F8FC-9213-4F56-A72F-37D10B3682A8}" type="slidenum">
              <a:rPr lang="en-US" smtClean="0"/>
              <a:t>176</a:t>
            </a:fld>
            <a:endParaRPr lang="en-US"/>
          </a:p>
        </p:txBody>
      </p:sp>
    </p:spTree>
    <p:extLst>
      <p:ext uri="{BB962C8B-B14F-4D97-AF65-F5344CB8AC3E}">
        <p14:creationId xmlns:p14="http://schemas.microsoft.com/office/powerpoint/2010/main" val="775361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that we have the forces in the pier we can design it, and we design it as if it was a standalone shear wall.</a:t>
            </a:r>
          </a:p>
          <a:p>
            <a:endParaRPr lang="en-US" baseline="0" dirty="0"/>
          </a:p>
          <a:p>
            <a:r>
              <a:rPr lang="en-US" baseline="0" dirty="0"/>
              <a:t>We also have to meet all detailing requirements as if it was a standalone shear wall, and the vertical reinforcing at either side of the pier needs to be at </a:t>
            </a:r>
            <a:r>
              <a:rPr lang="en-US" baseline="0" dirty="0" err="1"/>
              <a:t>leat</a:t>
            </a:r>
            <a:r>
              <a:rPr lang="en-US" baseline="0" dirty="0"/>
              <a:t> equal to the reinforcing required around openings.</a:t>
            </a:r>
          </a:p>
        </p:txBody>
      </p:sp>
      <p:sp>
        <p:nvSpPr>
          <p:cNvPr id="4" name="Slide Number Placeholder 3"/>
          <p:cNvSpPr>
            <a:spLocks noGrp="1"/>
          </p:cNvSpPr>
          <p:nvPr>
            <p:ph type="sldNum" sz="quarter" idx="10"/>
          </p:nvPr>
        </p:nvSpPr>
        <p:spPr/>
        <p:txBody>
          <a:bodyPr/>
          <a:lstStyle/>
          <a:p>
            <a:fld id="{41A0F8FC-9213-4F56-A72F-37D10B3682A8}" type="slidenum">
              <a:rPr lang="en-US" smtClean="0"/>
              <a:t>177</a:t>
            </a:fld>
            <a:endParaRPr lang="en-US"/>
          </a:p>
        </p:txBody>
      </p:sp>
    </p:spTree>
    <p:extLst>
      <p:ext uri="{BB962C8B-B14F-4D97-AF65-F5344CB8AC3E}">
        <p14:creationId xmlns:p14="http://schemas.microsoft.com/office/powerpoint/2010/main" val="3808133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that we have the forces in the pier we can design it, and we design it as if it was a standalone shear wall.</a:t>
            </a:r>
          </a:p>
          <a:p>
            <a:endParaRPr lang="en-US" baseline="0" dirty="0"/>
          </a:p>
          <a:p>
            <a:r>
              <a:rPr lang="en-US" baseline="0" dirty="0"/>
              <a:t>We also have to meet all detailing requirements as if it was a standalone shear wall, and the vertical reinforcing at either side of the pier needs to be at </a:t>
            </a:r>
            <a:r>
              <a:rPr lang="en-US" baseline="0" dirty="0" err="1"/>
              <a:t>leat</a:t>
            </a:r>
            <a:r>
              <a:rPr lang="en-US" baseline="0" dirty="0"/>
              <a:t> equal to the reinforcing required around openings.</a:t>
            </a:r>
          </a:p>
        </p:txBody>
      </p:sp>
      <p:sp>
        <p:nvSpPr>
          <p:cNvPr id="4" name="Slide Number Placeholder 3"/>
          <p:cNvSpPr>
            <a:spLocks noGrp="1"/>
          </p:cNvSpPr>
          <p:nvPr>
            <p:ph type="sldNum" sz="quarter" idx="10"/>
          </p:nvPr>
        </p:nvSpPr>
        <p:spPr/>
        <p:txBody>
          <a:bodyPr/>
          <a:lstStyle/>
          <a:p>
            <a:fld id="{41A0F8FC-9213-4F56-A72F-37D10B3682A8}" type="slidenum">
              <a:rPr lang="en-US" smtClean="0"/>
              <a:t>178</a:t>
            </a:fld>
            <a:endParaRPr lang="en-US"/>
          </a:p>
        </p:txBody>
      </p:sp>
    </p:spTree>
    <p:extLst>
      <p:ext uri="{BB962C8B-B14F-4D97-AF65-F5344CB8AC3E}">
        <p14:creationId xmlns:p14="http://schemas.microsoft.com/office/powerpoint/2010/main" val="1362857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that we have the forces in the pier we can design it, and we design it as if it was a standalone shear wall.</a:t>
            </a:r>
          </a:p>
          <a:p>
            <a:endParaRPr lang="en-US" baseline="0" dirty="0"/>
          </a:p>
          <a:p>
            <a:r>
              <a:rPr lang="en-US" baseline="0" dirty="0"/>
              <a:t>We also have to meet all detailing requirements as if it was a standalone shear wall, and the vertical reinforcing at either side of the pier needs to be at </a:t>
            </a:r>
            <a:r>
              <a:rPr lang="en-US" baseline="0" dirty="0" err="1"/>
              <a:t>leat</a:t>
            </a:r>
            <a:r>
              <a:rPr lang="en-US" baseline="0" dirty="0"/>
              <a:t> equal to the reinforcing required around openings.</a:t>
            </a:r>
          </a:p>
        </p:txBody>
      </p:sp>
      <p:sp>
        <p:nvSpPr>
          <p:cNvPr id="4" name="Slide Number Placeholder 3"/>
          <p:cNvSpPr>
            <a:spLocks noGrp="1"/>
          </p:cNvSpPr>
          <p:nvPr>
            <p:ph type="sldNum" sz="quarter" idx="10"/>
          </p:nvPr>
        </p:nvSpPr>
        <p:spPr/>
        <p:txBody>
          <a:bodyPr/>
          <a:lstStyle/>
          <a:p>
            <a:fld id="{41A0F8FC-9213-4F56-A72F-37D10B3682A8}" type="slidenum">
              <a:rPr lang="en-US" smtClean="0"/>
              <a:t>179</a:t>
            </a:fld>
            <a:endParaRPr lang="en-US"/>
          </a:p>
        </p:txBody>
      </p:sp>
    </p:spTree>
    <p:extLst>
      <p:ext uri="{BB962C8B-B14F-4D97-AF65-F5344CB8AC3E}">
        <p14:creationId xmlns:p14="http://schemas.microsoft.com/office/powerpoint/2010/main" val="207195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Returning to the original wall panel with overhead doors, it doesn’t obviously fall into either the “no coupling” of “rigidly coupled” scenarios. We could analysis this, or, if the forces as low as we would expect them to be in this case, we could simply bound our solution.</a:t>
            </a:r>
          </a:p>
        </p:txBody>
      </p:sp>
      <p:sp>
        <p:nvSpPr>
          <p:cNvPr id="4" name="Slide Number Placeholder 3"/>
          <p:cNvSpPr>
            <a:spLocks noGrp="1"/>
          </p:cNvSpPr>
          <p:nvPr>
            <p:ph type="sldNum" sz="quarter" idx="10"/>
          </p:nvPr>
        </p:nvSpPr>
        <p:spPr/>
        <p:txBody>
          <a:bodyPr/>
          <a:lstStyle/>
          <a:p>
            <a:fld id="{41A0F8FC-9213-4F56-A72F-37D10B3682A8}" type="slidenum">
              <a:rPr lang="en-US" smtClean="0"/>
              <a:t>180</a:t>
            </a:fld>
            <a:endParaRPr lang="en-US"/>
          </a:p>
        </p:txBody>
      </p:sp>
    </p:spTree>
    <p:extLst>
      <p:ext uri="{BB962C8B-B14F-4D97-AF65-F5344CB8AC3E}">
        <p14:creationId xmlns:p14="http://schemas.microsoft.com/office/powerpoint/2010/main" val="3740988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Whether from analysis or analogy, we now have forces on the coupling beam. But how do we design it given that the TMS 402 provisions don’t address coupling beams?</a:t>
            </a:r>
          </a:p>
          <a:p>
            <a:endParaRPr lang="en-US" baseline="0" dirty="0"/>
          </a:p>
          <a:p>
            <a:r>
              <a:rPr lang="en-US" baseline="0" dirty="0"/>
              <a:t>For ordinary and intermediate walls you could simply design it using the beam provisions. </a:t>
            </a:r>
          </a:p>
          <a:p>
            <a:endParaRPr lang="en-US" baseline="0" dirty="0"/>
          </a:p>
          <a:p>
            <a:r>
              <a:rPr lang="en-US" baseline="0" dirty="0"/>
              <a:t>For special walls, we need to make sure that the coupling beam responds </a:t>
            </a:r>
            <a:r>
              <a:rPr lang="en-US" baseline="0" dirty="0" err="1"/>
              <a:t>ductiley</a:t>
            </a:r>
            <a:r>
              <a:rPr lang="en-US" baseline="0" dirty="0"/>
              <a:t>. To accomplish this, we can treat the coupling element as a pier turned on its side.</a:t>
            </a:r>
          </a:p>
        </p:txBody>
      </p:sp>
      <p:sp>
        <p:nvSpPr>
          <p:cNvPr id="4" name="Slide Number Placeholder 3"/>
          <p:cNvSpPr>
            <a:spLocks noGrp="1"/>
          </p:cNvSpPr>
          <p:nvPr>
            <p:ph type="sldNum" sz="quarter" idx="10"/>
          </p:nvPr>
        </p:nvSpPr>
        <p:spPr/>
        <p:txBody>
          <a:bodyPr/>
          <a:lstStyle/>
          <a:p>
            <a:fld id="{41A0F8FC-9213-4F56-A72F-37D10B3682A8}" type="slidenum">
              <a:rPr lang="en-US" smtClean="0"/>
              <a:t>181</a:t>
            </a:fld>
            <a:endParaRPr lang="en-US"/>
          </a:p>
        </p:txBody>
      </p:sp>
    </p:spTree>
    <p:extLst>
      <p:ext uri="{BB962C8B-B14F-4D97-AF65-F5344CB8AC3E}">
        <p14:creationId xmlns:p14="http://schemas.microsoft.com/office/powerpoint/2010/main" val="2755693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question commonly asked about the detailing oddly proportioned piers, where the requirement to space reinforcing at the lesser of h/3 or l/3 results in </a:t>
            </a:r>
            <a:r>
              <a:rPr lang="en-US" baseline="0" dirty="0" err="1"/>
              <a:t>spacings</a:t>
            </a:r>
            <a:r>
              <a:rPr lang="en-US" baseline="0" dirty="0"/>
              <a:t> that might not be constructible, especially with respect to horizontal reinforcing where achieving a spacing closer than 8” can be extremely difficult. </a:t>
            </a:r>
          </a:p>
        </p:txBody>
      </p:sp>
      <p:sp>
        <p:nvSpPr>
          <p:cNvPr id="4" name="Slide Number Placeholder 3"/>
          <p:cNvSpPr>
            <a:spLocks noGrp="1"/>
          </p:cNvSpPr>
          <p:nvPr>
            <p:ph type="sldNum" sz="quarter" idx="10"/>
          </p:nvPr>
        </p:nvSpPr>
        <p:spPr/>
        <p:txBody>
          <a:bodyPr/>
          <a:lstStyle/>
          <a:p>
            <a:fld id="{41A0F8FC-9213-4F56-A72F-37D10B3682A8}" type="slidenum">
              <a:rPr lang="en-US" smtClean="0"/>
              <a:t>183</a:t>
            </a:fld>
            <a:endParaRPr lang="en-US"/>
          </a:p>
        </p:txBody>
      </p:sp>
    </p:spTree>
    <p:extLst>
      <p:ext uri="{BB962C8B-B14F-4D97-AF65-F5344CB8AC3E}">
        <p14:creationId xmlns:p14="http://schemas.microsoft.com/office/powerpoint/2010/main" val="302192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650909"/>
                </a:solidFill>
              </a:rPr>
              <a:t>Title</a:t>
            </a:r>
            <a:endParaRPr lang="en-US" dirty="0">
              <a:solidFill>
                <a:srgbClr val="650909"/>
              </a:solidFill>
            </a:endParaRPr>
          </a:p>
        </p:txBody>
      </p:sp>
      <p:sp>
        <p:nvSpPr>
          <p:cNvPr id="5" name="Slide Number Placeholder 4"/>
          <p:cNvSpPr>
            <a:spLocks noGrp="1"/>
          </p:cNvSpPr>
          <p:nvPr>
            <p:ph type="sldNum" sz="quarter" idx="11"/>
          </p:nvPr>
        </p:nvSpPr>
        <p:spPr/>
        <p:txBody>
          <a:bodyPr/>
          <a:lstStyle/>
          <a:p>
            <a:fld id="{C91B5D5C-6514-4AE6-B970-EF9A682A9698}" type="slidenum">
              <a:rPr lang="en-US" smtClean="0"/>
              <a:pPr/>
              <a:t>65</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214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short piers, the concern is that if the wall responds </a:t>
            </a:r>
            <a:r>
              <a:rPr lang="en-US" baseline="0" dirty="0" err="1"/>
              <a:t>inelastically</a:t>
            </a:r>
            <a:r>
              <a:rPr lang="en-US" baseline="0" dirty="0"/>
              <a:t> that the damage and the displacement could become concentrated in the short piers which would result in poor performance. It is important that these areas be well designed and detailed. Having said that, this is case where if the horizontal steel is not required to resist shear that it would be appropriate to space it further apart than h/3 as the closely spaced vertical reinforcing will be most effective in controlling damage in these zones.</a:t>
            </a:r>
          </a:p>
          <a:p>
            <a:endParaRPr lang="en-US" baseline="0" dirty="0"/>
          </a:p>
          <a:p>
            <a:r>
              <a:rPr lang="en-US" baseline="0" dirty="0"/>
              <a:t>Another option would be to use control joints at the opening jambs that would eliminate the short pier condition.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rPr>
              <a:t>See </a:t>
            </a:r>
            <a:r>
              <a:rPr lang="en-US" i="1" dirty="0">
                <a:solidFill>
                  <a:schemeClr val="tx1">
                    <a:lumMod val="50000"/>
                    <a:lumOff val="50000"/>
                  </a:schemeClr>
                </a:solidFill>
              </a:rPr>
              <a:t>TMS Responds </a:t>
            </a:r>
            <a:r>
              <a:rPr lang="en-US" dirty="0">
                <a:solidFill>
                  <a:schemeClr val="tx1">
                    <a:lumMod val="50000"/>
                    <a:lumOff val="50000"/>
                  </a:schemeClr>
                </a:solidFill>
              </a:rPr>
              <a:t>Volume 17 No. 1 for a more in depth discussion</a:t>
            </a:r>
            <a:r>
              <a:rPr lang="en-US" baseline="0" dirty="0">
                <a:solidFill>
                  <a:schemeClr val="tx1">
                    <a:lumMod val="50000"/>
                    <a:lumOff val="50000"/>
                  </a:schemeClr>
                </a:solidFill>
              </a:rPr>
              <a:t> of this condition.</a:t>
            </a:r>
            <a:endParaRPr lang="en-US" dirty="0">
              <a:solidFill>
                <a:schemeClr val="tx1">
                  <a:lumMod val="50000"/>
                  <a:lumOff val="50000"/>
                </a:schemeClr>
              </a:solidFill>
            </a:endParaRPr>
          </a:p>
          <a:p>
            <a:endParaRPr lang="en-US" baseline="0" dirty="0"/>
          </a:p>
        </p:txBody>
      </p:sp>
      <p:sp>
        <p:nvSpPr>
          <p:cNvPr id="4" name="Slide Number Placeholder 3"/>
          <p:cNvSpPr>
            <a:spLocks noGrp="1"/>
          </p:cNvSpPr>
          <p:nvPr>
            <p:ph type="sldNum" sz="quarter" idx="10"/>
          </p:nvPr>
        </p:nvSpPr>
        <p:spPr/>
        <p:txBody>
          <a:bodyPr/>
          <a:lstStyle/>
          <a:p>
            <a:fld id="{41A0F8FC-9213-4F56-A72F-37D10B3682A8}" type="slidenum">
              <a:rPr lang="en-US" smtClean="0"/>
              <a:t>184</a:t>
            </a:fld>
            <a:endParaRPr lang="en-US"/>
          </a:p>
        </p:txBody>
      </p:sp>
    </p:spTree>
    <p:extLst>
      <p:ext uri="{BB962C8B-B14F-4D97-AF65-F5344CB8AC3E}">
        <p14:creationId xmlns:p14="http://schemas.microsoft.com/office/powerpoint/2010/main" val="19638569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Typically skinny piers are not required structurally, but are an outcome of the architectural lay-out of openings. In such cases, the skinny pier doesn’t participate meaningfully in the lateral resistance of the wall because of it’s flexibility. As a result, the challenge the capacity of the pier, but detailing it in a way that is code compliant.</a:t>
            </a:r>
          </a:p>
          <a:p>
            <a:endParaRPr lang="en-US" baseline="0" dirty="0"/>
          </a:p>
          <a:p>
            <a:r>
              <a:rPr lang="en-US" baseline="0" dirty="0"/>
              <a:t>First, note the provision in 7.3.2.6 that allows horizontal reinforcing to be spaced as far part as 48” if it is not needed to resist shear. If that provision isn’t enough to create a constructible design, consider applying the non-participating element provision. This can either be done literally – by providing a  control joint at the top of the pier as shown so that it can’t participate – or done functionally by demonstrating that the pier is so flexible relative to the lateral force resisting system that it is effectively non-participating. In either case the beam would be designed ignoring the presence of the skinny pier.</a:t>
            </a:r>
          </a:p>
        </p:txBody>
      </p:sp>
      <p:sp>
        <p:nvSpPr>
          <p:cNvPr id="4" name="Slide Number Placeholder 3"/>
          <p:cNvSpPr>
            <a:spLocks noGrp="1"/>
          </p:cNvSpPr>
          <p:nvPr>
            <p:ph type="sldNum" sz="quarter" idx="10"/>
          </p:nvPr>
        </p:nvSpPr>
        <p:spPr/>
        <p:txBody>
          <a:bodyPr/>
          <a:lstStyle/>
          <a:p>
            <a:fld id="{41A0F8FC-9213-4F56-A72F-37D10B3682A8}" type="slidenum">
              <a:rPr lang="en-US" smtClean="0"/>
              <a:t>185</a:t>
            </a:fld>
            <a:endParaRPr lang="en-US"/>
          </a:p>
        </p:txBody>
      </p:sp>
    </p:spTree>
    <p:extLst>
      <p:ext uri="{BB962C8B-B14F-4D97-AF65-F5344CB8AC3E}">
        <p14:creationId xmlns:p14="http://schemas.microsoft.com/office/powerpoint/2010/main" val="361008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650909"/>
                </a:solidFill>
              </a:rPr>
              <a:t>Title</a:t>
            </a:r>
            <a:endParaRPr lang="en-US" dirty="0">
              <a:solidFill>
                <a:srgbClr val="650909"/>
              </a:solidFill>
            </a:endParaRPr>
          </a:p>
        </p:txBody>
      </p:sp>
      <p:sp>
        <p:nvSpPr>
          <p:cNvPr id="5" name="Slide Number Placeholder 4"/>
          <p:cNvSpPr>
            <a:spLocks noGrp="1"/>
          </p:cNvSpPr>
          <p:nvPr>
            <p:ph type="sldNum" sz="quarter" idx="11"/>
          </p:nvPr>
        </p:nvSpPr>
        <p:spPr/>
        <p:txBody>
          <a:bodyPr/>
          <a:lstStyle/>
          <a:p>
            <a:fld id="{C91B5D5C-6514-4AE6-B970-EF9A682A9698}" type="slidenum">
              <a:rPr lang="en-US" smtClean="0"/>
              <a:pPr/>
              <a:t>66</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71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subtlety</a:t>
            </a:r>
            <a:r>
              <a:rPr lang="en-US" baseline="0" dirty="0"/>
              <a:t> to this provision that it is sometimes missed, which is the that 2.5 Vu requirement is applied to </a:t>
            </a:r>
            <a:r>
              <a:rPr lang="en-US" baseline="0" dirty="0" err="1"/>
              <a:t>Vn</a:t>
            </a:r>
            <a:r>
              <a:rPr lang="en-US" baseline="0" dirty="0"/>
              <a:t>, whereas the flexural based requirement is applied to phi Vn.</a:t>
            </a:r>
            <a:endParaRPr lang="en-US" dirty="0"/>
          </a:p>
        </p:txBody>
      </p:sp>
      <p:sp>
        <p:nvSpPr>
          <p:cNvPr id="4" name="Slide Number Placeholder 3"/>
          <p:cNvSpPr>
            <a:spLocks noGrp="1"/>
          </p:cNvSpPr>
          <p:nvPr>
            <p:ph type="sldNum" sz="quarter" idx="10"/>
          </p:nvPr>
        </p:nvSpPr>
        <p:spPr/>
        <p:txBody>
          <a:bodyPr/>
          <a:lstStyle/>
          <a:p>
            <a:fld id="{41A0F8FC-9213-4F56-A72F-37D10B3682A8}" type="slidenum">
              <a:rPr lang="en-US" smtClean="0"/>
              <a:t>99</a:t>
            </a:fld>
            <a:endParaRPr lang="en-US"/>
          </a:p>
        </p:txBody>
      </p:sp>
    </p:spTree>
    <p:extLst>
      <p:ext uri="{BB962C8B-B14F-4D97-AF65-F5344CB8AC3E}">
        <p14:creationId xmlns:p14="http://schemas.microsoft.com/office/powerpoint/2010/main" val="208429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two key requirements for the use of this method are that the wall design is governed by seismic demands and that the wall is perforated.</a:t>
            </a:r>
          </a:p>
          <a:p>
            <a:endParaRPr lang="en-US" baseline="0" dirty="0"/>
          </a:p>
          <a:p>
            <a:r>
              <a:rPr lang="en-US" baseline="0" dirty="0"/>
              <a:t>This method is only applicable to seismic design because it relies on non-linear behavior of the wall which is only acceptable under code level seismic loads</a:t>
            </a:r>
          </a:p>
          <a:p>
            <a:endParaRPr lang="en-US" baseline="0" dirty="0"/>
          </a:p>
          <a:p>
            <a:r>
              <a:rPr lang="en-US" baseline="0" dirty="0"/>
              <a:t>If you have walls that meet these requirements, it may be worthwhile to consider this method as it generally allows lighter, more uniform reinforcing.</a:t>
            </a:r>
            <a:endParaRPr lang="en-US" dirty="0"/>
          </a:p>
        </p:txBody>
      </p:sp>
      <p:sp>
        <p:nvSpPr>
          <p:cNvPr id="4" name="Date Placeholder 3"/>
          <p:cNvSpPr>
            <a:spLocks noGrp="1"/>
          </p:cNvSpPr>
          <p:nvPr>
            <p:ph type="dt" idx="10"/>
          </p:nvPr>
        </p:nvSpPr>
        <p:spPr/>
        <p:txBody>
          <a:bodyPr/>
          <a:lstStyle/>
          <a:p>
            <a:fld id="{B8BA9676-B41C-463C-9D3A-8955DACD80AF}" type="datetime1">
              <a:rPr lang="en-US" smtClean="0"/>
              <a:pPr/>
              <a:t>4/12/2022</a:t>
            </a:fld>
            <a:endParaRPr lang="en-US" dirty="0"/>
          </a:p>
        </p:txBody>
      </p:sp>
    </p:spTree>
    <p:extLst>
      <p:ext uri="{BB962C8B-B14F-4D97-AF65-F5344CB8AC3E}">
        <p14:creationId xmlns:p14="http://schemas.microsoft.com/office/powerpoint/2010/main" val="296850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1524000"/>
            <a:ext cx="8839201" cy="32004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74813" y="4876800"/>
            <a:ext cx="71627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7999412" y="6400801"/>
            <a:ext cx="1320059" cy="276226"/>
          </a:xfrm>
          <a:prstGeom prst="rect">
            <a:avLst/>
          </a:prstGeom>
        </p:spPr>
        <p:txBody>
          <a:bodyPr/>
          <a:lstStyle/>
          <a:p>
            <a:fld id="{A5B8105C-29FF-4BA7-96F8-A6ED8ED37CEC}" type="datetime1">
              <a:rPr lang="en-US" smtClean="0"/>
              <a:t>4/12/2022</a:t>
            </a:fld>
            <a:endParaRPr lang="en-US"/>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p>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19887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0" name="Rectangle 9"/>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dirty="0"/>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6094413" y="685800"/>
            <a:ext cx="548497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8FB692E7-64B3-4CD5-B011-70C431D7E171}"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80629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3" name="Rectangle 12"/>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619EC5EF-4D93-4496-852D-48176B198751}"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9719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10" name="Rectangle 9"/>
          <p:cNvSpPr/>
          <p:nvPr/>
        </p:nvSpPr>
        <p:spPr>
          <a:xfrm>
            <a:off x="5393372" y="0"/>
            <a:ext cx="67954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5484812" y="0"/>
            <a:ext cx="6704012"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08013" y="685800"/>
            <a:ext cx="42672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608013" y="4724400"/>
            <a:ext cx="4267200" cy="14478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71426C38-2030-4A4F-A3E9-401048BCF8CF}"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395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4" name="Date Placeholder 3"/>
          <p:cNvSpPr>
            <a:spLocks noGrp="1"/>
          </p:cNvSpPr>
          <p:nvPr>
            <p:ph type="dt" sz="half" idx="10"/>
          </p:nvPr>
        </p:nvSpPr>
        <p:spPr>
          <a:xfrm>
            <a:off x="7999412" y="6400801"/>
            <a:ext cx="1320059" cy="276226"/>
          </a:xfrm>
          <a:prstGeom prst="rect">
            <a:avLst/>
          </a:prstGeom>
        </p:spPr>
        <p:txBody>
          <a:bodyPr/>
          <a:lstStyle>
            <a:lvl1pPr>
              <a:defRPr sz="1100"/>
            </a:lvl1pPr>
          </a:lstStyle>
          <a:p>
            <a:fld id="{95BA3649-AB6F-4FCB-BD67-DC21FD6D7CAF}" type="datetime1">
              <a:rPr lang="en-US" smtClean="0"/>
              <a:t>4/12/2022</a:t>
            </a:fld>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48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75812" y="685801"/>
            <a:ext cx="1219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3" y="685800"/>
            <a:ext cx="8153399" cy="5486400"/>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4" name="Date Placeholder 3"/>
          <p:cNvSpPr>
            <a:spLocks noGrp="1"/>
          </p:cNvSpPr>
          <p:nvPr>
            <p:ph type="dt" sz="half" idx="10"/>
          </p:nvPr>
        </p:nvSpPr>
        <p:spPr>
          <a:xfrm>
            <a:off x="7999412" y="6400801"/>
            <a:ext cx="1320059" cy="276226"/>
          </a:xfrm>
          <a:prstGeom prst="rect">
            <a:avLst/>
          </a:prstGeom>
        </p:spPr>
        <p:txBody>
          <a:bodyPr/>
          <a:lstStyle>
            <a:lvl1pPr>
              <a:defRPr sz="1100"/>
            </a:lvl1pPr>
          </a:lstStyle>
          <a:p>
            <a:fld id="{E458C7BA-7AF3-4762-A76D-FFBDAB1CB742}" type="datetime1">
              <a:rPr lang="en-US" smtClean="0"/>
              <a:t>4/12/2022</a:t>
            </a:fld>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272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00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9"/>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 name="Rectangle 1">
            <a:extLst>
              <a:ext uri="{FF2B5EF4-FFF2-40B4-BE49-F238E27FC236}">
                <a16:creationId xmlns:a16="http://schemas.microsoft.com/office/drawing/2014/main" id="{B8EFBD7F-9DE6-4075-B153-F4BC7FE1D630}"/>
              </a:ext>
            </a:extLst>
          </p:cNvPr>
          <p:cNvSpPr/>
          <p:nvPr userDrawn="1"/>
        </p:nvSpPr>
        <p:spPr>
          <a:xfrm>
            <a:off x="0" y="6324600"/>
            <a:ext cx="12188825" cy="533400"/>
          </a:xfrm>
          <a:prstGeom prst="rect">
            <a:avLst/>
          </a:prstGeom>
          <a:solidFill>
            <a:srgbClr val="96B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3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3429000"/>
            <a:ext cx="9601201" cy="22860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293813" y="685800"/>
            <a:ext cx="7543800" cy="1066800"/>
          </a:xfrm>
        </p:spPr>
        <p:txBody>
          <a:bodyPr lIns="91440" anchor="t"/>
          <a:lstStyle>
            <a:lvl1pPr marL="0" indent="0">
              <a:spcBef>
                <a:spcPts val="0"/>
              </a:spcBef>
              <a:buNone/>
              <a:defRPr sz="2000" cap="all" spc="25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4" name="Date Placeholder 3"/>
          <p:cNvSpPr>
            <a:spLocks noGrp="1"/>
          </p:cNvSpPr>
          <p:nvPr>
            <p:ph type="dt" sz="half" idx="10"/>
          </p:nvPr>
        </p:nvSpPr>
        <p:spPr>
          <a:xfrm>
            <a:off x="7999412" y="6400801"/>
            <a:ext cx="1320059" cy="276226"/>
          </a:xfrm>
          <a:prstGeom prst="rect">
            <a:avLst/>
          </a:prstGeom>
        </p:spPr>
        <p:txBody>
          <a:bodyPr/>
          <a:lstStyle>
            <a:lvl1pPr>
              <a:defRPr sz="1100"/>
            </a:lvl1pPr>
          </a:lstStyle>
          <a:p>
            <a:fld id="{86BA5B8A-BF93-47A6-8BE9-720145526A03}" type="datetime1">
              <a:rPr lang="en-US" smtClean="0"/>
              <a:t>4/12/2022</a:t>
            </a:fld>
            <a:endParaRPr lang="en-US"/>
          </a:p>
        </p:txBody>
      </p:sp>
      <p:sp>
        <p:nvSpPr>
          <p:cNvPr id="6" name="Slide Number Placeholder 5"/>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357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828800"/>
            <a:ext cx="4648199"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828801"/>
            <a:ext cx="4648202"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5" name="Date Placeholder 4"/>
          <p:cNvSpPr>
            <a:spLocks noGrp="1"/>
          </p:cNvSpPr>
          <p:nvPr>
            <p:ph type="dt" sz="half" idx="10"/>
          </p:nvPr>
        </p:nvSpPr>
        <p:spPr>
          <a:xfrm>
            <a:off x="7999412" y="6400801"/>
            <a:ext cx="1320059" cy="276226"/>
          </a:xfrm>
          <a:prstGeom prst="rect">
            <a:avLst/>
          </a:prstGeom>
        </p:spPr>
        <p:txBody>
          <a:bodyPr/>
          <a:lstStyle>
            <a:lvl1pPr>
              <a:defRPr sz="1100"/>
            </a:lvl1pPr>
          </a:lstStyle>
          <a:p>
            <a:fld id="{9C3EEFE3-DD54-461A-BAD2-BD400C07AAE9}" type="datetime1">
              <a:rPr lang="en-US" smtClean="0"/>
              <a:t>4/12/2022</a:t>
            </a:fld>
            <a:endParaRPr lang="en-US"/>
          </a:p>
        </p:txBody>
      </p:sp>
      <p:sp>
        <p:nvSpPr>
          <p:cNvPr id="7" name="Slide Number Placeholder 6"/>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41387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400"/>
            <a:ext cx="4646376"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438400"/>
            <a:ext cx="4648199"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676400"/>
            <a:ext cx="4648201"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6812" y="2438400"/>
            <a:ext cx="4648201"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7" name="Date Placeholder 6"/>
          <p:cNvSpPr>
            <a:spLocks noGrp="1"/>
          </p:cNvSpPr>
          <p:nvPr>
            <p:ph type="dt" sz="half" idx="10"/>
          </p:nvPr>
        </p:nvSpPr>
        <p:spPr>
          <a:xfrm>
            <a:off x="7999412" y="6400801"/>
            <a:ext cx="1320059" cy="276226"/>
          </a:xfrm>
          <a:prstGeom prst="rect">
            <a:avLst/>
          </a:prstGeom>
        </p:spPr>
        <p:txBody>
          <a:bodyPr/>
          <a:lstStyle>
            <a:lvl1pPr>
              <a:defRPr sz="1100"/>
            </a:lvl1pPr>
          </a:lstStyle>
          <a:p>
            <a:fld id="{B764A92E-A76F-4EE4-B9F7-42DBB2811829}" type="datetime1">
              <a:rPr lang="en-US" smtClean="0"/>
              <a:t>4/12/2022</a:t>
            </a:fld>
            <a:endParaRPr lang="en-US"/>
          </a:p>
        </p:txBody>
      </p:sp>
      <p:sp>
        <p:nvSpPr>
          <p:cNvPr id="9" name="Slide Number Placeholder 8"/>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95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dirty="0"/>
          </a:p>
        </p:txBody>
      </p:sp>
      <p:sp>
        <p:nvSpPr>
          <p:cNvPr id="3" name="Date Placeholder 2"/>
          <p:cNvSpPr>
            <a:spLocks noGrp="1"/>
          </p:cNvSpPr>
          <p:nvPr>
            <p:ph type="dt" sz="half" idx="10"/>
          </p:nvPr>
        </p:nvSpPr>
        <p:spPr>
          <a:xfrm>
            <a:off x="7999412" y="6400801"/>
            <a:ext cx="1320059" cy="276226"/>
          </a:xfrm>
          <a:prstGeom prst="rect">
            <a:avLst/>
          </a:prstGeom>
        </p:spPr>
        <p:txBody>
          <a:bodyPr/>
          <a:lstStyle>
            <a:lvl1pPr>
              <a:defRPr sz="1100"/>
            </a:lvl1pPr>
          </a:lstStyle>
          <a:p>
            <a:fld id="{44B9763B-4E6D-4411-B6A6-2390BFD16766}" type="datetime1">
              <a:rPr lang="en-US" smtClean="0"/>
              <a:t>4/12/2022</a:t>
            </a:fld>
            <a:endParaRPr lang="en-US" dirty="0"/>
          </a:p>
        </p:txBody>
      </p:sp>
      <p:sp>
        <p:nvSpPr>
          <p:cNvPr id="5" name="Slide Number Placeholder 4"/>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02131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93813" y="6400801"/>
            <a:ext cx="6324599" cy="276226"/>
          </a:xfrm>
          <a:prstGeom prst="rect">
            <a:avLst/>
          </a:prstGeom>
        </p:spPr>
        <p:txBody>
          <a:bodyPr/>
          <a:lstStyle>
            <a:lvl1pPr>
              <a:defRPr sz="1100"/>
            </a:lvl1pPr>
          </a:lstStyle>
          <a:p>
            <a:endParaRPr lang="en-US"/>
          </a:p>
        </p:txBody>
      </p:sp>
      <p:sp>
        <p:nvSpPr>
          <p:cNvPr id="2" name="Date Placeholder 1"/>
          <p:cNvSpPr>
            <a:spLocks noGrp="1"/>
          </p:cNvSpPr>
          <p:nvPr>
            <p:ph type="dt" sz="half" idx="10"/>
          </p:nvPr>
        </p:nvSpPr>
        <p:spPr>
          <a:xfrm>
            <a:off x="7999412" y="6400801"/>
            <a:ext cx="1320059" cy="276226"/>
          </a:xfrm>
          <a:prstGeom prst="rect">
            <a:avLst/>
          </a:prstGeom>
        </p:spPr>
        <p:txBody>
          <a:bodyPr/>
          <a:lstStyle>
            <a:lvl1pPr>
              <a:defRPr sz="1100"/>
            </a:lvl1pPr>
          </a:lstStyle>
          <a:p>
            <a:fld id="{1D10EAE8-1DDF-484A-9FC3-6506950BC20B}" type="datetime1">
              <a:rPr lang="en-US" smtClean="0"/>
              <a:t>4/12/2022</a:t>
            </a:fld>
            <a:endParaRPr lang="en-US"/>
          </a:p>
        </p:txBody>
      </p:sp>
      <p:sp>
        <p:nvSpPr>
          <p:cNvPr id="4" name="Slide Number Placeholder 3"/>
          <p:cNvSpPr>
            <a:spLocks noGrp="1"/>
          </p:cNvSpPr>
          <p:nvPr>
            <p:ph type="sldNum" sz="quarter" idx="12"/>
          </p:nvPr>
        </p:nvSpPr>
        <p:spPr>
          <a:xfrm>
            <a:off x="9675812" y="6400801"/>
            <a:ext cx="1219202" cy="276226"/>
          </a:xfrm>
          <a:prstGeom prst="rect">
            <a:avLst/>
          </a:prstGeom>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5366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41710"/>
          <a:stretch/>
        </p:blipFill>
        <p:spPr>
          <a:xfrm>
            <a:off x="772323" y="0"/>
            <a:ext cx="2655089" cy="6858000"/>
          </a:xfrm>
          <a:prstGeom prst="rect">
            <a:avLst/>
          </a:prstGeom>
        </p:spPr>
      </p:pic>
      <p:sp>
        <p:nvSpPr>
          <p:cNvPr id="12" name="Title 1"/>
          <p:cNvSpPr>
            <a:spLocks noGrp="1"/>
          </p:cNvSpPr>
          <p:nvPr>
            <p:ph type="ctrTitle"/>
          </p:nvPr>
        </p:nvSpPr>
        <p:spPr>
          <a:xfrm>
            <a:off x="3503613" y="76200"/>
            <a:ext cx="7162800" cy="3200400"/>
          </a:xfrm>
        </p:spPr>
        <p:txBody>
          <a:bodyPr>
            <a:noAutofit/>
          </a:bodyPr>
          <a:lstStyle>
            <a:lvl1pPr>
              <a:defRPr sz="5400"/>
            </a:lvl1pPr>
          </a:lstStyle>
          <a:p>
            <a:r>
              <a:rPr lang="en-US" dirty="0"/>
              <a:t>Click to edit Master title style</a:t>
            </a:r>
            <a:endParaRPr dirty="0"/>
          </a:p>
        </p:txBody>
      </p:sp>
      <p:sp>
        <p:nvSpPr>
          <p:cNvPr id="13" name="Subtitle 2"/>
          <p:cNvSpPr>
            <a:spLocks noGrp="1"/>
          </p:cNvSpPr>
          <p:nvPr>
            <p:ph type="subTitle" idx="1"/>
          </p:nvPr>
        </p:nvSpPr>
        <p:spPr>
          <a:xfrm>
            <a:off x="3503613" y="3429000"/>
            <a:ext cx="71627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2195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extLst>
              <a:ext uri="{BEBA8EAE-BF5A-486C-A8C5-ECC9F3942E4B}">
                <a14:imgProps xmlns:a14="http://schemas.microsoft.com/office/drawing/2010/main">
                  <a14:imgLayer r:embed="rId17">
                    <a14:imgEffect>
                      <a14:brightnessContrast bright="-57000"/>
                    </a14:imgEffect>
                  </a14:imgLayer>
                </a14:imgProps>
              </a:ext>
            </a:extLst>
          </a:blip>
          <a:srcRect/>
          <a:stretch>
            <a:fillRect t="-19000" b="-1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3812" y="381000"/>
            <a:ext cx="96012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4"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C0F21-EF54-47C6-BDA6-88E4F56E4B24}" type="datetime1">
              <a:rPr lang="en-US" smtClean="0"/>
              <a:t>4/12/2022</a:t>
            </a:fld>
            <a:endParaRPr lang="en-US"/>
          </a:p>
        </p:txBody>
      </p:sp>
      <p:sp>
        <p:nvSpPr>
          <p:cNvPr id="8" name="Footer Placeholder 7"/>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DEA0E-8083-4A68-BBD8-67C6FA5D709F}" type="slidenum">
              <a:rPr lang="en-US" smtClean="0"/>
              <a:t>‹#›</a:t>
            </a:fld>
            <a:endParaRPr lang="en-US"/>
          </a:p>
        </p:txBody>
      </p:sp>
    </p:spTree>
    <p:extLst>
      <p:ext uri="{BB962C8B-B14F-4D97-AF65-F5344CB8AC3E}">
        <p14:creationId xmlns:p14="http://schemas.microsoft.com/office/powerpoint/2010/main" val="41082099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54" r:id="rId7"/>
    <p:sldLayoutId id="2147483655" r:id="rId8"/>
    <p:sldLayoutId id="2147483656" r:id="rId9"/>
    <p:sldLayoutId id="2147483663" r:id="rId10"/>
    <p:sldLayoutId id="2147483657" r:id="rId11"/>
    <p:sldLayoutId id="2147483662"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0.png"/><Relationship Id="rId4" Type="http://schemas.openxmlformats.org/officeDocument/2006/relationships/image" Target="../media/image79.png"/></Relationships>
</file>

<file path=ppt/slides/_rels/slide1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7.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90.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5.png"/><Relationship Id="rId4" Type="http://schemas.openxmlformats.org/officeDocument/2006/relationships/image" Target="../media/image80.png"/></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4.png"/></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1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emf"/></Relationships>
</file>

<file path=ppt/slides/_rels/slide14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0.emf"/></Relationships>
</file>

<file path=ppt/slides/_rels/slide1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1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49.xml.rels><?xml version="1.0" encoding="UTF-8" standalone="yes"?>
<Relationships xmlns="http://schemas.openxmlformats.org/package/2006/relationships"><Relationship Id="rId3" Type="http://schemas.openxmlformats.org/officeDocument/2006/relationships/image" Target="../media/image902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47.png"/><Relationship Id="rId5" Type="http://schemas.openxmlformats.org/officeDocument/2006/relationships/image" Target="../media/image9330.png"/><Relationship Id="rId4" Type="http://schemas.openxmlformats.org/officeDocument/2006/relationships/image" Target="../media/image90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15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9.emf"/><Relationship Id="rId7"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01.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9380.png"/><Relationship Id="rId5" Type="http://schemas.openxmlformats.org/officeDocument/2006/relationships/image" Target="../media/image937.png"/><Relationship Id="rId4" Type="http://schemas.openxmlformats.org/officeDocument/2006/relationships/image" Target="../media/image123.png"/></Relationships>
</file>

<file path=ppt/slides/_rels/slide15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15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3.png"/></Relationships>
</file>

<file path=ppt/slides/_rels/slide1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15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01.jpeg"/><Relationship Id="rId7"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1.png"/><Relationship Id="rId4" Type="http://schemas.openxmlformats.org/officeDocument/2006/relationships/image" Target="../media/image120.png"/></Relationships>
</file>

<file path=ppt/slides/_rels/slide15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01.jpeg"/><Relationship Id="rId7"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21.png"/><Relationship Id="rId4" Type="http://schemas.openxmlformats.org/officeDocument/2006/relationships/image" Target="../media/image1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01.jpeg"/><Relationship Id="rId7"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34.png"/><Relationship Id="rId4" Type="http://schemas.openxmlformats.org/officeDocument/2006/relationships/image" Target="../media/image99.emf"/></Relationships>
</file>

<file path=ppt/slides/_rels/slide1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16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41.xml"/><Relationship Id="rId7" Type="http://schemas.openxmlformats.org/officeDocument/2006/relationships/image" Target="../media/image139.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37.wmf"/><Relationship Id="rId5" Type="http://schemas.openxmlformats.org/officeDocument/2006/relationships/oleObject" Target="../embeddings/oleObject1.bin"/><Relationship Id="rId4" Type="http://schemas.openxmlformats.org/officeDocument/2006/relationships/image" Target="../media/image138.png"/><Relationship Id="rId9" Type="http://schemas.openxmlformats.org/officeDocument/2006/relationships/image" Target="../media/image136.png"/></Relationships>
</file>

<file path=ppt/slides/_rels/slide16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1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43.jpeg"/></Relationships>
</file>

<file path=ppt/slides/_rels/slide1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46.jpeg"/><Relationship Id="rId4" Type="http://schemas.openxmlformats.org/officeDocument/2006/relationships/image" Target="../media/image145.jpeg"/></Relationships>
</file>

<file path=ppt/slides/_rels/slide168.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4.jpeg"/><Relationship Id="rId7"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46.jpeg"/><Relationship Id="rId5" Type="http://schemas.openxmlformats.org/officeDocument/2006/relationships/image" Target="../media/image151.png"/><Relationship Id="rId4" Type="http://schemas.openxmlformats.org/officeDocument/2006/relationships/image" Target="../media/image145.jpeg"/></Relationships>
</file>

<file path=ppt/slides/_rels/slide1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57.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58.jpeg"/></Relationships>
</file>

<file path=ppt/slides/_rels/slide1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62.png"/></Relationships>
</file>

<file path=ppt/slides/_rels/slide1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58.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1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68.png"/><Relationship Id="rId4" Type="http://schemas.openxmlformats.org/officeDocument/2006/relationships/image" Target="../media/image166.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Masonry Wall Openings</a:t>
            </a:r>
          </a:p>
        </p:txBody>
      </p:sp>
      <p:sp>
        <p:nvSpPr>
          <p:cNvPr id="3" name="Subtitle 2"/>
          <p:cNvSpPr>
            <a:spLocks noGrp="1"/>
          </p:cNvSpPr>
          <p:nvPr>
            <p:ph type="subTitle" idx="1"/>
          </p:nvPr>
        </p:nvSpPr>
        <p:spPr/>
        <p:txBody>
          <a:bodyPr>
            <a:normAutofit/>
          </a:bodyPr>
          <a:lstStyle/>
          <a:p>
            <a:endParaRPr lang="en-US" dirty="0">
              <a:solidFill>
                <a:srgbClr val="96B86B"/>
              </a:solidFill>
            </a:endParaRPr>
          </a:p>
        </p:txBody>
      </p:sp>
      <p:sp>
        <p:nvSpPr>
          <p:cNvPr id="4" name="Date Placeholder 3"/>
          <p:cNvSpPr>
            <a:spLocks noGrp="1"/>
          </p:cNvSpPr>
          <p:nvPr>
            <p:ph type="dt" sz="half" idx="10"/>
          </p:nvPr>
        </p:nvSpPr>
        <p:spPr/>
        <p:txBody>
          <a:bodyPr/>
          <a:lstStyle/>
          <a:p>
            <a:fld id="{3C0CB7D3-89B2-4CDB-A88D-966B87A46916}" type="datetime1">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1</a:t>
            </a:fld>
            <a:endParaRPr lang="en-US"/>
          </a:p>
        </p:txBody>
      </p:sp>
    </p:spTree>
    <p:extLst>
      <p:ext uri="{BB962C8B-B14F-4D97-AF65-F5344CB8AC3E}">
        <p14:creationId xmlns:p14="http://schemas.microsoft.com/office/powerpoint/2010/main" val="63730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Source of Movements:</a:t>
            </a:r>
          </a:p>
          <a:p>
            <a:r>
              <a:rPr lang="en-US" dirty="0"/>
              <a:t>Shrinkage</a:t>
            </a:r>
          </a:p>
          <a:p>
            <a:pPr lvl="1"/>
            <a:r>
              <a:rPr lang="en-US" sz="2400" dirty="0"/>
              <a:t>0.24 to 0.54 in. per 100 feet</a:t>
            </a:r>
          </a:p>
          <a:p>
            <a:r>
              <a:rPr lang="en-US" dirty="0"/>
              <a:t>Temperature</a:t>
            </a:r>
          </a:p>
          <a:p>
            <a:pPr lvl="1"/>
            <a:r>
              <a:rPr lang="en-US" sz="2400" dirty="0"/>
              <a:t>Small effect in Hawaii?</a:t>
            </a:r>
          </a:p>
          <a:p>
            <a:r>
              <a:rPr lang="en-US" dirty="0"/>
              <a:t>Carbonation (also a shortening movement)</a:t>
            </a:r>
          </a:p>
          <a:p>
            <a:pPr lvl="1"/>
            <a:r>
              <a:rPr lang="en-US" sz="2400" dirty="0"/>
              <a:t>0.30 in. per 100 feet</a:t>
            </a:r>
          </a:p>
        </p:txBody>
      </p:sp>
      <p:sp>
        <p:nvSpPr>
          <p:cNvPr id="3" name="Title 2"/>
          <p:cNvSpPr>
            <a:spLocks noGrp="1"/>
          </p:cNvSpPr>
          <p:nvPr>
            <p:ph type="title"/>
          </p:nvPr>
        </p:nvSpPr>
        <p:spPr/>
        <p:txBody>
          <a:bodyPr/>
          <a:lstStyle/>
          <a:p>
            <a:r>
              <a:rPr lang="en-US" dirty="0"/>
              <a:t>TEK Note 10-01A</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a:t>
            </a:fld>
            <a:endParaRPr lang="en-US">
              <a:solidFill>
                <a:schemeClr val="bg1"/>
              </a:solidFill>
            </a:endParaRPr>
          </a:p>
        </p:txBody>
      </p:sp>
    </p:spTree>
    <p:extLst>
      <p:ext uri="{BB962C8B-B14F-4D97-AF65-F5344CB8AC3E}">
        <p14:creationId xmlns:p14="http://schemas.microsoft.com/office/powerpoint/2010/main" val="103055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a:xfrm>
            <a:off x="1293814" y="1828800"/>
            <a:ext cx="8305798" cy="4343400"/>
          </a:xfrm>
        </p:spPr>
        <p:txBody>
          <a:bodyPr>
            <a:noAutofit/>
          </a:bodyPr>
          <a:lstStyle/>
          <a:p>
            <a:pPr marL="0" indent="0">
              <a:buNone/>
            </a:pPr>
            <a:r>
              <a:rPr lang="en-US" u="sng" dirty="0"/>
              <a:t>Special Walls </a:t>
            </a:r>
            <a:r>
              <a:rPr lang="en-US" dirty="0"/>
              <a:t>– TMS 7.3.2.6.1.1 Shear Capacity Design </a:t>
            </a:r>
          </a:p>
          <a:p>
            <a:r>
              <a:rPr lang="en-US" dirty="0"/>
              <a:t>Intent is to achieve flexural behavior or ensure that the wall remains essentially elastic</a:t>
            </a:r>
          </a:p>
          <a:p>
            <a:r>
              <a:rPr lang="en-US" dirty="0"/>
              <a:t>Note that </a:t>
            </a:r>
            <a:r>
              <a:rPr lang="en-US" dirty="0" err="1"/>
              <a:t>M</a:t>
            </a:r>
            <a:r>
              <a:rPr lang="en-US" baseline="-25000" dirty="0" err="1"/>
              <a:t>n</a:t>
            </a:r>
            <a:r>
              <a:rPr lang="en-US" dirty="0"/>
              <a:t> must consider </a:t>
            </a:r>
            <a:r>
              <a:rPr lang="en-US" b="1" dirty="0"/>
              <a:t>all reinforcing</a:t>
            </a:r>
            <a:r>
              <a:rPr lang="en-US" dirty="0"/>
              <a:t> that will contribute to flexural strength</a:t>
            </a:r>
          </a:p>
          <a:p>
            <a:r>
              <a:rPr lang="en-US" b="1" dirty="0"/>
              <a:t>Shortcut – Use 2.5V</a:t>
            </a:r>
            <a:r>
              <a:rPr lang="en-US" b="1" baseline="-25000" dirty="0"/>
              <a:t>u</a:t>
            </a:r>
            <a:r>
              <a:rPr lang="en-US" b="1" dirty="0"/>
              <a:t> to avoid computing an exact </a:t>
            </a:r>
            <a:r>
              <a:rPr lang="en-US" b="1" dirty="0" err="1"/>
              <a:t>M</a:t>
            </a:r>
            <a:r>
              <a:rPr lang="en-US" b="1" baseline="-25000" dirty="0" err="1"/>
              <a:t>n</a:t>
            </a:r>
            <a:endParaRPr lang="en-US" b="1" baseline="-25000" dirty="0"/>
          </a:p>
        </p:txBody>
      </p:sp>
      <p:sp>
        <p:nvSpPr>
          <p:cNvPr id="7" name="Shape 24"/>
          <p:cNvSpPr>
            <a:spLocks noGrp="1"/>
          </p:cNvSpPr>
          <p:nvPr>
            <p:ph type="title"/>
          </p:nvPr>
        </p:nvSpPr>
        <p:spPr>
          <a:prstGeom prst="rect">
            <a:avLst/>
          </a:prstGeom>
        </p:spPr>
        <p:txBody>
          <a:bodyPr>
            <a:normAutofit/>
          </a:bodyPr>
          <a:lstStyle/>
          <a:p>
            <a:pPr lvl="0">
              <a:defRPr sz="1800"/>
            </a:pPr>
            <a:r>
              <a:rPr lang="en-US" sz="4400" dirty="0"/>
              <a:t>In-Plane Wall Design - TMS 402</a:t>
            </a:r>
            <a:endParaRPr sz="4400" dirty="0"/>
          </a:p>
        </p:txBody>
      </p:sp>
      <p:pic>
        <p:nvPicPr>
          <p:cNvPr id="6" name="Picture 3"/>
          <p:cNvPicPr>
            <a:picLocks noChangeAspect="1" noChangeArrowheads="1"/>
          </p:cNvPicPr>
          <p:nvPr/>
        </p:nvPicPr>
        <p:blipFill>
          <a:blip r:embed="rId2" cstate="print"/>
          <a:srcRect/>
          <a:stretch>
            <a:fillRect/>
          </a:stretch>
        </p:blipFill>
        <p:spPr bwMode="auto">
          <a:xfrm>
            <a:off x="9904412" y="1061358"/>
            <a:ext cx="1885950" cy="5110842"/>
          </a:xfrm>
          <a:prstGeom prst="rect">
            <a:avLst/>
          </a:prstGeom>
          <a:noFill/>
          <a:ln w="9525">
            <a:noFill/>
            <a:miter lim="800000"/>
            <a:headEnd/>
            <a:tailEnd/>
          </a:ln>
        </p:spPr>
      </p:pic>
      <p:sp>
        <p:nvSpPr>
          <p:cNvPr id="13"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4"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15"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100</a:t>
            </a:fld>
            <a:endParaRPr lang="en-US">
              <a:solidFill>
                <a:schemeClr val="bg1"/>
              </a:solidFill>
            </a:endParaRPr>
          </a:p>
        </p:txBody>
      </p:sp>
    </p:spTree>
    <p:extLst>
      <p:ext uri="{BB962C8B-B14F-4D97-AF65-F5344CB8AC3E}">
        <p14:creationId xmlns:p14="http://schemas.microsoft.com/office/powerpoint/2010/main" val="6569608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Content Placeholder 9"/>
              <p:cNvSpPr>
                <a:spLocks noGrp="1"/>
              </p:cNvSpPr>
              <p:nvPr>
                <p:ph idx="1"/>
              </p:nvPr>
            </p:nvSpPr>
            <p:spPr/>
            <p:txBody>
              <a:bodyPr>
                <a:normAutofit/>
              </a:bodyPr>
              <a:lstStyle/>
              <a:p>
                <a:pPr marL="0" indent="0">
                  <a:buNone/>
                </a:pPr>
                <a:r>
                  <a:rPr lang="en-US" sz="2800" dirty="0"/>
                  <a:t>Observations on Limit States:</a:t>
                </a:r>
              </a:p>
              <a:p>
                <a:r>
                  <a:rPr lang="en-US" dirty="0"/>
                  <a:t>TMS 402-16 takes steps to address shear and flexure limit states</a:t>
                </a:r>
              </a:p>
              <a:p>
                <a:r>
                  <a:rPr lang="en-US" dirty="0"/>
                  <a:t>Displacement limit state:</a:t>
                </a:r>
              </a:p>
              <a:p>
                <a:pPr lvl="1"/>
                <a:r>
                  <a:rPr lang="en-US" dirty="0"/>
                  <a:t>Optional Boundary Zone check in lieu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𝑚𝑎𝑥</m:t>
                        </m:r>
                      </m:sub>
                    </m:sSub>
                  </m:oMath>
                </a14:m>
                <a:endParaRPr lang="en-US" dirty="0"/>
              </a:p>
              <a:p>
                <a:pPr lvl="1"/>
                <a:r>
                  <a:rPr lang="en-US" dirty="0"/>
                  <a:t>But that is limited to cantilever walls</a:t>
                </a:r>
              </a:p>
              <a:p>
                <a:r>
                  <a:rPr lang="en-US" dirty="0"/>
                  <a:t> Story mechanism not addressed</a:t>
                </a:r>
              </a:p>
              <a:p>
                <a:endParaRPr lang="en-US" dirty="0"/>
              </a:p>
              <a:p>
                <a:pPr marL="0" indent="0">
                  <a:buNone/>
                </a:pPr>
                <a:r>
                  <a:rPr lang="en-US" dirty="0">
                    <a:solidFill>
                      <a:srgbClr val="C00000"/>
                    </a:solidFill>
                  </a:rPr>
                  <a:t>Really only cantilevered walls considered</a:t>
                </a:r>
              </a:p>
            </p:txBody>
          </p:sp>
        </mc:Choice>
        <mc:Fallback>
          <p:sp>
            <p:nvSpPr>
              <p:cNvPr id="10" name="Content Placeholder 9"/>
              <p:cNvSpPr>
                <a:spLocks noGrp="1" noRot="1" noChangeAspect="1" noMove="1" noResize="1" noEditPoints="1" noAdjustHandles="1" noChangeArrowheads="1" noChangeShapeType="1" noTextEdit="1"/>
              </p:cNvSpPr>
              <p:nvPr>
                <p:ph idx="1"/>
              </p:nvPr>
            </p:nvSpPr>
            <p:spPr>
              <a:blipFill>
                <a:blip r:embed="rId2"/>
                <a:stretch>
                  <a:fillRect l="-1270" t="-2384" r="-508"/>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In-Plane Wall Design – TMS 402</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101</a:t>
            </a:fld>
            <a:endParaRPr lang="en-US">
              <a:solidFill>
                <a:schemeClr val="bg1"/>
              </a:solidFill>
            </a:endParaRPr>
          </a:p>
        </p:txBody>
      </p:sp>
    </p:spTree>
    <p:extLst>
      <p:ext uri="{BB962C8B-B14F-4D97-AF65-F5344CB8AC3E}">
        <p14:creationId xmlns:p14="http://schemas.microsoft.com/office/powerpoint/2010/main" val="121266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293814" y="1828800"/>
            <a:ext cx="6705598" cy="4343400"/>
          </a:xfrm>
        </p:spPr>
        <p:txBody>
          <a:bodyPr>
            <a:normAutofit/>
          </a:bodyPr>
          <a:lstStyle/>
          <a:p>
            <a:pPr marL="0" indent="0">
              <a:buNone/>
            </a:pPr>
            <a:r>
              <a:rPr lang="en-US" sz="2800" dirty="0"/>
              <a:t>Observations on Limit States:</a:t>
            </a:r>
            <a:endParaRPr lang="en-US" dirty="0"/>
          </a:p>
          <a:p>
            <a:r>
              <a:rPr lang="en-US" dirty="0"/>
              <a:t>ASCE 7 </a:t>
            </a:r>
          </a:p>
          <a:p>
            <a:pPr lvl="1"/>
            <a:r>
              <a:rPr lang="en-US" dirty="0"/>
              <a:t>Displacement limits, Table 12.12.1</a:t>
            </a:r>
          </a:p>
          <a:p>
            <a:pPr lvl="2"/>
            <a:r>
              <a:rPr lang="en-US" dirty="0"/>
              <a:t>Masonry cantilever shear wall structures = 0.010 </a:t>
            </a:r>
            <a:r>
              <a:rPr lang="en-US" i="1" dirty="0" err="1"/>
              <a:t>h</a:t>
            </a:r>
            <a:r>
              <a:rPr lang="en-US" i="1" baseline="-25000" dirty="0" err="1"/>
              <a:t>sx</a:t>
            </a:r>
            <a:endParaRPr lang="en-US" i="1" baseline="-25000" dirty="0"/>
          </a:p>
          <a:p>
            <a:pPr lvl="2"/>
            <a:r>
              <a:rPr lang="en-US" dirty="0"/>
              <a:t>Other masonry shear wall structures = 0.007 </a:t>
            </a:r>
            <a:r>
              <a:rPr lang="en-US" i="1" dirty="0" err="1"/>
              <a:t>h</a:t>
            </a:r>
            <a:r>
              <a:rPr lang="en-US" i="1" baseline="-25000" dirty="0" err="1"/>
              <a:t>sx</a:t>
            </a:r>
            <a:endParaRPr lang="en-US" i="1" baseline="-25000" dirty="0"/>
          </a:p>
          <a:p>
            <a:pPr lvl="3"/>
            <a:r>
              <a:rPr lang="en-US" dirty="0"/>
              <a:t>Is this sufficient to address concentration of displacements?</a:t>
            </a:r>
          </a:p>
          <a:p>
            <a:pPr lvl="1"/>
            <a:r>
              <a:rPr lang="en-US" dirty="0"/>
              <a:t>Vertical Irregularities</a:t>
            </a:r>
          </a:p>
          <a:p>
            <a:pPr lvl="2"/>
            <a:r>
              <a:rPr lang="en-US" dirty="0"/>
              <a:t>Weak Story &lt;80% of story above</a:t>
            </a:r>
          </a:p>
          <a:p>
            <a:pPr lvl="2"/>
            <a:r>
              <a:rPr lang="en-US" dirty="0"/>
              <a:t>Extreme Weak Story &lt;80% of story above</a:t>
            </a:r>
          </a:p>
          <a:p>
            <a:pPr lvl="2"/>
            <a:r>
              <a:rPr lang="en-US" dirty="0"/>
              <a:t>Are these sufficient to prevent a weak story?</a:t>
            </a:r>
          </a:p>
          <a:p>
            <a:pPr lvl="2"/>
            <a:endParaRPr lang="en-US" dirty="0"/>
          </a:p>
        </p:txBody>
      </p:sp>
      <p:sp>
        <p:nvSpPr>
          <p:cNvPr id="3" name="Title 2"/>
          <p:cNvSpPr>
            <a:spLocks noGrp="1"/>
          </p:cNvSpPr>
          <p:nvPr>
            <p:ph type="title"/>
          </p:nvPr>
        </p:nvSpPr>
        <p:spPr/>
        <p:txBody>
          <a:bodyPr/>
          <a:lstStyle/>
          <a:p>
            <a:r>
              <a:rPr lang="en-US" dirty="0"/>
              <a:t>In-Plane Wall Design – ASCE 7</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102</a:t>
            </a:fld>
            <a:endParaRPr lang="en-US">
              <a:solidFill>
                <a:schemeClr val="bg1"/>
              </a:solidFill>
            </a:endParaRPr>
          </a:p>
        </p:txBody>
      </p:sp>
      <p:pic>
        <p:nvPicPr>
          <p:cNvPr id="2" name="Picture 1"/>
          <p:cNvPicPr>
            <a:picLocks noChangeAspect="1"/>
          </p:cNvPicPr>
          <p:nvPr/>
        </p:nvPicPr>
        <p:blipFill>
          <a:blip r:embed="rId2"/>
          <a:stretch>
            <a:fillRect/>
          </a:stretch>
        </p:blipFill>
        <p:spPr>
          <a:xfrm>
            <a:off x="7999412" y="1842408"/>
            <a:ext cx="3721548" cy="4058259"/>
          </a:xfrm>
          <a:prstGeom prst="rect">
            <a:avLst/>
          </a:prstGeom>
        </p:spPr>
      </p:pic>
    </p:spTree>
    <p:extLst>
      <p:ext uri="{BB962C8B-B14F-4D97-AF65-F5344CB8AC3E}">
        <p14:creationId xmlns:p14="http://schemas.microsoft.com/office/powerpoint/2010/main" val="16517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293814" y="1828800"/>
            <a:ext cx="7344989" cy="4343400"/>
          </a:xfrm>
        </p:spPr>
        <p:txBody>
          <a:bodyPr>
            <a:normAutofit/>
          </a:bodyPr>
          <a:lstStyle/>
          <a:p>
            <a:pPr marL="0" indent="0">
              <a:buNone/>
            </a:pPr>
            <a:r>
              <a:rPr lang="en-US" sz="2800" dirty="0"/>
              <a:t>NEHRP Design Guide 9:</a:t>
            </a:r>
            <a:endParaRPr lang="en-US" dirty="0"/>
          </a:p>
          <a:p>
            <a:r>
              <a:rPr lang="en-US" dirty="0"/>
              <a:t>Argues that shear capacity provisions may not be sufficient to prevent concentration of shear damage in a single story.</a:t>
            </a:r>
          </a:p>
          <a:p>
            <a:r>
              <a:rPr lang="en-US" dirty="0"/>
              <a:t>Recommends designing for R = 1.5 in  these situations.</a:t>
            </a:r>
          </a:p>
          <a:p>
            <a:r>
              <a:rPr lang="en-US" dirty="0"/>
              <a:t>Not just a masonry issue </a:t>
            </a:r>
          </a:p>
          <a:p>
            <a:pPr lvl="1"/>
            <a:r>
              <a:rPr lang="en-US" dirty="0"/>
              <a:t>ACE 318-19 does have large increases in shear amplification . . .</a:t>
            </a:r>
          </a:p>
          <a:p>
            <a:pPr lvl="2"/>
            <a:endParaRPr lang="en-US" dirty="0"/>
          </a:p>
        </p:txBody>
      </p:sp>
      <p:sp>
        <p:nvSpPr>
          <p:cNvPr id="3" name="Title 2"/>
          <p:cNvSpPr>
            <a:spLocks noGrp="1"/>
          </p:cNvSpPr>
          <p:nvPr>
            <p:ph type="title"/>
          </p:nvPr>
        </p:nvSpPr>
        <p:spPr/>
        <p:txBody>
          <a:bodyPr/>
          <a:lstStyle/>
          <a:p>
            <a:r>
              <a:rPr lang="en-US" dirty="0"/>
              <a:t>In-Plane Wall Design – Code</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103</a:t>
            </a:fld>
            <a:endParaRPr lang="en-US">
              <a:solidFill>
                <a:schemeClr val="bg1"/>
              </a:solidFill>
            </a:endParaRPr>
          </a:p>
        </p:txBody>
      </p:sp>
      <p:pic>
        <p:nvPicPr>
          <p:cNvPr id="8" name="Picture 7"/>
          <p:cNvPicPr>
            <a:picLocks noChangeAspect="1"/>
          </p:cNvPicPr>
          <p:nvPr/>
        </p:nvPicPr>
        <p:blipFill rotWithShape="1">
          <a:blip r:embed="rId2"/>
          <a:srcRect l="5534" t="54511" r="506" b="1942"/>
          <a:stretch/>
        </p:blipFill>
        <p:spPr>
          <a:xfrm>
            <a:off x="8638803" y="2133600"/>
            <a:ext cx="3100606" cy="2980204"/>
          </a:xfrm>
          <a:prstGeom prst="rect">
            <a:avLst/>
          </a:prstGeom>
        </p:spPr>
      </p:pic>
    </p:spTree>
    <p:extLst>
      <p:ext uri="{BB962C8B-B14F-4D97-AF65-F5344CB8AC3E}">
        <p14:creationId xmlns:p14="http://schemas.microsoft.com/office/powerpoint/2010/main" val="290700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Elastic</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Inelastic</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Conventional Design TMS Chapters 7, 8 and 9 </a:t>
            </a:r>
            <a:endParaRPr lang="en-US" sz="2800" kern="0" dirty="0">
              <a:solidFill>
                <a:srgbClr val="96B86B"/>
              </a:solidFill>
            </a:endParaRP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ASCE 7 Chapter 14 (Not mandated!)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Appendix C – Limit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Proposed Approach to Conventional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42234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293814" y="1828800"/>
            <a:ext cx="7467598" cy="4343400"/>
          </a:xfrm>
        </p:spPr>
        <p:txBody>
          <a:bodyPr>
            <a:normAutofit lnSpcReduction="10000"/>
          </a:bodyPr>
          <a:lstStyle/>
          <a:p>
            <a:pPr marL="0" indent="0">
              <a:buNone/>
            </a:pPr>
            <a:r>
              <a:rPr lang="en-US" sz="2800" dirty="0">
                <a:solidFill>
                  <a:srgbClr val="C00000"/>
                </a:solidFill>
              </a:rPr>
              <a:t>ASCE 7 Chapter 14 is not adopted by the IBC, so this is not mandatory.</a:t>
            </a:r>
            <a:endParaRPr lang="en-US" dirty="0">
              <a:solidFill>
                <a:srgbClr val="C00000"/>
              </a:solidFill>
            </a:endParaRPr>
          </a:p>
          <a:p>
            <a:r>
              <a:rPr lang="en-US" dirty="0"/>
              <a:t>Has a provision that would modify TMS 402 to add a coupling beam provision.</a:t>
            </a:r>
          </a:p>
          <a:p>
            <a:r>
              <a:rPr lang="en-US" dirty="0"/>
              <a:t>Unclear what the intent is relative to perforated walls.</a:t>
            </a:r>
          </a:p>
          <a:p>
            <a:r>
              <a:rPr lang="en-US" dirty="0"/>
              <a:t>Would it be necessary to apply to all horizontal wall elements?</a:t>
            </a:r>
          </a:p>
          <a:p>
            <a:r>
              <a:rPr lang="en-US" dirty="0"/>
              <a:t>How would this work in ASD?</a:t>
            </a:r>
          </a:p>
          <a:p>
            <a:r>
              <a:rPr lang="en-US" dirty="0"/>
              <a:t>Should we get a better R value if we do this?</a:t>
            </a:r>
          </a:p>
          <a:p>
            <a:pPr lvl="2"/>
            <a:endParaRPr lang="en-US" dirty="0"/>
          </a:p>
        </p:txBody>
      </p:sp>
      <p:sp>
        <p:nvSpPr>
          <p:cNvPr id="3" name="Title 2"/>
          <p:cNvSpPr>
            <a:spLocks noGrp="1"/>
          </p:cNvSpPr>
          <p:nvPr>
            <p:ph type="title"/>
          </p:nvPr>
        </p:nvSpPr>
        <p:spPr/>
        <p:txBody>
          <a:bodyPr/>
          <a:lstStyle/>
          <a:p>
            <a:r>
              <a:rPr lang="en-US" dirty="0"/>
              <a:t>In-Plane Wall Design – ASCE 7</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105</a:t>
            </a:fld>
            <a:endParaRPr lang="en-US">
              <a:solidFill>
                <a:schemeClr val="bg1"/>
              </a:solidFill>
            </a:endParaRPr>
          </a:p>
        </p:txBody>
      </p:sp>
      <p:pic>
        <p:nvPicPr>
          <p:cNvPr id="8" name="Picture 7"/>
          <p:cNvPicPr>
            <a:picLocks noChangeAspect="1"/>
          </p:cNvPicPr>
          <p:nvPr/>
        </p:nvPicPr>
        <p:blipFill rotWithShape="1">
          <a:blip r:embed="rId2"/>
          <a:srcRect l="5534" t="54511" r="506" b="1942"/>
          <a:stretch/>
        </p:blipFill>
        <p:spPr>
          <a:xfrm>
            <a:off x="8638803" y="2133600"/>
            <a:ext cx="3100606" cy="2980204"/>
          </a:xfrm>
          <a:prstGeom prst="rect">
            <a:avLst/>
          </a:prstGeom>
        </p:spPr>
      </p:pic>
    </p:spTree>
    <p:extLst>
      <p:ext uri="{BB962C8B-B14F-4D97-AF65-F5344CB8AC3E}">
        <p14:creationId xmlns:p14="http://schemas.microsoft.com/office/powerpoint/2010/main" val="80118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lnSpcReduction="10000"/>
          </a:bodyPr>
          <a:lstStyle/>
          <a:p>
            <a:r>
              <a:rPr lang="en-US" dirty="0"/>
              <a:t>9.3.4.2.5 Coupling Beams. Structural members that provide coupling between shear walls shall be designed to reach their moment or shear nominal strength before either shear wall reaches its moment or shear nominal strength. Analysis of coupled shear walls shall comply with accepted principles of mechanics.</a:t>
            </a:r>
          </a:p>
          <a:p>
            <a:pPr marL="0" indent="0">
              <a:buNone/>
            </a:pPr>
            <a:endParaRPr lang="en-US" dirty="0"/>
          </a:p>
          <a:p>
            <a:r>
              <a:rPr lang="en-US" dirty="0"/>
              <a:t>The design shear strength, </a:t>
            </a:r>
            <a:r>
              <a:rPr lang="en-US" i="1" dirty="0" err="1"/>
              <a:t>ɸV</a:t>
            </a:r>
            <a:r>
              <a:rPr lang="en-US" i="1" baseline="-25000" dirty="0" err="1"/>
              <a:t>n</a:t>
            </a:r>
            <a:r>
              <a:rPr lang="en-US" dirty="0"/>
              <a:t>, of the coupling beams shall satisfy the following criterion:</a:t>
            </a:r>
          </a:p>
          <a:p>
            <a:endParaRPr lang="en-US" dirty="0"/>
          </a:p>
          <a:p>
            <a:pPr marL="914400" indent="0">
              <a:buNone/>
            </a:pPr>
            <a:r>
              <a:rPr lang="en-US" i="1" dirty="0" err="1"/>
              <a:t>ɸV</a:t>
            </a:r>
            <a:r>
              <a:rPr lang="en-US" i="1" baseline="-25000" dirty="0" err="1"/>
              <a:t>n</a:t>
            </a:r>
            <a:r>
              <a:rPr lang="en-US" dirty="0"/>
              <a:t> ≥ 1.25(</a:t>
            </a:r>
            <a:r>
              <a:rPr lang="en-US" i="1" dirty="0"/>
              <a:t>M</a:t>
            </a:r>
            <a:r>
              <a:rPr lang="en-US" i="1" baseline="-25000" dirty="0"/>
              <a:t>1</a:t>
            </a:r>
            <a:r>
              <a:rPr lang="en-US" dirty="0"/>
              <a:t>+</a:t>
            </a:r>
            <a:r>
              <a:rPr lang="en-US" i="1" dirty="0"/>
              <a:t>M</a:t>
            </a:r>
            <a:r>
              <a:rPr lang="en-US" i="1" baseline="-25000" dirty="0"/>
              <a:t>2</a:t>
            </a:r>
            <a:r>
              <a:rPr lang="en-US" dirty="0"/>
              <a:t>)/</a:t>
            </a:r>
            <a:r>
              <a:rPr lang="en-US" i="1" dirty="0" err="1"/>
              <a:t>L</a:t>
            </a:r>
            <a:r>
              <a:rPr lang="en-US" i="1" baseline="-25000" dirty="0" err="1"/>
              <a:t>c</a:t>
            </a:r>
            <a:r>
              <a:rPr lang="en-US" dirty="0"/>
              <a:t> + 1.4</a:t>
            </a:r>
            <a:r>
              <a:rPr lang="en-US" i="1" dirty="0"/>
              <a:t>V</a:t>
            </a:r>
            <a:r>
              <a:rPr lang="en-US" i="1" baseline="-25000" dirty="0"/>
              <a:t>g</a:t>
            </a:r>
            <a:endParaRPr lang="en-US" dirty="0"/>
          </a:p>
          <a:p>
            <a:pPr marL="0" indent="0">
              <a:buNone/>
            </a:pPr>
            <a:endParaRPr lang="en-US" dirty="0"/>
          </a:p>
        </p:txBody>
      </p:sp>
      <p:sp>
        <p:nvSpPr>
          <p:cNvPr id="3" name="Title 2"/>
          <p:cNvSpPr>
            <a:spLocks noGrp="1"/>
          </p:cNvSpPr>
          <p:nvPr>
            <p:ph type="title"/>
          </p:nvPr>
        </p:nvSpPr>
        <p:spPr/>
        <p:txBody>
          <a:bodyPr/>
          <a:lstStyle/>
          <a:p>
            <a:r>
              <a:rPr lang="en-US" dirty="0"/>
              <a:t>In-Plane Wall Design – ASCE 7</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106</a:t>
            </a:fld>
            <a:endParaRPr lang="en-US">
              <a:solidFill>
                <a:schemeClr val="bg1"/>
              </a:solidFill>
            </a:endParaRPr>
          </a:p>
        </p:txBody>
      </p:sp>
    </p:spTree>
    <p:extLst>
      <p:ext uri="{BB962C8B-B14F-4D97-AF65-F5344CB8AC3E}">
        <p14:creationId xmlns:p14="http://schemas.microsoft.com/office/powerpoint/2010/main" val="316504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a:bodyPr>
          <a:lstStyle/>
          <a:p>
            <a:pPr marL="0" indent="0">
              <a:buNone/>
            </a:pPr>
            <a:r>
              <a:rPr lang="en-US" i="1" dirty="0"/>
              <a:t>M</a:t>
            </a:r>
            <a:r>
              <a:rPr lang="en-US" i="1" baseline="-25000" dirty="0"/>
              <a:t>1</a:t>
            </a:r>
            <a:r>
              <a:rPr lang="en-US" dirty="0"/>
              <a:t>, </a:t>
            </a:r>
            <a:r>
              <a:rPr lang="en-US" i="1" dirty="0"/>
              <a:t>M</a:t>
            </a:r>
            <a:r>
              <a:rPr lang="en-US" i="1" baseline="-25000" dirty="0"/>
              <a:t>2</a:t>
            </a:r>
            <a:r>
              <a:rPr lang="en-US" dirty="0"/>
              <a:t> = Nominal moment strength at the ends of the beam;</a:t>
            </a:r>
          </a:p>
          <a:p>
            <a:pPr marL="0" indent="0">
              <a:buNone/>
            </a:pPr>
            <a:r>
              <a:rPr lang="en-US" i="1" dirty="0" err="1"/>
              <a:t>L</a:t>
            </a:r>
            <a:r>
              <a:rPr lang="en-US" i="1" baseline="-25000" dirty="0" err="1"/>
              <a:t>c</a:t>
            </a:r>
            <a:r>
              <a:rPr lang="en-US" dirty="0"/>
              <a:t> = Length of the beam between the shear walls; and</a:t>
            </a:r>
          </a:p>
          <a:p>
            <a:pPr marL="0" indent="0">
              <a:buNone/>
            </a:pPr>
            <a:r>
              <a:rPr lang="en-US" i="1" dirty="0"/>
              <a:t>V</a:t>
            </a:r>
            <a:r>
              <a:rPr lang="en-US" i="1" baseline="-25000" dirty="0"/>
              <a:t>g</a:t>
            </a:r>
            <a:r>
              <a:rPr lang="en-US" dirty="0"/>
              <a:t> = </a:t>
            </a:r>
            <a:r>
              <a:rPr lang="en-US" dirty="0" err="1"/>
              <a:t>Unfactored</a:t>
            </a:r>
            <a:r>
              <a:rPr lang="en-US" dirty="0"/>
              <a:t> shear force caused by gravity loads.</a:t>
            </a:r>
          </a:p>
          <a:p>
            <a:pPr marL="0" indent="0">
              <a:buNone/>
            </a:pPr>
            <a:r>
              <a:rPr lang="en-US" dirty="0"/>
              <a:t> </a:t>
            </a:r>
          </a:p>
          <a:p>
            <a:pPr marL="0" indent="0">
              <a:buNone/>
            </a:pPr>
            <a:r>
              <a:rPr lang="en-US" dirty="0"/>
              <a:t>The calculation of the nominal flexural moment shall include the reinforcement in reinforced concrete roof and floor systems. The width of the reinforced concrete used for calculations of reinforcement shall be six times the floor or roof slab thickness.</a:t>
            </a:r>
          </a:p>
        </p:txBody>
      </p:sp>
      <p:sp>
        <p:nvSpPr>
          <p:cNvPr id="3" name="Title 2"/>
          <p:cNvSpPr>
            <a:spLocks noGrp="1"/>
          </p:cNvSpPr>
          <p:nvPr>
            <p:ph type="title"/>
          </p:nvPr>
        </p:nvSpPr>
        <p:spPr/>
        <p:txBody>
          <a:bodyPr/>
          <a:lstStyle/>
          <a:p>
            <a:r>
              <a:rPr lang="en-US" dirty="0"/>
              <a:t>In-Plane Wall Design – ASCE 7</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107</a:t>
            </a:fld>
            <a:endParaRPr lang="en-US">
              <a:solidFill>
                <a:schemeClr val="bg1"/>
              </a:solidFill>
            </a:endParaRPr>
          </a:p>
        </p:txBody>
      </p:sp>
    </p:spTree>
    <p:extLst>
      <p:ext uri="{BB962C8B-B14F-4D97-AF65-F5344CB8AC3E}">
        <p14:creationId xmlns:p14="http://schemas.microsoft.com/office/powerpoint/2010/main" val="15072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3814" y="1828800"/>
            <a:ext cx="5258534" cy="4343400"/>
          </a:xfrm>
        </p:spPr>
        <p:txBody>
          <a:bodyPr/>
          <a:lstStyle/>
          <a:p>
            <a:pPr marL="0" indent="0">
              <a:buNone/>
            </a:pPr>
            <a:r>
              <a:rPr lang="en-US" dirty="0"/>
              <a:t>Essentially same requirement as ACI 318 for special moment frame beam. See excerpt from Figure R18.6.5.</a:t>
            </a:r>
          </a:p>
        </p:txBody>
      </p:sp>
      <p:sp>
        <p:nvSpPr>
          <p:cNvPr id="3" name="Title 2"/>
          <p:cNvSpPr>
            <a:spLocks noGrp="1"/>
          </p:cNvSpPr>
          <p:nvPr>
            <p:ph type="title"/>
          </p:nvPr>
        </p:nvSpPr>
        <p:spPr/>
        <p:txBody>
          <a:bodyPr/>
          <a:lstStyle/>
          <a:p>
            <a:r>
              <a:rPr lang="en-US" dirty="0"/>
              <a:t>In-Plane Wall Design – ASCE 7</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108</a:t>
            </a:fld>
            <a:endParaRPr lang="en-US">
              <a:solidFill>
                <a:schemeClr val="bg1"/>
              </a:solidFill>
            </a:endParaRPr>
          </a:p>
        </p:txBody>
      </p:sp>
      <p:pic>
        <p:nvPicPr>
          <p:cNvPr id="7" name="Picture 6"/>
          <p:cNvPicPr>
            <a:picLocks noChangeAspect="1"/>
          </p:cNvPicPr>
          <p:nvPr/>
        </p:nvPicPr>
        <p:blipFill>
          <a:blip r:embed="rId2"/>
          <a:stretch>
            <a:fillRect/>
          </a:stretch>
        </p:blipFill>
        <p:spPr>
          <a:xfrm>
            <a:off x="6399212" y="1814229"/>
            <a:ext cx="5258534" cy="4067743"/>
          </a:xfrm>
          <a:prstGeom prst="rect">
            <a:avLst/>
          </a:prstGeom>
        </p:spPr>
      </p:pic>
    </p:spTree>
    <p:extLst>
      <p:ext uri="{BB962C8B-B14F-4D97-AF65-F5344CB8AC3E}">
        <p14:creationId xmlns:p14="http://schemas.microsoft.com/office/powerpoint/2010/main" val="310714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Elastic</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Inelastic</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Conventional Design TMS Chapters 7, 8 and 9 </a:t>
            </a:r>
            <a:endParaRPr lang="en-US" sz="2800" kern="0" dirty="0">
              <a:solidFill>
                <a:srgbClr val="96B86B"/>
              </a:solidFill>
            </a:endParaRP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ASCE 7 Chapter 14 (Not mandated!)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Appendix C – Limit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Proposed Approach to Conventional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215760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How to address these effects? </a:t>
            </a:r>
          </a:p>
          <a:p>
            <a:r>
              <a:rPr lang="en-US" dirty="0"/>
              <a:t>Movement Joints</a:t>
            </a:r>
          </a:p>
          <a:p>
            <a:r>
              <a:rPr lang="en-US" dirty="0"/>
              <a:t>Additional Reinforcement</a:t>
            </a:r>
          </a:p>
        </p:txBody>
      </p:sp>
      <p:sp>
        <p:nvSpPr>
          <p:cNvPr id="3" name="Title 2"/>
          <p:cNvSpPr>
            <a:spLocks noGrp="1"/>
          </p:cNvSpPr>
          <p:nvPr>
            <p:ph type="title"/>
          </p:nvPr>
        </p:nvSpPr>
        <p:spPr/>
        <p:txBody>
          <a:bodyPr/>
          <a:lstStyle/>
          <a:p>
            <a:r>
              <a:rPr lang="en-US" dirty="0"/>
              <a:t>TEK Note 10-01A</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a:t>
            </a:fld>
            <a:endParaRPr lang="en-US">
              <a:solidFill>
                <a:schemeClr val="bg1"/>
              </a:solidFill>
            </a:endParaRPr>
          </a:p>
        </p:txBody>
      </p:sp>
    </p:spTree>
    <p:extLst>
      <p:ext uri="{BB962C8B-B14F-4D97-AF65-F5344CB8AC3E}">
        <p14:creationId xmlns:p14="http://schemas.microsoft.com/office/powerpoint/2010/main" val="382319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6D114F5B-BDDA-45EA-BA2E-9A858619579F}"/>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44527D45-9EEE-449F-9975-19CA79169888}"/>
              </a:ext>
            </a:extLst>
          </p:cNvPr>
          <p:cNvSpPr>
            <a:spLocks noGrp="1"/>
          </p:cNvSpPr>
          <p:nvPr>
            <p:ph type="title"/>
          </p:nvPr>
        </p:nvSpPr>
        <p:spPr/>
        <p:txBody>
          <a:bodyPr/>
          <a:lstStyle/>
          <a:p>
            <a:endParaRPr lang="en-US"/>
          </a:p>
        </p:txBody>
      </p:sp>
      <p:pic>
        <p:nvPicPr>
          <p:cNvPr id="6" name="Picture 3" descr="Building Elevation 3.JPG"/>
          <p:cNvPicPr>
            <a:picLocks noChangeAspect="1"/>
          </p:cNvPicPr>
          <p:nvPr/>
        </p:nvPicPr>
        <p:blipFill>
          <a:blip r:embed="rId3" cstate="print"/>
          <a:srcRect r="20413" b="787"/>
          <a:stretch>
            <a:fillRect/>
          </a:stretch>
        </p:blipFill>
        <p:spPr bwMode="auto">
          <a:xfrm>
            <a:off x="8540113" y="992824"/>
            <a:ext cx="2582189" cy="2413958"/>
          </a:xfrm>
          <a:prstGeom prst="rect">
            <a:avLst/>
          </a:prstGeom>
          <a:noFill/>
          <a:ln w="9525">
            <a:noFill/>
            <a:miter lim="800000"/>
            <a:headEnd/>
            <a:tailEnd/>
          </a:ln>
        </p:spPr>
      </p:pic>
      <p:pic>
        <p:nvPicPr>
          <p:cNvPr id="7" name="Picture 5" descr="Building Front 1.JPG"/>
          <p:cNvPicPr>
            <a:picLocks noChangeAspect="1"/>
          </p:cNvPicPr>
          <p:nvPr/>
        </p:nvPicPr>
        <p:blipFill>
          <a:blip r:embed="rId4" cstate="print"/>
          <a:srcRect l="261" b="1132"/>
          <a:stretch>
            <a:fillRect/>
          </a:stretch>
        </p:blipFill>
        <p:spPr bwMode="auto">
          <a:xfrm>
            <a:off x="1980685" y="992824"/>
            <a:ext cx="3242418" cy="4434320"/>
          </a:xfrm>
          <a:prstGeom prst="rect">
            <a:avLst/>
          </a:prstGeom>
          <a:noFill/>
          <a:ln w="9525">
            <a:noFill/>
            <a:miter lim="800000"/>
            <a:headEnd/>
            <a:tailEnd/>
          </a:ln>
        </p:spPr>
      </p:pic>
      <p:pic>
        <p:nvPicPr>
          <p:cNvPr id="8" name="Picture 2" descr="Building Elevation 2.JPG"/>
          <p:cNvPicPr>
            <a:picLocks noChangeAspect="1"/>
          </p:cNvPicPr>
          <p:nvPr/>
        </p:nvPicPr>
        <p:blipFill>
          <a:blip r:embed="rId5" cstate="print"/>
          <a:srcRect b="1392"/>
          <a:stretch>
            <a:fillRect/>
          </a:stretch>
        </p:blipFill>
        <p:spPr bwMode="auto">
          <a:xfrm>
            <a:off x="5256430" y="991237"/>
            <a:ext cx="3250353" cy="2417133"/>
          </a:xfrm>
          <a:prstGeom prst="rect">
            <a:avLst/>
          </a:prstGeom>
          <a:noFill/>
          <a:ln w="9525">
            <a:noFill/>
            <a:miter lim="800000"/>
            <a:headEnd/>
            <a:tailEnd/>
          </a:ln>
        </p:spPr>
      </p:pic>
      <p:pic>
        <p:nvPicPr>
          <p:cNvPr id="9" name="Picture 2" descr="Mission Blocks 3.JPG"/>
          <p:cNvPicPr>
            <a:picLocks noChangeAspect="1"/>
          </p:cNvPicPr>
          <p:nvPr/>
        </p:nvPicPr>
        <p:blipFill>
          <a:blip r:embed="rId6" cstate="print"/>
          <a:srcRect t="703" r="2878" b="1405"/>
          <a:stretch>
            <a:fillRect/>
          </a:stretch>
        </p:blipFill>
        <p:spPr bwMode="auto">
          <a:xfrm>
            <a:off x="8181433" y="3438523"/>
            <a:ext cx="2940871" cy="1988620"/>
          </a:xfrm>
          <a:prstGeom prst="rect">
            <a:avLst/>
          </a:prstGeom>
          <a:noFill/>
          <a:ln w="9525">
            <a:noFill/>
            <a:miter lim="800000"/>
            <a:headEnd/>
            <a:tailEnd/>
          </a:ln>
        </p:spPr>
      </p:pic>
      <p:pic>
        <p:nvPicPr>
          <p:cNvPr id="10" name="Picture 3" descr="Mission Blocks 4.JPG"/>
          <p:cNvPicPr>
            <a:picLocks noChangeAspect="1"/>
          </p:cNvPicPr>
          <p:nvPr/>
        </p:nvPicPr>
        <p:blipFill>
          <a:blip r:embed="rId7" cstate="print"/>
          <a:srcRect l="2571"/>
          <a:stretch>
            <a:fillRect/>
          </a:stretch>
        </p:blipFill>
        <p:spPr bwMode="auto">
          <a:xfrm>
            <a:off x="5256432" y="3438523"/>
            <a:ext cx="2899608" cy="1988620"/>
          </a:xfrm>
          <a:prstGeom prst="rect">
            <a:avLst/>
          </a:prstGeom>
          <a:noFill/>
          <a:ln w="9525">
            <a:noFill/>
            <a:miter lim="800000"/>
            <a:headEnd/>
            <a:tailEnd/>
          </a:ln>
        </p:spPr>
      </p:pic>
      <p:sp>
        <p:nvSpPr>
          <p:cNvPr id="5" name="Rectangle 4"/>
          <p:cNvSpPr>
            <a:spLocks noChangeArrowheads="1"/>
          </p:cNvSpPr>
          <p:nvPr/>
        </p:nvSpPr>
        <p:spPr bwMode="auto">
          <a:xfrm>
            <a:off x="1980684" y="991235"/>
            <a:ext cx="9141618" cy="4435908"/>
          </a:xfrm>
          <a:prstGeom prst="rect">
            <a:avLst/>
          </a:prstGeom>
          <a:solidFill>
            <a:schemeClr val="tx1">
              <a:alpha val="79999"/>
            </a:schemeClr>
          </a:solidFill>
          <a:ln w="9525" algn="ctr">
            <a:noFill/>
            <a:round/>
            <a:headEnd/>
            <a:tailEnd/>
          </a:ln>
        </p:spPr>
        <p:txBody>
          <a:bodyPr/>
          <a:lstStyle/>
          <a:p>
            <a:endParaRPr lang="en-US" sz="1799"/>
          </a:p>
        </p:txBody>
      </p:sp>
      <p:sp>
        <p:nvSpPr>
          <p:cNvPr id="11" name="Title 1"/>
          <p:cNvSpPr txBox="1">
            <a:spLocks/>
          </p:cNvSpPr>
          <p:nvPr/>
        </p:nvSpPr>
        <p:spPr>
          <a:xfrm>
            <a:off x="2102572" y="1477518"/>
            <a:ext cx="8867370" cy="3885188"/>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algn="ctr">
              <a:defRPr/>
            </a:pPr>
            <a:r>
              <a:rPr lang="en-US" sz="3199" dirty="0">
                <a:solidFill>
                  <a:schemeClr val="tx2">
                    <a:shade val="85000"/>
                    <a:satMod val="150000"/>
                  </a:schemeClr>
                </a:solidFill>
                <a:latin typeface="Tahoma" pitchFamily="34" charset="0"/>
                <a:ea typeface="+mj-lt"/>
                <a:cs typeface="Tahoma" pitchFamily="34" charset="0"/>
              </a:rPr>
              <a:t>A Method for the Seismic Design of Perforated Special Masonry Shear Walls</a:t>
            </a:r>
          </a:p>
        </p:txBody>
      </p:sp>
      <p:sp>
        <p:nvSpPr>
          <p:cNvPr id="1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4"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110</a:t>
            </a:fld>
            <a:endParaRPr lang="en-US">
              <a:solidFill>
                <a:schemeClr val="bg1"/>
              </a:solidFill>
            </a:endParaRPr>
          </a:p>
        </p:txBody>
      </p:sp>
    </p:spTree>
    <p:extLst>
      <p:ext uri="{BB962C8B-B14F-4D97-AF65-F5344CB8AC3E}">
        <p14:creationId xmlns:p14="http://schemas.microsoft.com/office/powerpoint/2010/main" val="80141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dirty="0"/>
              <a:t>How is Limit Design Different?</a:t>
            </a:r>
          </a:p>
        </p:txBody>
      </p:sp>
      <p:sp>
        <p:nvSpPr>
          <p:cNvPr id="11" name="Title 1"/>
          <p:cNvSpPr txBox="1">
            <a:spLocks/>
          </p:cNvSpPr>
          <p:nvPr/>
        </p:nvSpPr>
        <p:spPr>
          <a:xfrm>
            <a:off x="1645491" y="1629244"/>
            <a:ext cx="8867370" cy="4266089"/>
          </a:xfrm>
          <a:prstGeom prst="rect">
            <a:avLst/>
          </a:prstGeom>
          <a:effectLst/>
        </p:spPr>
        <p:txBody>
          <a:bodyPr anchor="ctr" anchorCtr="0">
            <a:noAutofit/>
            <a:scene3d>
              <a:camera prst="orthographicFront"/>
              <a:lightRig rig="soft" dir="t">
                <a:rot lat="0" lon="0" rev="2100000"/>
              </a:lightRig>
            </a:scene3d>
            <a:sp3d prstMaterial="matte">
              <a:bevelT w="38100" h="38100"/>
            </a:sp3d>
          </a:bodyPr>
          <a:lstStyle/>
          <a:p>
            <a:pPr marL="457063" indent="-457063">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Considers the strength of the wall as a system</a:t>
            </a:r>
          </a:p>
          <a:p>
            <a:pPr marL="457063" indent="-457063">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Explicitly considers how hinging of piers and spandrels could lead to a collapse mechanism</a:t>
            </a:r>
          </a:p>
          <a:p>
            <a:pPr marL="457063" indent="-457063">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Considers both the strength of the system and its capacity to deform.</a:t>
            </a:r>
          </a:p>
          <a:p>
            <a:pPr marL="457063" indent="-457063">
              <a:spcAft>
                <a:spcPts val="1200"/>
              </a:spcAft>
              <a:buClr>
                <a:schemeClr val="accent1"/>
              </a:buClr>
              <a:buSzPct val="80000"/>
              <a:buFont typeface="Arial" panose="020B0604020202020204" pitchFamily="34" charset="0"/>
              <a:buChar char="•"/>
              <a:defRPr/>
            </a:pPr>
            <a:endParaRPr lang="en-US" sz="3199" dirty="0">
              <a:solidFill>
                <a:schemeClr val="bg1"/>
              </a:solidFill>
              <a:latin typeface="Tahoma" pitchFamily="34" charset="0"/>
              <a:ea typeface="+mn-lt"/>
              <a:cs typeface="Tahoma" pitchFamily="34" charset="0"/>
            </a:endParaRPr>
          </a:p>
        </p:txBody>
      </p:sp>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111</a:t>
            </a:fld>
            <a:endParaRPr lang="en-US">
              <a:solidFill>
                <a:schemeClr val="bg1"/>
              </a:solidFill>
            </a:endParaRPr>
          </a:p>
        </p:txBody>
      </p:sp>
    </p:spTree>
    <p:extLst>
      <p:ext uri="{BB962C8B-B14F-4D97-AF65-F5344CB8AC3E}">
        <p14:creationId xmlns:p14="http://schemas.microsoft.com/office/powerpoint/2010/main" val="33819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3959B2-14A4-417D-928D-25B693E50B70}"/>
              </a:ext>
            </a:extLst>
          </p:cNvPr>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pPr lvl="0">
              <a:defRPr/>
            </a:pPr>
            <a:r>
              <a:rPr lang="en-US" dirty="0"/>
              <a:t>How is Limit Design Different?</a:t>
            </a:r>
          </a:p>
        </p:txBody>
      </p:sp>
      <p:pic>
        <p:nvPicPr>
          <p:cNvPr id="43009" name="Picture 1"/>
          <p:cNvPicPr>
            <a:picLocks noChangeAspect="1" noChangeArrowheads="1"/>
          </p:cNvPicPr>
          <p:nvPr/>
        </p:nvPicPr>
        <p:blipFill>
          <a:blip r:embed="rId3" cstate="print"/>
          <a:srcRect l="55211"/>
          <a:stretch>
            <a:fillRect/>
          </a:stretch>
        </p:blipFill>
        <p:spPr bwMode="auto">
          <a:xfrm>
            <a:off x="6932394" y="1829218"/>
            <a:ext cx="3028161" cy="2542513"/>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srcRect r="52676"/>
          <a:stretch>
            <a:fillRect/>
          </a:stretch>
        </p:blipFill>
        <p:spPr bwMode="auto">
          <a:xfrm>
            <a:off x="2437764" y="1829218"/>
            <a:ext cx="3199567" cy="2542513"/>
          </a:xfrm>
          <a:prstGeom prst="rect">
            <a:avLst/>
          </a:prstGeom>
          <a:noFill/>
          <a:ln w="9525">
            <a:noFill/>
            <a:miter lim="800000"/>
            <a:headEnd/>
            <a:tailEnd/>
          </a:ln>
        </p:spPr>
      </p:pic>
      <p:sp>
        <p:nvSpPr>
          <p:cNvPr id="11" name="Title 1"/>
          <p:cNvSpPr txBox="1">
            <a:spLocks/>
          </p:cNvSpPr>
          <p:nvPr/>
        </p:nvSpPr>
        <p:spPr>
          <a:xfrm>
            <a:off x="2056863" y="4571702"/>
            <a:ext cx="414420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lgn="ctr">
              <a:defRPr/>
            </a:pPr>
            <a:r>
              <a:rPr lang="en-US" sz="3199" dirty="0">
                <a:solidFill>
                  <a:schemeClr val="bg1"/>
                </a:solidFill>
                <a:latin typeface="Tahoma" pitchFamily="34" charset="0"/>
                <a:ea typeface="+mj-lt"/>
                <a:cs typeface="Tahoma" pitchFamily="34" charset="0"/>
              </a:rPr>
              <a:t>Conventional Design</a:t>
            </a:r>
          </a:p>
        </p:txBody>
      </p:sp>
      <p:sp>
        <p:nvSpPr>
          <p:cNvPr id="12" name="Title 1"/>
          <p:cNvSpPr txBox="1">
            <a:spLocks/>
          </p:cNvSpPr>
          <p:nvPr/>
        </p:nvSpPr>
        <p:spPr>
          <a:xfrm>
            <a:off x="6322952" y="4571702"/>
            <a:ext cx="414420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lgn="ctr">
              <a:defRPr/>
            </a:pPr>
            <a:r>
              <a:rPr lang="en-US" sz="3199" dirty="0">
                <a:solidFill>
                  <a:schemeClr val="bg1"/>
                </a:solidFill>
                <a:latin typeface="Tahoma" pitchFamily="34" charset="0"/>
                <a:ea typeface="+mj-lt"/>
                <a:cs typeface="Tahoma" pitchFamily="34" charset="0"/>
              </a:rPr>
              <a:t>Limit Design</a:t>
            </a:r>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3"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112</a:t>
            </a:fld>
            <a:endParaRPr lang="en-US">
              <a:solidFill>
                <a:schemeClr val="bg1"/>
              </a:solidFill>
            </a:endParaRPr>
          </a:p>
        </p:txBody>
      </p:sp>
    </p:spTree>
    <p:extLst>
      <p:ext uri="{BB962C8B-B14F-4D97-AF65-F5344CB8AC3E}">
        <p14:creationId xmlns:p14="http://schemas.microsoft.com/office/powerpoint/2010/main" val="180868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43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dirty="0"/>
              <a:t>When to Use Limit Design?</a:t>
            </a:r>
          </a:p>
        </p:txBody>
      </p:sp>
      <mc:AlternateContent xmlns:mc="http://schemas.openxmlformats.org/markup-compatibility/2006">
        <mc:Choice xmlns:a14="http://schemas.microsoft.com/office/drawing/2010/main" Requires="a14">
          <p:sp>
            <p:nvSpPr>
              <p:cNvPr id="11" name="Title 1"/>
              <p:cNvSpPr txBox="1">
                <a:spLocks/>
              </p:cNvSpPr>
              <p:nvPr/>
            </p:nvSpPr>
            <p:spPr>
              <a:xfrm>
                <a:off x="1752143" y="2210117"/>
                <a:ext cx="8867370" cy="3656648"/>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Wall with openings</a:t>
                </a:r>
              </a:p>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Walls governed by seismic loads</a:t>
                </a:r>
              </a:p>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Special reinforced masonry walls</a:t>
                </a:r>
              </a:p>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Axial loads </a:t>
                </a:r>
                <a14:m>
                  <m:oMath xmlns:m="http://schemas.openxmlformats.org/officeDocument/2006/math">
                    <m:r>
                      <a:rPr lang="en-US" sz="3199" dirty="0">
                        <a:solidFill>
                          <a:schemeClr val="bg1"/>
                        </a:solidFill>
                        <a:latin typeface="Cambria Math" panose="02040503050406030204" pitchFamily="18" charset="0"/>
                        <a:ea typeface="+mn-lt"/>
                      </a:rPr>
                      <m:t>≤0.3 </m:t>
                    </m:r>
                    <m:sSubSup>
                      <m:sSubSupPr>
                        <m:ctrlPr>
                          <a:rPr lang="en-US" sz="3199" i="1" dirty="0">
                            <a:solidFill>
                              <a:schemeClr val="bg1"/>
                            </a:solidFill>
                            <a:latin typeface="Cambria Math" panose="02040503050406030204" pitchFamily="18" charset="0"/>
                            <a:ea typeface="+mn-lt"/>
                          </a:rPr>
                        </m:ctrlPr>
                      </m:sSubSupPr>
                      <m:e>
                        <m:r>
                          <a:rPr lang="en-US" sz="3199" dirty="0" err="1">
                            <a:solidFill>
                              <a:schemeClr val="bg1"/>
                            </a:solidFill>
                            <a:latin typeface="Cambria Math" panose="02040503050406030204" pitchFamily="18" charset="0"/>
                            <a:ea typeface="+mn-lt"/>
                          </a:rPr>
                          <m:t>𝑓</m:t>
                        </m:r>
                      </m:e>
                      <m:sub>
                        <m:r>
                          <a:rPr lang="en-US" sz="3199" i="1" dirty="0">
                            <a:solidFill>
                              <a:schemeClr val="bg1"/>
                            </a:solidFill>
                            <a:latin typeface="Cambria Math" panose="02040503050406030204" pitchFamily="18" charset="0"/>
                            <a:ea typeface="+mn-lt"/>
                          </a:rPr>
                          <m:t>𝑚</m:t>
                        </m:r>
                      </m:sub>
                      <m:sup>
                        <m:r>
                          <a:rPr lang="en-US" sz="3199" dirty="0">
                            <a:solidFill>
                              <a:schemeClr val="bg1"/>
                            </a:solidFill>
                            <a:latin typeface="Cambria Math" panose="02040503050406030204" pitchFamily="18" charset="0"/>
                            <a:ea typeface="+mn-lt"/>
                          </a:rPr>
                          <m:t>′</m:t>
                        </m:r>
                      </m:sup>
                    </m:sSubSup>
                    <m:sSub>
                      <m:sSubPr>
                        <m:ctrlPr>
                          <a:rPr lang="en-US" sz="3199" i="1" dirty="0">
                            <a:solidFill>
                              <a:schemeClr val="bg1"/>
                            </a:solidFill>
                            <a:latin typeface="Cambria Math" panose="02040503050406030204" pitchFamily="18" charset="0"/>
                            <a:ea typeface="+mn-lt"/>
                          </a:rPr>
                        </m:ctrlPr>
                      </m:sSubPr>
                      <m:e>
                        <m:r>
                          <a:rPr lang="en-US" sz="3199" i="1" dirty="0">
                            <a:solidFill>
                              <a:schemeClr val="bg1"/>
                            </a:solidFill>
                            <a:latin typeface="Cambria Math" panose="02040503050406030204" pitchFamily="18" charset="0"/>
                            <a:ea typeface="+mn-lt"/>
                          </a:rPr>
                          <m:t>𝐴</m:t>
                        </m:r>
                      </m:e>
                      <m:sub>
                        <m:r>
                          <a:rPr lang="en-US" sz="3199" i="1" dirty="0">
                            <a:solidFill>
                              <a:schemeClr val="bg1"/>
                            </a:solidFill>
                            <a:latin typeface="Cambria Math" panose="02040503050406030204" pitchFamily="18" charset="0"/>
                            <a:ea typeface="+mn-lt"/>
                          </a:rPr>
                          <m:t>𝑔</m:t>
                        </m:r>
                      </m:sub>
                    </m:sSub>
                    <m:r>
                      <a:rPr lang="en-US" sz="3199" dirty="0">
                        <a:solidFill>
                          <a:schemeClr val="bg1"/>
                        </a:solidFill>
                        <a:latin typeface="Cambria Math" panose="02040503050406030204" pitchFamily="18" charset="0"/>
                        <a:ea typeface="+mn-lt"/>
                      </a:rPr>
                      <m:t> </m:t>
                    </m:r>
                  </m:oMath>
                </a14:m>
                <a:r>
                  <a:rPr lang="en-US" sz="3199" dirty="0">
                    <a:solidFill>
                      <a:schemeClr val="bg1"/>
                    </a:solidFill>
                    <a:latin typeface="Tahoma" pitchFamily="34" charset="0"/>
                    <a:ea typeface="+mn-lt"/>
                    <a:cs typeface="Tahoma" pitchFamily="34" charset="0"/>
                  </a:rPr>
                  <a:t>(TMS C3.3)</a:t>
                </a:r>
              </a:p>
            </p:txBody>
          </p:sp>
        </mc:Choice>
        <mc:Fallback>
          <p:sp>
            <p:nvSpPr>
              <p:cNvPr id="11" name="Title 1"/>
              <p:cNvSpPr txBox="1">
                <a:spLocks noRot="1" noChangeAspect="1" noMove="1" noResize="1" noEditPoints="1" noAdjustHandles="1" noChangeArrowheads="1" noChangeShapeType="1" noTextEdit="1"/>
              </p:cNvSpPr>
              <p:nvPr/>
            </p:nvSpPr>
            <p:spPr>
              <a:xfrm>
                <a:off x="1752143" y="2210117"/>
                <a:ext cx="8867370" cy="3656648"/>
              </a:xfrm>
              <a:prstGeom prst="rect">
                <a:avLst/>
              </a:prstGeom>
              <a:blipFill>
                <a:blip r:embed="rId3"/>
                <a:stretch>
                  <a:fillRect/>
                </a:stretch>
              </a:blipFill>
            </p:spPr>
            <p:txBody>
              <a:bodyPr/>
              <a:lstStyle/>
              <a:p>
                <a:r>
                  <a:rPr lang="en-US">
                    <a:noFill/>
                  </a:rPr>
                  <a:t> </a:t>
                </a:r>
              </a:p>
            </p:txBody>
          </p:sp>
        </mc:Fallback>
      </mc:AlternateContent>
      <p:sp>
        <p:nvSpPr>
          <p:cNvPr id="14" name="Title 1"/>
          <p:cNvSpPr txBox="1">
            <a:spLocks/>
          </p:cNvSpPr>
          <p:nvPr/>
        </p:nvSpPr>
        <p:spPr>
          <a:xfrm>
            <a:off x="1645491" y="3809901"/>
            <a:ext cx="8867370"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endParaRPr lang="en-US" sz="3199" dirty="0">
              <a:latin typeface="Tahoma" pitchFamily="34" charset="0"/>
              <a:ea typeface="+mn-lt"/>
              <a:cs typeface="Tahoma" pitchFamily="34" charset="0"/>
            </a:endParaRPr>
          </a:p>
        </p:txBody>
      </p:sp>
      <p:sp>
        <p:nvSpPr>
          <p:cNvPr id="10" name="Title 1"/>
          <p:cNvSpPr txBox="1">
            <a:spLocks/>
          </p:cNvSpPr>
          <p:nvPr/>
        </p:nvSpPr>
        <p:spPr>
          <a:xfrm>
            <a:off x="1645491" y="4800243"/>
            <a:ext cx="8867370"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endParaRPr lang="en-US" sz="3199" dirty="0">
              <a:latin typeface="Tahoma" pitchFamily="34" charset="0"/>
              <a:ea typeface="+mn-lt"/>
              <a:cs typeface="Tahoma" pitchFamily="34" charset="0"/>
            </a:endParaRPr>
          </a:p>
        </p:txBody>
      </p:sp>
      <p:sp>
        <p:nvSpPr>
          <p:cNvPr id="16" name="Title 1"/>
          <p:cNvSpPr txBox="1">
            <a:spLocks/>
          </p:cNvSpPr>
          <p:nvPr/>
        </p:nvSpPr>
        <p:spPr>
          <a:xfrm>
            <a:off x="1626697" y="1447820"/>
            <a:ext cx="8867370"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defRPr/>
            </a:pPr>
            <a:r>
              <a:rPr lang="en-US" sz="3199" dirty="0">
                <a:solidFill>
                  <a:schemeClr val="bg1"/>
                </a:solidFill>
                <a:latin typeface="Tahoma" pitchFamily="34" charset="0"/>
                <a:ea typeface="+mn-lt"/>
                <a:cs typeface="Tahoma" pitchFamily="34" charset="0"/>
              </a:rPr>
              <a:t>Must Have:</a:t>
            </a:r>
          </a:p>
        </p:txBody>
      </p:sp>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113</a:t>
            </a:fld>
            <a:endParaRPr lang="en-US">
              <a:solidFill>
                <a:schemeClr val="bg1"/>
              </a:solidFill>
            </a:endParaRPr>
          </a:p>
        </p:txBody>
      </p:sp>
    </p:spTree>
    <p:extLst>
      <p:ext uri="{BB962C8B-B14F-4D97-AF65-F5344CB8AC3E}">
        <p14:creationId xmlns:p14="http://schemas.microsoft.com/office/powerpoint/2010/main" val="115748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93AD3C-3AC6-4B79-B436-46B01BEA7919}"/>
              </a:ext>
            </a:extLst>
          </p:cNvPr>
          <p:cNvSpPr>
            <a:spLocks noGrp="1"/>
          </p:cNvSpPr>
          <p:nvPr>
            <p:ph idx="1"/>
          </p:nvPr>
        </p:nvSpPr>
        <p:spPr/>
        <p:txBody>
          <a:bodyPr/>
          <a:lstStyle/>
          <a:p>
            <a:endParaRPr lang="en-US"/>
          </a:p>
        </p:txBody>
      </p:sp>
      <p:sp>
        <p:nvSpPr>
          <p:cNvPr id="2" name="Title 1"/>
          <p:cNvSpPr>
            <a:spLocks noGrp="1"/>
          </p:cNvSpPr>
          <p:nvPr>
            <p:ph type="title"/>
          </p:nvPr>
        </p:nvSpPr>
        <p:spPr/>
        <p:txBody>
          <a:bodyPr/>
          <a:lstStyle/>
          <a:p>
            <a:pPr lvl="0">
              <a:defRPr/>
            </a:pPr>
            <a:r>
              <a:rPr lang="en-US" dirty="0"/>
              <a:t>Why Use Limit Design?</a:t>
            </a:r>
          </a:p>
        </p:txBody>
      </p:sp>
      <p:sp>
        <p:nvSpPr>
          <p:cNvPr id="11" name="Title 1"/>
          <p:cNvSpPr txBox="1">
            <a:spLocks/>
          </p:cNvSpPr>
          <p:nvPr/>
        </p:nvSpPr>
        <p:spPr>
          <a:xfrm>
            <a:off x="1598612" y="2362200"/>
            <a:ext cx="8867370" cy="3656648"/>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Uniform reinforcing</a:t>
            </a:r>
          </a:p>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Less reinforcing</a:t>
            </a:r>
          </a:p>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Use masonry facades as structural elements</a:t>
            </a:r>
          </a:p>
          <a:p>
            <a:pPr marL="457063" indent="-457063">
              <a:buFont typeface="Arial" pitchFamily="34" charset="0"/>
              <a:buChar char="•"/>
              <a:defRPr/>
            </a:pPr>
            <a:endParaRPr lang="en-US" sz="3199" dirty="0">
              <a:solidFill>
                <a:schemeClr val="bg1"/>
              </a:solidFill>
              <a:latin typeface="Tahoma" pitchFamily="34" charset="0"/>
              <a:ea typeface="+mn-lt"/>
              <a:cs typeface="Tahoma" pitchFamily="34" charset="0"/>
            </a:endParaRPr>
          </a:p>
        </p:txBody>
      </p:sp>
      <p:sp>
        <p:nvSpPr>
          <p:cNvPr id="16" name="Title 1"/>
          <p:cNvSpPr txBox="1">
            <a:spLocks/>
          </p:cNvSpPr>
          <p:nvPr/>
        </p:nvSpPr>
        <p:spPr>
          <a:xfrm>
            <a:off x="1660727" y="1427224"/>
            <a:ext cx="8867370"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defRPr/>
            </a:pPr>
            <a:r>
              <a:rPr lang="en-US" sz="3199" dirty="0">
                <a:solidFill>
                  <a:schemeClr val="bg1"/>
                </a:solidFill>
                <a:latin typeface="Tahoma" pitchFamily="34" charset="0"/>
                <a:ea typeface="+mj-lt"/>
                <a:cs typeface="Tahoma" pitchFamily="34" charset="0"/>
              </a:rPr>
              <a:t>Project Benefits:</a:t>
            </a:r>
          </a:p>
        </p:txBody>
      </p:sp>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114</a:t>
            </a:fld>
            <a:endParaRPr lang="en-US">
              <a:solidFill>
                <a:schemeClr val="bg1"/>
              </a:solidFill>
            </a:endParaRPr>
          </a:p>
        </p:txBody>
      </p:sp>
    </p:spTree>
    <p:extLst>
      <p:ext uri="{BB962C8B-B14F-4D97-AF65-F5344CB8AC3E}">
        <p14:creationId xmlns:p14="http://schemas.microsoft.com/office/powerpoint/2010/main" val="211984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dirty="0"/>
              <a:t>Why Use Limit Design?</a:t>
            </a:r>
          </a:p>
        </p:txBody>
      </p:sp>
      <p:sp>
        <p:nvSpPr>
          <p:cNvPr id="4" name="Slide Number Placeholder 3"/>
          <p:cNvSpPr>
            <a:spLocks noGrp="1"/>
          </p:cNvSpPr>
          <p:nvPr>
            <p:ph type="sldNum" sz="quarter" idx="4294967295"/>
          </p:nvPr>
        </p:nvSpPr>
        <p:spPr>
          <a:xfrm>
            <a:off x="9344025" y="6245225"/>
            <a:ext cx="2844800" cy="474663"/>
          </a:xfrm>
          <a:prstGeom prst="rect">
            <a:avLst/>
          </a:prstGeom>
        </p:spPr>
        <p:txBody>
          <a:bodyPr/>
          <a:lstStyle/>
          <a:p>
            <a:fld id="{219BCC5B-3508-409B-9AE1-F964226EABA3}" type="slidenum">
              <a:rPr lang="en-US" smtClean="0"/>
              <a:pPr/>
              <a:t>115</a:t>
            </a:fld>
            <a:endParaRPr lang="en-US" dirty="0"/>
          </a:p>
        </p:txBody>
      </p:sp>
      <p:sp>
        <p:nvSpPr>
          <p:cNvPr id="11" name="Title 1"/>
          <p:cNvSpPr txBox="1">
            <a:spLocks/>
          </p:cNvSpPr>
          <p:nvPr/>
        </p:nvSpPr>
        <p:spPr>
          <a:xfrm>
            <a:off x="1645491" y="2458298"/>
            <a:ext cx="8867370" cy="325670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Clarity on system behavior</a:t>
            </a:r>
          </a:p>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Coupling beam design</a:t>
            </a:r>
          </a:p>
          <a:p>
            <a:pPr marL="457063" indent="-457063">
              <a:lnSpc>
                <a:spcPct val="150000"/>
              </a:lnSpc>
              <a:spcAft>
                <a:spcPts val="1200"/>
              </a:spcAft>
              <a:buClr>
                <a:schemeClr val="accent1"/>
              </a:buClr>
              <a:buSzPct val="80000"/>
              <a:buFont typeface="Arial" panose="020B0604020202020204" pitchFamily="34" charset="0"/>
              <a:buChar char="•"/>
              <a:defRPr/>
            </a:pPr>
            <a:r>
              <a:rPr lang="en-US" sz="3199" dirty="0">
                <a:solidFill>
                  <a:schemeClr val="bg1"/>
                </a:solidFill>
                <a:latin typeface="Tahoma" pitchFamily="34" charset="0"/>
                <a:ea typeface="+mn-lt"/>
                <a:cs typeface="Tahoma" pitchFamily="34" charset="0"/>
              </a:rPr>
              <a:t>Ability to allow components to hinge </a:t>
            </a:r>
          </a:p>
          <a:p>
            <a:pPr marL="457063" indent="-457063">
              <a:buFont typeface="Arial" pitchFamily="34" charset="0"/>
              <a:buChar char="•"/>
              <a:defRPr/>
            </a:pPr>
            <a:endParaRPr lang="en-US" sz="3199" dirty="0">
              <a:solidFill>
                <a:schemeClr val="bg1"/>
              </a:solidFill>
              <a:effectLst>
                <a:outerShdw blurRad="38100" dist="38100" dir="2700000" algn="tl">
                  <a:srgbClr val="000000">
                    <a:alpha val="43137"/>
                  </a:srgbClr>
                </a:outerShdw>
              </a:effectLst>
              <a:latin typeface="Tahoma" pitchFamily="34" charset="0"/>
              <a:ea typeface="+mj-lt"/>
              <a:cs typeface="Tahoma" pitchFamily="34" charset="0"/>
            </a:endParaRPr>
          </a:p>
        </p:txBody>
      </p:sp>
      <p:sp>
        <p:nvSpPr>
          <p:cNvPr id="16" name="Title 1"/>
          <p:cNvSpPr txBox="1">
            <a:spLocks/>
          </p:cNvSpPr>
          <p:nvPr/>
        </p:nvSpPr>
        <p:spPr>
          <a:xfrm>
            <a:off x="1645491" y="1448078"/>
            <a:ext cx="8867370"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defRPr/>
            </a:pPr>
            <a:r>
              <a:rPr lang="en-US" sz="3199" dirty="0">
                <a:solidFill>
                  <a:schemeClr val="bg1"/>
                </a:solidFill>
                <a:latin typeface="Tahoma" pitchFamily="34" charset="0"/>
                <a:ea typeface="+mj-lt"/>
                <a:cs typeface="Tahoma" pitchFamily="34" charset="0"/>
              </a:rPr>
              <a:t>Engineering Benefits:</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pPr/>
              <a:t>4/12/2022</a:t>
            </a:fld>
            <a:endParaRPr lang="en-US" dirty="0"/>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115</a:t>
            </a:fld>
            <a:endParaRPr lang="en-US"/>
          </a:p>
        </p:txBody>
      </p:sp>
    </p:spTree>
    <p:extLst>
      <p:ext uri="{BB962C8B-B14F-4D97-AF65-F5344CB8AC3E}">
        <p14:creationId xmlns:p14="http://schemas.microsoft.com/office/powerpoint/2010/main" val="33151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E07DB-AF45-47CF-8A67-BB325A6504B5}"/>
              </a:ext>
            </a:extLst>
          </p:cNvPr>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How to Use Limit Design</a:t>
            </a:r>
          </a:p>
        </p:txBody>
      </p:sp>
      <p:sp>
        <p:nvSpPr>
          <p:cNvPr id="5" name="Title 1"/>
          <p:cNvSpPr txBox="1">
            <a:spLocks/>
          </p:cNvSpPr>
          <p:nvPr/>
        </p:nvSpPr>
        <p:spPr>
          <a:xfrm>
            <a:off x="1645491" y="1753037"/>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Determine base shear</a:t>
            </a:r>
          </a:p>
        </p:txBody>
      </p:sp>
      <p:sp>
        <p:nvSpPr>
          <p:cNvPr id="10" name="Title 1"/>
          <p:cNvSpPr txBox="1">
            <a:spLocks/>
          </p:cNvSpPr>
          <p:nvPr/>
        </p:nvSpPr>
        <p:spPr>
          <a:xfrm>
            <a:off x="1645491" y="1143595"/>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defRPr/>
            </a:pPr>
            <a:r>
              <a:rPr lang="en-US" sz="3199" dirty="0">
                <a:solidFill>
                  <a:schemeClr val="bg1"/>
                </a:solidFill>
                <a:latin typeface="Tahoma" pitchFamily="34" charset="0"/>
                <a:ea typeface="+mj-lt"/>
                <a:cs typeface="Tahoma" pitchFamily="34" charset="0"/>
              </a:rPr>
              <a:t>Conventional:</a:t>
            </a:r>
          </a:p>
        </p:txBody>
      </p:sp>
      <p:sp>
        <p:nvSpPr>
          <p:cNvPr id="11" name="Title 1"/>
          <p:cNvSpPr txBox="1">
            <a:spLocks/>
          </p:cNvSpPr>
          <p:nvPr/>
        </p:nvSpPr>
        <p:spPr>
          <a:xfrm>
            <a:off x="6170592" y="1143595"/>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defRPr/>
            </a:pPr>
            <a:r>
              <a:rPr lang="en-US" sz="3199" dirty="0">
                <a:solidFill>
                  <a:schemeClr val="bg1"/>
                </a:solidFill>
                <a:latin typeface="Tahoma" pitchFamily="34" charset="0"/>
                <a:ea typeface="+mj-lt"/>
                <a:cs typeface="Tahoma" pitchFamily="34" charset="0"/>
              </a:rPr>
              <a:t>Limit States:</a:t>
            </a:r>
          </a:p>
        </p:txBody>
      </p:sp>
      <p:sp>
        <p:nvSpPr>
          <p:cNvPr id="13" name="Title 1"/>
          <p:cNvSpPr txBox="1">
            <a:spLocks/>
          </p:cNvSpPr>
          <p:nvPr/>
        </p:nvSpPr>
        <p:spPr>
          <a:xfrm>
            <a:off x="6170592" y="1753037"/>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Determine base shear</a:t>
            </a:r>
          </a:p>
        </p:txBody>
      </p:sp>
      <p:sp>
        <p:nvSpPr>
          <p:cNvPr id="14" name="Title 1"/>
          <p:cNvSpPr txBox="1">
            <a:spLocks/>
          </p:cNvSpPr>
          <p:nvPr/>
        </p:nvSpPr>
        <p:spPr>
          <a:xfrm>
            <a:off x="1645491" y="2514838"/>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Distribute base shear to wall lines</a:t>
            </a:r>
          </a:p>
        </p:txBody>
      </p:sp>
      <p:sp>
        <p:nvSpPr>
          <p:cNvPr id="15" name="Title 1"/>
          <p:cNvSpPr txBox="1">
            <a:spLocks/>
          </p:cNvSpPr>
          <p:nvPr/>
        </p:nvSpPr>
        <p:spPr>
          <a:xfrm>
            <a:off x="6170592" y="2514838"/>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Distribute base shear to wall lines</a:t>
            </a:r>
          </a:p>
        </p:txBody>
      </p:sp>
      <p:sp>
        <p:nvSpPr>
          <p:cNvPr id="16" name="Title 1"/>
          <p:cNvSpPr txBox="1">
            <a:spLocks/>
          </p:cNvSpPr>
          <p:nvPr/>
        </p:nvSpPr>
        <p:spPr>
          <a:xfrm>
            <a:off x="1645491" y="3429000"/>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Determine demands on wall components</a:t>
            </a:r>
          </a:p>
        </p:txBody>
      </p:sp>
      <p:sp>
        <p:nvSpPr>
          <p:cNvPr id="17" name="Title 1"/>
          <p:cNvSpPr txBox="1">
            <a:spLocks/>
          </p:cNvSpPr>
          <p:nvPr/>
        </p:nvSpPr>
        <p:spPr>
          <a:xfrm>
            <a:off x="1645491" y="4343162"/>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Design reinforcing for component demands</a:t>
            </a:r>
          </a:p>
        </p:txBody>
      </p:sp>
      <p:sp>
        <p:nvSpPr>
          <p:cNvPr id="18" name="Title 1"/>
          <p:cNvSpPr txBox="1">
            <a:spLocks/>
          </p:cNvSpPr>
          <p:nvPr/>
        </p:nvSpPr>
        <p:spPr>
          <a:xfrm>
            <a:off x="6170592" y="3200460"/>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Assume wall reinforcing</a:t>
            </a:r>
          </a:p>
        </p:txBody>
      </p:sp>
      <p:sp>
        <p:nvSpPr>
          <p:cNvPr id="19" name="Title 1"/>
          <p:cNvSpPr txBox="1">
            <a:spLocks/>
          </p:cNvSpPr>
          <p:nvPr/>
        </p:nvSpPr>
        <p:spPr>
          <a:xfrm>
            <a:off x="6170592" y="3886081"/>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Determine controlling mechanism</a:t>
            </a:r>
          </a:p>
        </p:txBody>
      </p:sp>
      <p:sp>
        <p:nvSpPr>
          <p:cNvPr id="20" name="Title 1"/>
          <p:cNvSpPr txBox="1">
            <a:spLocks/>
          </p:cNvSpPr>
          <p:nvPr/>
        </p:nvSpPr>
        <p:spPr>
          <a:xfrm>
            <a:off x="6170592" y="4647883"/>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Check mechanism strength</a:t>
            </a:r>
          </a:p>
        </p:txBody>
      </p:sp>
      <p:sp>
        <p:nvSpPr>
          <p:cNvPr id="21" name="Title 1"/>
          <p:cNvSpPr txBox="1">
            <a:spLocks/>
          </p:cNvSpPr>
          <p:nvPr/>
        </p:nvSpPr>
        <p:spPr>
          <a:xfrm>
            <a:off x="6170592" y="5333504"/>
            <a:ext cx="4296561" cy="1066522"/>
          </a:xfrm>
          <a:prstGeom prst="rect">
            <a:avLst/>
          </a:prstGeom>
        </p:spPr>
        <p:txBody>
          <a:bodyPr anchor="ctr" anchorCtr="0">
            <a:noAutofit/>
            <a:scene3d>
              <a:camera prst="orthographicFront"/>
              <a:lightRig rig="soft" dir="t">
                <a:rot lat="0" lon="0" rev="2100000"/>
              </a:lightRig>
            </a:scene3d>
            <a:sp3d prstMaterial="matte">
              <a:bevelT w="38100" h="38100"/>
            </a:sp3d>
          </a:bodyPr>
          <a:lstStyle/>
          <a:p>
            <a:pPr marL="457063" indent="-457063">
              <a:buFont typeface="Arial" pitchFamily="34" charset="0"/>
              <a:buChar char="•"/>
              <a:defRPr/>
            </a:pPr>
            <a:r>
              <a:rPr lang="en-US" sz="2399" dirty="0">
                <a:solidFill>
                  <a:schemeClr val="bg1"/>
                </a:solidFill>
                <a:latin typeface="Tahoma" pitchFamily="34" charset="0"/>
                <a:ea typeface="+mj-lt"/>
                <a:cs typeface="Tahoma" pitchFamily="34" charset="0"/>
              </a:rPr>
              <a:t>Check mechanism deformations</a:t>
            </a:r>
          </a:p>
        </p:txBody>
      </p:sp>
      <p:sp>
        <p:nvSpPr>
          <p:cNvPr id="2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4"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116</a:t>
            </a:fld>
            <a:endParaRPr lang="en-US">
              <a:solidFill>
                <a:schemeClr val="bg1"/>
              </a:solidFill>
            </a:endParaRPr>
          </a:p>
        </p:txBody>
      </p:sp>
    </p:spTree>
    <p:extLst>
      <p:ext uri="{BB962C8B-B14F-4D97-AF65-F5344CB8AC3E}">
        <p14:creationId xmlns:p14="http://schemas.microsoft.com/office/powerpoint/2010/main" val="310248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P spid="19" grpId="0"/>
      <p:bldP spid="20" grpId="0"/>
      <p:bldP spid="2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2C0F22-4CE8-4FC3-A41C-A11EA6E9538F}"/>
              </a:ext>
            </a:extLst>
          </p:cNvPr>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Virtual Work</a:t>
            </a:r>
          </a:p>
        </p:txBody>
      </p:sp>
      <p:sp>
        <p:nvSpPr>
          <p:cNvPr id="6" name="TextBox 5"/>
          <p:cNvSpPr txBox="1">
            <a:spLocks noChangeArrowheads="1"/>
          </p:cNvSpPr>
          <p:nvPr/>
        </p:nvSpPr>
        <p:spPr bwMode="auto">
          <a:xfrm>
            <a:off x="1716609" y="4490226"/>
            <a:ext cx="6357336" cy="1200016"/>
          </a:xfrm>
          <a:prstGeom prst="rect">
            <a:avLst/>
          </a:prstGeom>
          <a:noFill/>
          <a:ln w="9525">
            <a:noFill/>
            <a:miter lim="800000"/>
            <a:headEnd/>
            <a:tailEnd/>
          </a:ln>
        </p:spPr>
        <p:txBody>
          <a:bodyPr wrap="square">
            <a:spAutoFit/>
          </a:bodyPr>
          <a:lstStyle/>
          <a:p>
            <a:pPr>
              <a:spcAft>
                <a:spcPts val="1200"/>
              </a:spcAft>
              <a:defRPr/>
            </a:pPr>
            <a:r>
              <a:rPr lang="en-US" sz="3599" dirty="0">
                <a:solidFill>
                  <a:schemeClr val="bg1"/>
                </a:solidFill>
                <a:latin typeface="Tahoma" panose="020B0604030504040204" pitchFamily="34" charset="0"/>
                <a:ea typeface="Tahoma" panose="020B0604030504040204" pitchFamily="34" charset="0"/>
                <a:cs typeface="Tahoma" panose="020B0604030504040204" pitchFamily="34" charset="0"/>
              </a:rPr>
              <a:t>External Work  and Internal Work must be in equilibrium</a:t>
            </a:r>
          </a:p>
        </p:txBody>
      </p:sp>
      <p:sp>
        <p:nvSpPr>
          <p:cNvPr id="7" name="TextBox 6"/>
          <p:cNvSpPr txBox="1">
            <a:spLocks noChangeArrowheads="1"/>
          </p:cNvSpPr>
          <p:nvPr/>
        </p:nvSpPr>
        <p:spPr bwMode="auto">
          <a:xfrm>
            <a:off x="1674812" y="1752600"/>
            <a:ext cx="8227457" cy="2061566"/>
          </a:xfrm>
          <a:prstGeom prst="rect">
            <a:avLst/>
          </a:prstGeom>
          <a:noFill/>
          <a:ln w="9525">
            <a:noFill/>
            <a:miter lim="800000"/>
            <a:headEnd/>
            <a:tailEnd/>
          </a:ln>
        </p:spPr>
        <p:txBody>
          <a:bodyPr wrap="square">
            <a:spAutoFit/>
          </a:bodyPr>
          <a:lstStyle/>
          <a:p>
            <a:pPr>
              <a:spcAft>
                <a:spcPts val="1200"/>
              </a:spcAft>
              <a:defRPr/>
            </a:pPr>
            <a:r>
              <a:rPr lang="en-US" sz="3599" dirty="0">
                <a:solidFill>
                  <a:schemeClr val="bg1"/>
                </a:solidFill>
                <a:latin typeface="Tahoma" panose="020B0604030504040204" pitchFamily="34" charset="0"/>
                <a:ea typeface="Tahoma" panose="020B0604030504040204" pitchFamily="34" charset="0"/>
                <a:cs typeface="Tahoma" panose="020B0604030504040204" pitchFamily="34" charset="0"/>
              </a:rPr>
              <a:t>Work = Force x Displacement</a:t>
            </a:r>
          </a:p>
          <a:p>
            <a:pPr marL="342797" indent="-342797">
              <a:spcAft>
                <a:spcPts val="1200"/>
              </a:spcAft>
              <a:buFont typeface="Arial" panose="020B0604020202020204" pitchFamily="34" charset="0"/>
              <a:buChar char="•"/>
              <a:defRPr/>
            </a:pPr>
            <a:r>
              <a:rPr lang="en-US" sz="3599" dirty="0">
                <a:solidFill>
                  <a:schemeClr val="bg1"/>
                </a:solidFill>
                <a:latin typeface="Tahoma" panose="020B0604030504040204" pitchFamily="34" charset="0"/>
                <a:ea typeface="Tahoma" panose="020B0604030504040204" pitchFamily="34" charset="0"/>
                <a:cs typeface="Tahoma" panose="020B0604030504040204" pitchFamily="34" charset="0"/>
              </a:rPr>
              <a:t>P x </a:t>
            </a:r>
            <a:r>
              <a:rPr lang="en-US" sz="3599" dirty="0">
                <a:solidFill>
                  <a:schemeClr val="bg1"/>
                </a:solidFill>
                <a:latin typeface="Symbol" panose="05050102010706020507" pitchFamily="18" charset="2"/>
                <a:ea typeface="Tahoma" panose="020B0604030504040204" pitchFamily="34" charset="0"/>
                <a:cs typeface="Tahoma" panose="020B0604030504040204" pitchFamily="34" charset="0"/>
              </a:rPr>
              <a:t>D</a:t>
            </a:r>
          </a:p>
          <a:p>
            <a:pPr marL="342797" indent="-342797">
              <a:spcAft>
                <a:spcPts val="1200"/>
              </a:spcAft>
              <a:buFont typeface="Arial" panose="020B0604020202020204" pitchFamily="34" charset="0"/>
              <a:buChar char="•"/>
              <a:defRPr/>
            </a:pPr>
            <a:r>
              <a:rPr lang="en-US" sz="3599" dirty="0">
                <a:solidFill>
                  <a:schemeClr val="bg1"/>
                </a:solidFill>
                <a:latin typeface="Tahoma" panose="020B0604030504040204" pitchFamily="34" charset="0"/>
                <a:ea typeface="Tahoma" panose="020B0604030504040204" pitchFamily="34" charset="0"/>
                <a:cs typeface="Tahoma" panose="020B0604030504040204" pitchFamily="34" charset="0"/>
              </a:rPr>
              <a:t>M x </a:t>
            </a:r>
            <a:r>
              <a:rPr lang="en-US" sz="3599" dirty="0">
                <a:solidFill>
                  <a:schemeClr val="bg1"/>
                </a:solidFill>
                <a:latin typeface="Symbol" panose="05050102010706020507" pitchFamily="18" charset="2"/>
                <a:ea typeface="Tahoma" panose="020B0604030504040204" pitchFamily="34" charset="0"/>
                <a:cs typeface="Tahoma" panose="020B0604030504040204" pitchFamily="34" charset="0"/>
              </a:rPr>
              <a:t>q</a:t>
            </a:r>
          </a:p>
        </p:txBody>
      </p:sp>
      <p:pic>
        <p:nvPicPr>
          <p:cNvPr id="8" name="Picture 1"/>
          <p:cNvPicPr>
            <a:picLocks noChangeAspect="1" noChangeArrowheads="1"/>
          </p:cNvPicPr>
          <p:nvPr/>
        </p:nvPicPr>
        <p:blipFill>
          <a:blip r:embed="rId2" cstate="print"/>
          <a:srcRect l="55211"/>
          <a:stretch>
            <a:fillRect/>
          </a:stretch>
        </p:blipFill>
        <p:spPr bwMode="auto">
          <a:xfrm>
            <a:off x="8516839" y="2057758"/>
            <a:ext cx="3028161" cy="2542513"/>
          </a:xfrm>
          <a:prstGeom prst="rect">
            <a:avLst/>
          </a:prstGeom>
          <a:noFill/>
          <a:ln w="9525">
            <a:noFill/>
            <a:miter lim="800000"/>
            <a:headEnd/>
            <a:tailEnd/>
          </a:ln>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117</a:t>
            </a:fld>
            <a:endParaRPr lang="en-US">
              <a:solidFill>
                <a:schemeClr val="bg1"/>
              </a:solidFill>
            </a:endParaRPr>
          </a:p>
        </p:txBody>
      </p:sp>
    </p:spTree>
    <p:extLst>
      <p:ext uri="{BB962C8B-B14F-4D97-AF65-F5344CB8AC3E}">
        <p14:creationId xmlns:p14="http://schemas.microsoft.com/office/powerpoint/2010/main" val="378421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F9D4C5-86F6-446A-92B5-083E53B441DA}"/>
              </a:ext>
            </a:extLst>
          </p:cNvPr>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Virtual Work</a:t>
            </a:r>
          </a:p>
        </p:txBody>
      </p:sp>
      <p:sp>
        <p:nvSpPr>
          <p:cNvPr id="5" name="TextBox 4"/>
          <p:cNvSpPr txBox="1">
            <a:spLocks noChangeArrowheads="1"/>
          </p:cNvSpPr>
          <p:nvPr/>
        </p:nvSpPr>
        <p:spPr bwMode="auto">
          <a:xfrm>
            <a:off x="608012" y="1326111"/>
            <a:ext cx="8000345" cy="4656724"/>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chemeClr val="bg1"/>
                </a:solidFill>
              </a:rPr>
              <a:t>Internal Work:  </a:t>
            </a:r>
            <a:r>
              <a:rPr lang="en-US" sz="3599" dirty="0">
                <a:solidFill>
                  <a:schemeClr val="bg1"/>
                </a:solidFill>
              </a:rPr>
              <a:t>Internal plastic hinges undergoing rotations.</a:t>
            </a:r>
          </a:p>
          <a:p>
            <a:pPr>
              <a:lnSpc>
                <a:spcPct val="150000"/>
              </a:lnSpc>
              <a:spcAft>
                <a:spcPts val="1600"/>
              </a:spcAft>
              <a:buClr>
                <a:srgbClr val="3A66AA"/>
              </a:buClr>
              <a:buSzPct val="110000"/>
              <a:defRPr/>
            </a:pPr>
            <a:r>
              <a:rPr lang="en-US" sz="3599" dirty="0">
                <a:solidFill>
                  <a:schemeClr val="bg1"/>
                </a:solidFill>
              </a:rPr>
              <a:t>=</a:t>
            </a:r>
          </a:p>
          <a:p>
            <a:pPr>
              <a:lnSpc>
                <a:spcPct val="150000"/>
              </a:lnSpc>
              <a:spcAft>
                <a:spcPts val="1600"/>
              </a:spcAft>
              <a:buClr>
                <a:srgbClr val="3A66AA"/>
              </a:buClr>
              <a:buSzPct val="110000"/>
              <a:defRPr/>
            </a:pPr>
            <a:r>
              <a:rPr lang="en-US" sz="3599" i="1" dirty="0">
                <a:solidFill>
                  <a:schemeClr val="bg1"/>
                </a:solidFill>
              </a:rPr>
              <a:t>External Work: </a:t>
            </a:r>
            <a:r>
              <a:rPr lang="en-US" sz="3599" dirty="0">
                <a:solidFill>
                  <a:schemeClr val="bg1"/>
                </a:solidFill>
              </a:rPr>
              <a:t>External force moving with building.</a:t>
            </a:r>
          </a:p>
        </p:txBody>
      </p:sp>
      <p:pic>
        <p:nvPicPr>
          <p:cNvPr id="8" name="Picture 1"/>
          <p:cNvPicPr>
            <a:picLocks noChangeAspect="1" noChangeArrowheads="1"/>
          </p:cNvPicPr>
          <p:nvPr/>
        </p:nvPicPr>
        <p:blipFill>
          <a:blip r:embed="rId2" cstate="print"/>
          <a:srcRect l="55211"/>
          <a:stretch>
            <a:fillRect/>
          </a:stretch>
        </p:blipFill>
        <p:spPr bwMode="auto">
          <a:xfrm>
            <a:off x="8516839" y="2057758"/>
            <a:ext cx="3028161" cy="2542513"/>
          </a:xfrm>
          <a:prstGeom prst="rect">
            <a:avLst/>
          </a:prstGeom>
          <a:noFill/>
          <a:ln w="9525">
            <a:noFill/>
            <a:miter lim="800000"/>
            <a:headEnd/>
            <a:tailEnd/>
          </a:ln>
        </p:spPr>
      </p:pic>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118</a:t>
            </a:fld>
            <a:endParaRPr lang="en-US">
              <a:solidFill>
                <a:schemeClr val="bg1"/>
              </a:solidFill>
            </a:endParaRPr>
          </a:p>
        </p:txBody>
      </p:sp>
    </p:spTree>
    <p:extLst>
      <p:ext uri="{BB962C8B-B14F-4D97-AF65-F5344CB8AC3E}">
        <p14:creationId xmlns:p14="http://schemas.microsoft.com/office/powerpoint/2010/main" val="12248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a:spLocks noChangeArrowheads="1"/>
          </p:cNvSpPr>
          <p:nvPr/>
        </p:nvSpPr>
        <p:spPr bwMode="auto">
          <a:xfrm>
            <a:off x="5982660" y="2325546"/>
            <a:ext cx="5104070" cy="2994912"/>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u="sng" dirty="0">
                <a:solidFill>
                  <a:schemeClr val="bg1"/>
                </a:solidFill>
              </a:rPr>
              <a:t>Virtual Work:</a:t>
            </a:r>
          </a:p>
          <a:p>
            <a:pPr>
              <a:lnSpc>
                <a:spcPct val="150000"/>
              </a:lnSpc>
              <a:spcAft>
                <a:spcPts val="1600"/>
              </a:spcAft>
              <a:buClr>
                <a:srgbClr val="3A66AA"/>
              </a:buClr>
              <a:buSzPct val="110000"/>
              <a:defRPr/>
            </a:pPr>
            <a:r>
              <a:rPr lang="en-US" sz="3599" i="1" dirty="0">
                <a:solidFill>
                  <a:schemeClr val="bg1"/>
                </a:solidFill>
              </a:rPr>
              <a:t>External Work: </a:t>
            </a:r>
          </a:p>
          <a:p>
            <a:pPr>
              <a:lnSpc>
                <a:spcPct val="150000"/>
              </a:lnSpc>
              <a:spcAft>
                <a:spcPts val="1600"/>
              </a:spcAft>
              <a:buClr>
                <a:srgbClr val="3A66AA"/>
              </a:buClr>
              <a:buSzPct val="110000"/>
              <a:defRPr/>
            </a:pPr>
            <a:r>
              <a:rPr lang="en-US" sz="3599" i="1" dirty="0">
                <a:solidFill>
                  <a:schemeClr val="bg1"/>
                </a:solidFill>
              </a:rPr>
              <a:t>Internal Work:</a:t>
            </a:r>
            <a:endParaRPr lang="en-US" sz="3599"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3633468" y="912367"/>
            <a:ext cx="837982" cy="461545"/>
          </a:xfrm>
          <a:prstGeom prst="rect">
            <a:avLst/>
          </a:prstGeom>
          <a:noFill/>
          <a:ln>
            <a:noFill/>
          </a:ln>
        </p:spPr>
        <p:txBody>
          <a:bodyPr wrap="square" rtlCol="0">
            <a:spAutoFit/>
          </a:bodyPr>
          <a:lstStyle/>
          <a:p>
            <a:r>
              <a:rPr lang="en-US" sz="2399" dirty="0">
                <a:solidFill>
                  <a:schemeClr val="bg1"/>
                </a:solidFill>
                <a:latin typeface="Symbol" panose="05050102010706020507" pitchFamily="18" charset="2"/>
              </a:rPr>
              <a:t>D</a:t>
            </a:r>
          </a:p>
        </p:txBody>
      </p:sp>
      <p:sp>
        <p:nvSpPr>
          <p:cNvPr id="2" name="Title 1"/>
          <p:cNvSpPr>
            <a:spLocks noGrp="1"/>
          </p:cNvSpPr>
          <p:nvPr>
            <p:ph type="title"/>
          </p:nvPr>
        </p:nvSpPr>
        <p:spPr>
          <a:xfrm>
            <a:off x="1278237" y="-70166"/>
            <a:ext cx="9601200" cy="1143000"/>
          </a:xfrm>
          <a:ln>
            <a:noFill/>
          </a:ln>
        </p:spPr>
        <p:txBody>
          <a:bodyPr/>
          <a:lstStyle/>
          <a:p>
            <a:r>
              <a:rPr lang="en-US" dirty="0"/>
              <a:t>Virtual Work</a:t>
            </a:r>
          </a:p>
        </p:txBody>
      </p:sp>
      <p:sp>
        <p:nvSpPr>
          <p:cNvPr id="5" name="TextBox 4"/>
          <p:cNvSpPr txBox="1">
            <a:spLocks noChangeArrowheads="1"/>
          </p:cNvSpPr>
          <p:nvPr/>
        </p:nvSpPr>
        <p:spPr bwMode="auto">
          <a:xfrm>
            <a:off x="5982660" y="274168"/>
            <a:ext cx="5104070" cy="1850058"/>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chemeClr val="bg1"/>
                </a:solidFill>
              </a:rPr>
              <a:t>Cantilever Wall</a:t>
            </a:r>
          </a:p>
          <a:p>
            <a:pPr>
              <a:lnSpc>
                <a:spcPct val="150000"/>
              </a:lnSpc>
              <a:spcAft>
                <a:spcPts val="1600"/>
              </a:spcAft>
              <a:buClr>
                <a:srgbClr val="3A66AA"/>
              </a:buClr>
              <a:buSzPct val="110000"/>
              <a:defRPr/>
            </a:pPr>
            <a:r>
              <a:rPr lang="en-US" sz="3599" i="1" u="sng" dirty="0">
                <a:solidFill>
                  <a:schemeClr val="bg1"/>
                </a:solidFill>
              </a:rPr>
              <a:t>Statics:</a:t>
            </a:r>
            <a:endParaRPr lang="en-US" sz="3599"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rot="435411">
            <a:off x="2669184" y="1805944"/>
            <a:ext cx="2285405" cy="3809008"/>
          </a:xfrm>
          <a:prstGeom prst="rect">
            <a:avLst/>
          </a:prstGeom>
          <a:solidFill>
            <a:srgbClr val="9E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cxnSp>
        <p:nvCxnSpPr>
          <p:cNvPr id="7" name="Straight Connector 6"/>
          <p:cNvCxnSpPr>
            <a:stCxn id="3" idx="2"/>
            <a:endCxn id="3" idx="0"/>
          </p:cNvCxnSpPr>
          <p:nvPr/>
        </p:nvCxnSpPr>
        <p:spPr>
          <a:xfrm flipV="1">
            <a:off x="3571314" y="1821199"/>
            <a:ext cx="481145" cy="3778498"/>
          </a:xfrm>
          <a:prstGeom prst="line">
            <a:avLst/>
          </a:prstGeom>
          <a:ln w="2857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3" idx="2"/>
          </p:cNvCxnSpPr>
          <p:nvPr/>
        </p:nvCxnSpPr>
        <p:spPr>
          <a:xfrm flipV="1">
            <a:off x="3571314" y="1676856"/>
            <a:ext cx="0" cy="3922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571314" y="1219776"/>
            <a:ext cx="0" cy="457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052459" y="1219776"/>
            <a:ext cx="0" cy="457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71314" y="1326111"/>
            <a:ext cx="481145" cy="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47424" y="1821199"/>
            <a:ext cx="1218882" cy="0"/>
          </a:xfrm>
          <a:prstGeom prst="line">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55589" y="1294611"/>
            <a:ext cx="837982" cy="461545"/>
          </a:xfrm>
          <a:prstGeom prst="rect">
            <a:avLst/>
          </a:prstGeom>
          <a:noFill/>
          <a:ln>
            <a:noFill/>
          </a:ln>
        </p:spPr>
        <p:txBody>
          <a:bodyPr wrap="square" rtlCol="0">
            <a:spAutoFit/>
          </a:bodyPr>
          <a:lstStyle/>
          <a:p>
            <a:r>
              <a:rPr lang="en-US" sz="2399" dirty="0">
                <a:solidFill>
                  <a:schemeClr val="bg1"/>
                </a:solidFill>
                <a:latin typeface="Tahoma" panose="020B0604030504040204" pitchFamily="34" charset="0"/>
                <a:ea typeface="Tahoma" panose="020B0604030504040204" pitchFamily="34" charset="0"/>
                <a:cs typeface="Tahoma" panose="020B0604030504040204" pitchFamily="34" charset="0"/>
              </a:rPr>
              <a:t>V</a:t>
            </a:r>
            <a:r>
              <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rPr>
              <a:t>u</a:t>
            </a:r>
          </a:p>
        </p:txBody>
      </p:sp>
      <p:cxnSp>
        <p:nvCxnSpPr>
          <p:cNvPr id="21" name="Straight Connector 20"/>
          <p:cNvCxnSpPr/>
          <p:nvPr/>
        </p:nvCxnSpPr>
        <p:spPr>
          <a:xfrm>
            <a:off x="1447424" y="5599697"/>
            <a:ext cx="441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47423" y="5320459"/>
            <a:ext cx="990340" cy="1266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a:off x="3030080" y="5249541"/>
            <a:ext cx="1005253" cy="494499"/>
          </a:xfrm>
          <a:prstGeom prst="arc">
            <a:avLst>
              <a:gd name="adj1" fmla="val 11317219"/>
              <a:gd name="adj2" fmla="val 0"/>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chemeClr val="bg1"/>
              </a:solidFill>
            </a:endParaRPr>
          </a:p>
        </p:txBody>
      </p:sp>
      <p:cxnSp>
        <p:nvCxnSpPr>
          <p:cNvPr id="33" name="Straight Connector 32"/>
          <p:cNvCxnSpPr/>
          <p:nvPr/>
        </p:nvCxnSpPr>
        <p:spPr>
          <a:xfrm>
            <a:off x="4189908" y="1821199"/>
            <a:ext cx="16759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613452" y="4706654"/>
            <a:ext cx="837982" cy="461545"/>
          </a:xfrm>
          <a:prstGeom prst="rect">
            <a:avLst/>
          </a:prstGeom>
          <a:noFill/>
          <a:ln>
            <a:solidFill>
              <a:schemeClr val="bg1"/>
            </a:solidFill>
          </a:ln>
        </p:spPr>
        <p:txBody>
          <a:bodyPr wrap="square" rtlCol="0">
            <a:spAutoFit/>
          </a:bodyPr>
          <a:lstStyle/>
          <a:p>
            <a:r>
              <a:rPr lang="en-US" sz="2399"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2399"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2399"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38" name="Straight Arrow Connector 37"/>
          <p:cNvCxnSpPr/>
          <p:nvPr/>
        </p:nvCxnSpPr>
        <p:spPr>
          <a:xfrm flipH="1" flipV="1">
            <a:off x="5561151" y="1821199"/>
            <a:ext cx="52116" cy="3778498"/>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74364" y="3402146"/>
            <a:ext cx="837982" cy="461545"/>
          </a:xfrm>
          <a:prstGeom prst="rect">
            <a:avLst/>
          </a:prstGeom>
          <a:noFill/>
          <a:ln>
            <a:noFill/>
          </a:ln>
        </p:spPr>
        <p:txBody>
          <a:bodyPr wrap="square" rtlCol="0">
            <a:spAutoFit/>
          </a:bodyPr>
          <a:lstStyle/>
          <a:p>
            <a:r>
              <a:rPr lang="en-US" sz="2399" dirty="0">
                <a:solidFill>
                  <a:schemeClr val="bg1"/>
                </a:solidFill>
                <a:latin typeface="Tahoma" panose="020B0604030504040204" pitchFamily="34" charset="0"/>
                <a:ea typeface="Tahoma" panose="020B0604030504040204" pitchFamily="34" charset="0"/>
                <a:cs typeface="Tahoma" panose="020B0604030504040204" pitchFamily="34" charset="0"/>
              </a:rPr>
              <a:t>h</a:t>
            </a:r>
            <a:endPar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3" name="Arc 42"/>
          <p:cNvSpPr/>
          <p:nvPr/>
        </p:nvSpPr>
        <p:spPr>
          <a:xfrm rot="19054535">
            <a:off x="1431631" y="5017526"/>
            <a:ext cx="914162" cy="914162"/>
          </a:xfrm>
          <a:prstGeom prst="arc">
            <a:avLst>
              <a:gd name="adj1" fmla="val 12420475"/>
              <a:gd name="adj2" fmla="val 14507795"/>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chemeClr val="bg1"/>
              </a:solidFill>
            </a:endParaRPr>
          </a:p>
        </p:txBody>
      </p:sp>
      <p:sp>
        <p:nvSpPr>
          <p:cNvPr id="44" name="TextBox 43"/>
          <p:cNvSpPr txBox="1"/>
          <p:nvPr/>
        </p:nvSpPr>
        <p:spPr>
          <a:xfrm>
            <a:off x="1018693" y="5138152"/>
            <a:ext cx="349748" cy="461545"/>
          </a:xfrm>
          <a:prstGeom prst="rect">
            <a:avLst/>
          </a:prstGeom>
          <a:noFill/>
          <a:ln>
            <a:noFill/>
          </a:ln>
        </p:spPr>
        <p:txBody>
          <a:bodyPr wrap="square" rtlCol="0">
            <a:spAutoFit/>
          </a:bodyPr>
          <a:lstStyle/>
          <a:p>
            <a:r>
              <a:rPr lang="en-US" sz="2399" dirty="0">
                <a:solidFill>
                  <a:schemeClr val="bg1"/>
                </a:solidFill>
                <a:latin typeface="Symbol" panose="05050102010706020507" pitchFamily="18" charset="2"/>
              </a:rPr>
              <a:t>q</a:t>
            </a:r>
          </a:p>
        </p:txBody>
      </p:sp>
      <mc:AlternateContent xmlns:mc="http://schemas.openxmlformats.org/markup-compatibility/2006">
        <mc:Choice xmlns:a14="http://schemas.microsoft.com/office/drawing/2010/main" Requires="a14">
          <p:sp>
            <p:nvSpPr>
              <p:cNvPr id="45" name="TextBox 44"/>
              <p:cNvSpPr txBox="1"/>
              <p:nvPr/>
            </p:nvSpPr>
            <p:spPr>
              <a:xfrm>
                <a:off x="9141619" y="4591237"/>
                <a:ext cx="1337069" cy="553726"/>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599" i="1" smtClean="0">
                          <a:solidFill>
                            <a:schemeClr val="bg1"/>
                          </a:solidFill>
                          <a:latin typeface="Cambria Math" panose="02040503050406030204" pitchFamily="18" charset="0"/>
                          <a:ea typeface="Cambria Math" panose="02040503050406030204" pitchFamily="18" charset="0"/>
                        </a:rPr>
                        <m:t>𝜙</m:t>
                      </m:r>
                      <m:sSub>
                        <m:sSubPr>
                          <m:ctrlPr>
                            <a:rPr lang="en-US" sz="3599" i="1">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𝑀</m:t>
                          </m:r>
                        </m:e>
                        <m:sub>
                          <m:r>
                            <a:rPr lang="en-US" sz="3599" i="1">
                              <a:solidFill>
                                <a:schemeClr val="bg1"/>
                              </a:solidFill>
                              <a:latin typeface="Cambria Math" panose="02040503050406030204" pitchFamily="18" charset="0"/>
                              <a:ea typeface="Cambria Math" panose="02040503050406030204" pitchFamily="18" charset="0"/>
                            </a:rPr>
                            <m:t>𝑛</m:t>
                          </m:r>
                        </m:sub>
                      </m:sSub>
                      <m:r>
                        <a:rPr lang="en-US" sz="3599" i="1">
                          <a:solidFill>
                            <a:schemeClr val="bg1"/>
                          </a:solidFill>
                          <a:latin typeface="Cambria Math" panose="02040503050406030204" pitchFamily="18" charset="0"/>
                          <a:ea typeface="Cambria Math" panose="02040503050406030204" pitchFamily="18" charset="0"/>
                        </a:rPr>
                        <m:t>𝜃</m:t>
                      </m:r>
                    </m:oMath>
                  </m:oMathPara>
                </a14:m>
                <a:endParaRPr lang="en-US" sz="3599" dirty="0">
                  <a:solidFill>
                    <a:schemeClr val="bg1"/>
                  </a:solidFill>
                </a:endParaRPr>
              </a:p>
            </p:txBody>
          </p:sp>
        </mc:Choice>
        <mc:Fallback>
          <p:sp>
            <p:nvSpPr>
              <p:cNvPr id="45" name="TextBox 44"/>
              <p:cNvSpPr txBox="1">
                <a:spLocks noRot="1" noChangeAspect="1" noMove="1" noResize="1" noEditPoints="1" noAdjustHandles="1" noChangeArrowheads="1" noChangeShapeType="1" noTextEdit="1"/>
              </p:cNvSpPr>
              <p:nvPr/>
            </p:nvSpPr>
            <p:spPr>
              <a:xfrm>
                <a:off x="9141619" y="4591237"/>
                <a:ext cx="1337069" cy="553726"/>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TextBox 48"/>
              <p:cNvSpPr txBox="1"/>
              <p:nvPr/>
            </p:nvSpPr>
            <p:spPr>
              <a:xfrm>
                <a:off x="9217798" y="3619009"/>
                <a:ext cx="828664" cy="553726"/>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smtClean="0">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𝑉</m:t>
                          </m:r>
                        </m:e>
                        <m:sub>
                          <m:r>
                            <a:rPr lang="en-US" sz="3599" i="1">
                              <a:solidFill>
                                <a:schemeClr val="bg1"/>
                              </a:solidFill>
                              <a:latin typeface="Cambria Math" panose="02040503050406030204" pitchFamily="18" charset="0"/>
                              <a:ea typeface="Cambria Math" panose="02040503050406030204" pitchFamily="18" charset="0"/>
                            </a:rPr>
                            <m:t>𝑢</m:t>
                          </m:r>
                        </m:sub>
                      </m:sSub>
                      <m:r>
                        <m:rPr>
                          <m:sty m:val="p"/>
                        </m:rPr>
                        <a:rPr lang="el-GR" sz="3599" i="1">
                          <a:solidFill>
                            <a:schemeClr val="bg1"/>
                          </a:solidFill>
                          <a:latin typeface="Cambria Math" panose="02040503050406030204" pitchFamily="18" charset="0"/>
                          <a:ea typeface="Cambria Math" panose="02040503050406030204" pitchFamily="18" charset="0"/>
                        </a:rPr>
                        <m:t>Δ</m:t>
                      </m:r>
                    </m:oMath>
                  </m:oMathPara>
                </a14:m>
                <a:endParaRPr lang="en-US" sz="3599" dirty="0">
                  <a:solidFill>
                    <a:schemeClr val="bg1"/>
                  </a:solidFill>
                </a:endParaRPr>
              </a:p>
            </p:txBody>
          </p:sp>
        </mc:Choice>
        <mc:Fallback>
          <p:sp>
            <p:nvSpPr>
              <p:cNvPr id="49" name="TextBox 48"/>
              <p:cNvSpPr txBox="1">
                <a:spLocks noRot="1" noChangeAspect="1" noMove="1" noResize="1" noEditPoints="1" noAdjustHandles="1" noChangeArrowheads="1" noChangeShapeType="1" noTextEdit="1"/>
              </p:cNvSpPr>
              <p:nvPr/>
            </p:nvSpPr>
            <p:spPr>
              <a:xfrm>
                <a:off x="9217798" y="3619009"/>
                <a:ext cx="828664" cy="553726"/>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1" name="TextBox 50"/>
              <p:cNvSpPr txBox="1"/>
              <p:nvPr/>
            </p:nvSpPr>
            <p:spPr>
              <a:xfrm>
                <a:off x="9147420" y="5445891"/>
                <a:ext cx="2614458" cy="553854"/>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smtClean="0">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𝑉</m:t>
                          </m:r>
                        </m:e>
                        <m:sub>
                          <m:r>
                            <a:rPr lang="en-US" sz="3599" i="1">
                              <a:solidFill>
                                <a:schemeClr val="bg1"/>
                              </a:solidFill>
                              <a:latin typeface="Cambria Math" panose="02040503050406030204" pitchFamily="18" charset="0"/>
                              <a:ea typeface="Cambria Math" panose="02040503050406030204" pitchFamily="18" charset="0"/>
                            </a:rPr>
                            <m:t>𝑢</m:t>
                          </m:r>
                        </m:sub>
                      </m:sSub>
                      <m:r>
                        <m:rPr>
                          <m:sty m:val="p"/>
                        </m:rPr>
                        <a:rPr lang="el-GR" sz="3599" i="1">
                          <a:solidFill>
                            <a:schemeClr val="bg1"/>
                          </a:solidFill>
                          <a:latin typeface="Cambria Math" panose="02040503050406030204" pitchFamily="18" charset="0"/>
                          <a:ea typeface="Cambria Math" panose="02040503050406030204" pitchFamily="18" charset="0"/>
                        </a:rPr>
                        <m:t>Δ</m:t>
                      </m:r>
                      <m:r>
                        <a:rPr lang="en-US" sz="3599" i="1">
                          <a:solidFill>
                            <a:schemeClr val="bg1"/>
                          </a:solidFill>
                          <a:latin typeface="Cambria Math" panose="02040503050406030204" pitchFamily="18" charset="0"/>
                          <a:ea typeface="Cambria Math" panose="02040503050406030204" pitchFamily="18" charset="0"/>
                        </a:rPr>
                        <m:t>=</m:t>
                      </m:r>
                      <m:r>
                        <a:rPr lang="en-US" sz="3599" i="1">
                          <a:solidFill>
                            <a:schemeClr val="bg1"/>
                          </a:solidFill>
                          <a:latin typeface="Cambria Math" panose="02040503050406030204" pitchFamily="18" charset="0"/>
                          <a:ea typeface="Cambria Math" panose="02040503050406030204" pitchFamily="18" charset="0"/>
                        </a:rPr>
                        <m:t>𝜙</m:t>
                      </m:r>
                      <m:sSub>
                        <m:sSubPr>
                          <m:ctrlPr>
                            <a:rPr lang="en-US" sz="3599" i="1">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𝑀</m:t>
                          </m:r>
                        </m:e>
                        <m:sub>
                          <m:r>
                            <a:rPr lang="en-US" sz="3599" i="1">
                              <a:solidFill>
                                <a:schemeClr val="bg1"/>
                              </a:solidFill>
                              <a:latin typeface="Cambria Math" panose="02040503050406030204" pitchFamily="18" charset="0"/>
                              <a:ea typeface="Cambria Math" panose="02040503050406030204" pitchFamily="18" charset="0"/>
                            </a:rPr>
                            <m:t>𝑛</m:t>
                          </m:r>
                        </m:sub>
                      </m:sSub>
                      <m:r>
                        <a:rPr lang="en-US" sz="3599" i="1">
                          <a:solidFill>
                            <a:schemeClr val="bg1"/>
                          </a:solidFill>
                          <a:latin typeface="Cambria Math" panose="02040503050406030204" pitchFamily="18" charset="0"/>
                          <a:ea typeface="Cambria Math" panose="02040503050406030204" pitchFamily="18" charset="0"/>
                        </a:rPr>
                        <m:t>𝜃</m:t>
                      </m:r>
                    </m:oMath>
                  </m:oMathPara>
                </a14:m>
                <a:endParaRPr lang="en-US" sz="3599" dirty="0">
                  <a:solidFill>
                    <a:schemeClr val="bg1"/>
                  </a:solidFill>
                </a:endParaRPr>
              </a:p>
            </p:txBody>
          </p:sp>
        </mc:Choice>
        <mc:Fallback>
          <p:sp>
            <p:nvSpPr>
              <p:cNvPr id="51" name="TextBox 50"/>
              <p:cNvSpPr txBox="1">
                <a:spLocks noRot="1" noChangeAspect="1" noMove="1" noResize="1" noEditPoints="1" noAdjustHandles="1" noChangeArrowheads="1" noChangeShapeType="1" noTextEdit="1"/>
              </p:cNvSpPr>
              <p:nvPr/>
            </p:nvSpPr>
            <p:spPr>
              <a:xfrm>
                <a:off x="9147420" y="5445891"/>
                <a:ext cx="2614458" cy="553854"/>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p:cNvSpPr txBox="1"/>
              <p:nvPr/>
            </p:nvSpPr>
            <p:spPr>
              <a:xfrm>
                <a:off x="7616827" y="1515200"/>
                <a:ext cx="2354006" cy="553726"/>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smtClean="0">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𝑉</m:t>
                          </m:r>
                        </m:e>
                        <m:sub>
                          <m:r>
                            <a:rPr lang="en-US" sz="3599" i="1">
                              <a:solidFill>
                                <a:schemeClr val="bg1"/>
                              </a:solidFill>
                              <a:latin typeface="Cambria Math" panose="02040503050406030204" pitchFamily="18" charset="0"/>
                              <a:ea typeface="Cambria Math" panose="02040503050406030204" pitchFamily="18" charset="0"/>
                            </a:rPr>
                            <m:t>𝑢</m:t>
                          </m:r>
                        </m:sub>
                      </m:sSub>
                      <m:r>
                        <a:rPr lang="en-US" sz="3599" i="1">
                          <a:solidFill>
                            <a:schemeClr val="bg1"/>
                          </a:solidFill>
                          <a:latin typeface="Cambria Math" panose="02040503050406030204" pitchFamily="18" charset="0"/>
                          <a:ea typeface="Cambria Math" panose="02040503050406030204" pitchFamily="18" charset="0"/>
                        </a:rPr>
                        <m:t>h</m:t>
                      </m:r>
                      <m:r>
                        <a:rPr lang="en-US" sz="3599" i="1">
                          <a:solidFill>
                            <a:schemeClr val="bg1"/>
                          </a:solidFill>
                          <a:latin typeface="Cambria Math" panose="02040503050406030204" pitchFamily="18" charset="0"/>
                          <a:ea typeface="Cambria Math" panose="02040503050406030204" pitchFamily="18" charset="0"/>
                        </a:rPr>
                        <m:t>=</m:t>
                      </m:r>
                      <m:r>
                        <a:rPr lang="en-US" sz="3599" i="1">
                          <a:solidFill>
                            <a:schemeClr val="bg1"/>
                          </a:solidFill>
                          <a:latin typeface="Cambria Math" panose="02040503050406030204" pitchFamily="18" charset="0"/>
                          <a:ea typeface="Cambria Math" panose="02040503050406030204" pitchFamily="18" charset="0"/>
                        </a:rPr>
                        <m:t>𝜙</m:t>
                      </m:r>
                      <m:sSub>
                        <m:sSubPr>
                          <m:ctrlPr>
                            <a:rPr lang="en-US" sz="3599" i="1">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𝑀</m:t>
                          </m:r>
                        </m:e>
                        <m:sub>
                          <m:r>
                            <a:rPr lang="en-US" sz="3599" i="1">
                              <a:solidFill>
                                <a:schemeClr val="bg1"/>
                              </a:solidFill>
                              <a:latin typeface="Cambria Math" panose="02040503050406030204" pitchFamily="18" charset="0"/>
                              <a:ea typeface="Cambria Math" panose="02040503050406030204" pitchFamily="18" charset="0"/>
                            </a:rPr>
                            <m:t>𝑛</m:t>
                          </m:r>
                        </m:sub>
                      </m:sSub>
                    </m:oMath>
                  </m:oMathPara>
                </a14:m>
                <a:endParaRPr lang="en-US" sz="3599" dirty="0">
                  <a:solidFill>
                    <a:schemeClr val="bg1"/>
                  </a:solidFill>
                </a:endParaRPr>
              </a:p>
            </p:txBody>
          </p:sp>
        </mc:Choice>
        <mc:Fallback>
          <p:sp>
            <p:nvSpPr>
              <p:cNvPr id="52" name="TextBox 51"/>
              <p:cNvSpPr txBox="1">
                <a:spLocks noRot="1" noChangeAspect="1" noMove="1" noResize="1" noEditPoints="1" noAdjustHandles="1" noChangeArrowheads="1" noChangeShapeType="1" noTextEdit="1"/>
              </p:cNvSpPr>
              <p:nvPr/>
            </p:nvSpPr>
            <p:spPr>
              <a:xfrm>
                <a:off x="7616827" y="1515200"/>
                <a:ext cx="2354006" cy="553726"/>
              </a:xfrm>
              <a:prstGeom prst="rect">
                <a:avLst/>
              </a:prstGeom>
              <a:blipFill>
                <a:blip r:embed="rId5"/>
                <a:stretch>
                  <a:fillRect/>
                </a:stretch>
              </a:blipFill>
              <a:ln>
                <a:noFill/>
              </a:ln>
            </p:spPr>
            <p:txBody>
              <a:bodyPr/>
              <a:lstStyle/>
              <a:p>
                <a:r>
                  <a:rPr lang="en-US">
                    <a:noFill/>
                  </a:rPr>
                  <a:t> </a:t>
                </a:r>
              </a:p>
            </p:txBody>
          </p:sp>
        </mc:Fallback>
      </mc:AlternateContent>
      <p:sp>
        <p:nvSpPr>
          <p:cNvPr id="27" name="Date Placeholder 1"/>
          <p:cNvSpPr txBox="1">
            <a:spLocks/>
          </p:cNvSpPr>
          <p:nvPr/>
        </p:nvSpPr>
        <p:spPr>
          <a:xfrm>
            <a:off x="7999412" y="6400801"/>
            <a:ext cx="1320059" cy="276226"/>
          </a:xfrm>
          <a:prstGeom prst="rect">
            <a:avLst/>
          </a:prstGeom>
          <a:ln>
            <a:solidFill>
              <a:schemeClr val="bg1"/>
            </a:solid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8" name="Footer Placeholder 2"/>
          <p:cNvSpPr txBox="1">
            <a:spLocks/>
          </p:cNvSpPr>
          <p:nvPr/>
        </p:nvSpPr>
        <p:spPr>
          <a:xfrm>
            <a:off x="1293813" y="6400801"/>
            <a:ext cx="6324599" cy="276226"/>
          </a:xfrm>
          <a:prstGeom prst="rect">
            <a:avLst/>
          </a:prstGeom>
          <a:ln>
            <a:solidFill>
              <a:schemeClr val="bg1"/>
            </a:solid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9" name="Slide Number Placeholder 3"/>
          <p:cNvSpPr txBox="1">
            <a:spLocks/>
          </p:cNvSpPr>
          <p:nvPr/>
        </p:nvSpPr>
        <p:spPr>
          <a:xfrm>
            <a:off x="9675812" y="6400801"/>
            <a:ext cx="1219202" cy="276226"/>
          </a:xfrm>
          <a:prstGeom prst="rect">
            <a:avLst/>
          </a:prstGeom>
          <a:ln>
            <a:solidFill>
              <a:schemeClr val="bg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119</a:t>
            </a:fld>
            <a:endParaRPr lang="en-US">
              <a:solidFill>
                <a:schemeClr val="bg1"/>
              </a:solidFill>
            </a:endParaRPr>
          </a:p>
        </p:txBody>
      </p:sp>
    </p:spTree>
    <p:extLst>
      <p:ext uri="{BB962C8B-B14F-4D97-AF65-F5344CB8AC3E}">
        <p14:creationId xmlns:p14="http://schemas.microsoft.com/office/powerpoint/2010/main" val="105471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5" grpId="0"/>
      <p:bldP spid="49"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How to address these effects? </a:t>
            </a:r>
          </a:p>
          <a:p>
            <a:r>
              <a:rPr lang="en-US" dirty="0"/>
              <a:t>Movement Joints</a:t>
            </a:r>
          </a:p>
          <a:p>
            <a:r>
              <a:rPr lang="en-US" dirty="0"/>
              <a:t>Additional Reinforcement</a:t>
            </a:r>
          </a:p>
        </p:txBody>
      </p:sp>
      <p:sp>
        <p:nvSpPr>
          <p:cNvPr id="3" name="Title 2"/>
          <p:cNvSpPr>
            <a:spLocks noGrp="1"/>
          </p:cNvSpPr>
          <p:nvPr>
            <p:ph type="title"/>
          </p:nvPr>
        </p:nvSpPr>
        <p:spPr/>
        <p:txBody>
          <a:bodyPr/>
          <a:lstStyle/>
          <a:p>
            <a:r>
              <a:rPr lang="en-US" dirty="0"/>
              <a:t>TEK Note 10-02D Empirical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a:t>
            </a:fld>
            <a:endParaRPr lang="en-US">
              <a:solidFill>
                <a:schemeClr val="bg1"/>
              </a:solidFill>
            </a:endParaRPr>
          </a:p>
        </p:txBody>
      </p:sp>
    </p:spTree>
    <p:extLst>
      <p:ext uri="{BB962C8B-B14F-4D97-AF65-F5344CB8AC3E}">
        <p14:creationId xmlns:p14="http://schemas.microsoft.com/office/powerpoint/2010/main" val="32350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633468" y="912367"/>
            <a:ext cx="837982" cy="461545"/>
          </a:xfrm>
          <a:prstGeom prst="rect">
            <a:avLst/>
          </a:prstGeom>
          <a:noFill/>
          <a:ln>
            <a:noFill/>
          </a:ln>
        </p:spPr>
        <p:txBody>
          <a:bodyPr wrap="square" rtlCol="0">
            <a:spAutoFit/>
          </a:bodyPr>
          <a:lstStyle/>
          <a:p>
            <a:r>
              <a:rPr lang="en-US" sz="2399" dirty="0">
                <a:solidFill>
                  <a:schemeClr val="bg1"/>
                </a:solidFill>
                <a:latin typeface="Symbol" panose="05050102010706020507" pitchFamily="18" charset="2"/>
              </a:rPr>
              <a:t>D</a:t>
            </a:r>
          </a:p>
        </p:txBody>
      </p:sp>
      <p:sp>
        <p:nvSpPr>
          <p:cNvPr id="2" name="Title 1"/>
          <p:cNvSpPr>
            <a:spLocks noGrp="1"/>
          </p:cNvSpPr>
          <p:nvPr>
            <p:ph type="title"/>
          </p:nvPr>
        </p:nvSpPr>
        <p:spPr>
          <a:xfrm>
            <a:off x="1327543" y="66917"/>
            <a:ext cx="9601200" cy="1143000"/>
          </a:xfrm>
          <a:ln>
            <a:noFill/>
          </a:ln>
        </p:spPr>
        <p:txBody>
          <a:bodyPr/>
          <a:lstStyle/>
          <a:p>
            <a:r>
              <a:rPr lang="en-US" dirty="0"/>
              <a:t>Virtual Work</a:t>
            </a:r>
          </a:p>
        </p:txBody>
      </p:sp>
      <p:sp>
        <p:nvSpPr>
          <p:cNvPr id="5" name="TextBox 4"/>
          <p:cNvSpPr txBox="1">
            <a:spLocks noChangeArrowheads="1"/>
          </p:cNvSpPr>
          <p:nvPr/>
        </p:nvSpPr>
        <p:spPr bwMode="auto">
          <a:xfrm>
            <a:off x="5982660" y="274168"/>
            <a:ext cx="5104070" cy="814903"/>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chemeClr val="bg1"/>
                </a:solidFill>
              </a:rPr>
              <a:t>Cantilever Wall</a:t>
            </a:r>
          </a:p>
        </p:txBody>
      </p:sp>
      <p:sp>
        <p:nvSpPr>
          <p:cNvPr id="3" name="Rectangle 2"/>
          <p:cNvSpPr/>
          <p:nvPr/>
        </p:nvSpPr>
        <p:spPr>
          <a:xfrm rot="435411">
            <a:off x="2669184" y="1805944"/>
            <a:ext cx="2285405" cy="3809008"/>
          </a:xfrm>
          <a:prstGeom prst="rect">
            <a:avLst/>
          </a:prstGeom>
          <a:solidFill>
            <a:srgbClr val="9E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cxnSp>
        <p:nvCxnSpPr>
          <p:cNvPr id="7" name="Straight Connector 6"/>
          <p:cNvCxnSpPr>
            <a:stCxn id="3" idx="2"/>
            <a:endCxn id="3" idx="0"/>
          </p:cNvCxnSpPr>
          <p:nvPr/>
        </p:nvCxnSpPr>
        <p:spPr>
          <a:xfrm flipV="1">
            <a:off x="3571314" y="1821199"/>
            <a:ext cx="481145" cy="3778498"/>
          </a:xfrm>
          <a:prstGeom prst="line">
            <a:avLst/>
          </a:prstGeom>
          <a:ln w="2857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3" idx="2"/>
          </p:cNvCxnSpPr>
          <p:nvPr/>
        </p:nvCxnSpPr>
        <p:spPr>
          <a:xfrm flipV="1">
            <a:off x="3571314" y="1676856"/>
            <a:ext cx="0" cy="3922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571314" y="1219776"/>
            <a:ext cx="0" cy="457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052459" y="1219776"/>
            <a:ext cx="0" cy="457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71314" y="1326111"/>
            <a:ext cx="481145" cy="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47424" y="1821199"/>
            <a:ext cx="1218882" cy="0"/>
          </a:xfrm>
          <a:prstGeom prst="line">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55589" y="1294611"/>
            <a:ext cx="837982" cy="461545"/>
          </a:xfrm>
          <a:prstGeom prst="rect">
            <a:avLst/>
          </a:prstGeom>
          <a:noFill/>
          <a:ln>
            <a:noFill/>
          </a:ln>
        </p:spPr>
        <p:txBody>
          <a:bodyPr wrap="square" rtlCol="0">
            <a:spAutoFit/>
          </a:bodyPr>
          <a:lstStyle/>
          <a:p>
            <a:r>
              <a:rPr lang="en-US" sz="2399" dirty="0">
                <a:solidFill>
                  <a:schemeClr val="bg1"/>
                </a:solidFill>
                <a:latin typeface="Tahoma" panose="020B0604030504040204" pitchFamily="34" charset="0"/>
                <a:ea typeface="Tahoma" panose="020B0604030504040204" pitchFamily="34" charset="0"/>
                <a:cs typeface="Tahoma" panose="020B0604030504040204" pitchFamily="34" charset="0"/>
              </a:rPr>
              <a:t>V</a:t>
            </a:r>
            <a:r>
              <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rPr>
              <a:t>u</a:t>
            </a:r>
          </a:p>
        </p:txBody>
      </p:sp>
      <p:cxnSp>
        <p:nvCxnSpPr>
          <p:cNvPr id="21" name="Straight Connector 20"/>
          <p:cNvCxnSpPr/>
          <p:nvPr/>
        </p:nvCxnSpPr>
        <p:spPr>
          <a:xfrm>
            <a:off x="1447424" y="5599697"/>
            <a:ext cx="44184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47423" y="5320459"/>
            <a:ext cx="990340" cy="1266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a:off x="3030080" y="5249541"/>
            <a:ext cx="1005253" cy="494499"/>
          </a:xfrm>
          <a:prstGeom prst="arc">
            <a:avLst>
              <a:gd name="adj1" fmla="val 11317219"/>
              <a:gd name="adj2" fmla="val 0"/>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chemeClr val="bg1"/>
              </a:solidFill>
            </a:endParaRPr>
          </a:p>
        </p:txBody>
      </p:sp>
      <p:cxnSp>
        <p:nvCxnSpPr>
          <p:cNvPr id="33" name="Straight Connector 32"/>
          <p:cNvCxnSpPr/>
          <p:nvPr/>
        </p:nvCxnSpPr>
        <p:spPr>
          <a:xfrm>
            <a:off x="4189908" y="1821199"/>
            <a:ext cx="16759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613452" y="4706654"/>
            <a:ext cx="837982" cy="461545"/>
          </a:xfrm>
          <a:prstGeom prst="rect">
            <a:avLst/>
          </a:prstGeom>
          <a:noFill/>
          <a:ln>
            <a:solidFill>
              <a:schemeClr val="bg1"/>
            </a:solidFill>
          </a:ln>
        </p:spPr>
        <p:txBody>
          <a:bodyPr wrap="square" rtlCol="0">
            <a:spAutoFit/>
          </a:bodyPr>
          <a:lstStyle/>
          <a:p>
            <a:r>
              <a:rPr lang="en-US" sz="2399"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2399"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2399"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38" name="Straight Arrow Connector 37"/>
          <p:cNvCxnSpPr/>
          <p:nvPr/>
        </p:nvCxnSpPr>
        <p:spPr>
          <a:xfrm flipH="1" flipV="1">
            <a:off x="5561151" y="1821199"/>
            <a:ext cx="52116" cy="3778498"/>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574364" y="3402146"/>
            <a:ext cx="837982" cy="461545"/>
          </a:xfrm>
          <a:prstGeom prst="rect">
            <a:avLst/>
          </a:prstGeom>
          <a:noFill/>
          <a:ln>
            <a:noFill/>
          </a:ln>
        </p:spPr>
        <p:txBody>
          <a:bodyPr wrap="square" rtlCol="0">
            <a:spAutoFit/>
          </a:bodyPr>
          <a:lstStyle/>
          <a:p>
            <a:r>
              <a:rPr lang="en-US" sz="2399" dirty="0">
                <a:solidFill>
                  <a:schemeClr val="bg1"/>
                </a:solidFill>
                <a:latin typeface="Tahoma" panose="020B0604030504040204" pitchFamily="34" charset="0"/>
                <a:ea typeface="Tahoma" panose="020B0604030504040204" pitchFamily="34" charset="0"/>
                <a:cs typeface="Tahoma" panose="020B0604030504040204" pitchFamily="34" charset="0"/>
              </a:rPr>
              <a:t>h</a:t>
            </a:r>
            <a:endPar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3" name="Arc 42"/>
          <p:cNvSpPr/>
          <p:nvPr/>
        </p:nvSpPr>
        <p:spPr>
          <a:xfrm rot="19054535">
            <a:off x="1431631" y="5017526"/>
            <a:ext cx="914162" cy="914162"/>
          </a:xfrm>
          <a:prstGeom prst="arc">
            <a:avLst>
              <a:gd name="adj1" fmla="val 12420475"/>
              <a:gd name="adj2" fmla="val 14507795"/>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chemeClr val="bg1"/>
              </a:solidFill>
            </a:endParaRPr>
          </a:p>
        </p:txBody>
      </p:sp>
      <p:sp>
        <p:nvSpPr>
          <p:cNvPr id="44" name="TextBox 43"/>
          <p:cNvSpPr txBox="1"/>
          <p:nvPr/>
        </p:nvSpPr>
        <p:spPr>
          <a:xfrm>
            <a:off x="1018693" y="5138152"/>
            <a:ext cx="308850" cy="461545"/>
          </a:xfrm>
          <a:prstGeom prst="rect">
            <a:avLst/>
          </a:prstGeom>
          <a:noFill/>
          <a:ln>
            <a:noFill/>
          </a:ln>
        </p:spPr>
        <p:txBody>
          <a:bodyPr wrap="square" rtlCol="0">
            <a:spAutoFit/>
          </a:bodyPr>
          <a:lstStyle/>
          <a:p>
            <a:r>
              <a:rPr lang="en-US" sz="2399" dirty="0">
                <a:solidFill>
                  <a:schemeClr val="bg1"/>
                </a:solidFill>
                <a:latin typeface="Symbol" panose="05050102010706020507" pitchFamily="18" charset="2"/>
              </a:rPr>
              <a:t>q</a:t>
            </a:r>
          </a:p>
        </p:txBody>
      </p:sp>
      <mc:AlternateContent xmlns:mc="http://schemas.openxmlformats.org/markup-compatibility/2006">
        <mc:Choice xmlns:a14="http://schemas.microsoft.com/office/drawing/2010/main" Requires="a14">
          <p:sp>
            <p:nvSpPr>
              <p:cNvPr id="46" name="TextBox 45"/>
              <p:cNvSpPr txBox="1"/>
              <p:nvPr/>
            </p:nvSpPr>
            <p:spPr>
              <a:xfrm>
                <a:off x="7541836" y="2084935"/>
                <a:ext cx="1277966" cy="10403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599" i="1" smtClean="0">
                          <a:solidFill>
                            <a:schemeClr val="bg1"/>
                          </a:solidFill>
                          <a:latin typeface="Cambria Math" panose="02040503050406030204" pitchFamily="18" charset="0"/>
                          <a:ea typeface="Cambria Math" panose="02040503050406030204" pitchFamily="18" charset="0"/>
                        </a:rPr>
                        <m:t>𝜃</m:t>
                      </m:r>
                      <m:r>
                        <a:rPr lang="en-US" sz="3599" i="1" smtClean="0">
                          <a:solidFill>
                            <a:schemeClr val="bg1"/>
                          </a:solidFill>
                          <a:latin typeface="Cambria Math" panose="02040503050406030204" pitchFamily="18" charset="0"/>
                          <a:ea typeface="Cambria Math" panose="02040503050406030204" pitchFamily="18" charset="0"/>
                        </a:rPr>
                        <m:t>=</m:t>
                      </m:r>
                      <m:f>
                        <m:fPr>
                          <m:ctrlPr>
                            <a:rPr lang="en-US" sz="3599" i="1">
                              <a:solidFill>
                                <a:schemeClr val="bg1"/>
                              </a:solidFill>
                              <a:latin typeface="Cambria Math" panose="02040503050406030204" pitchFamily="18" charset="0"/>
                              <a:ea typeface="Cambria Math" panose="02040503050406030204" pitchFamily="18" charset="0"/>
                            </a:rPr>
                          </m:ctrlPr>
                        </m:fPr>
                        <m:num>
                          <m:r>
                            <m:rPr>
                              <m:sty m:val="p"/>
                            </m:rPr>
                            <a:rPr lang="el-GR" sz="3599" i="1">
                              <a:solidFill>
                                <a:schemeClr val="bg1"/>
                              </a:solidFill>
                              <a:latin typeface="Cambria Math" panose="02040503050406030204" pitchFamily="18" charset="0"/>
                              <a:ea typeface="Cambria Math" panose="02040503050406030204" pitchFamily="18" charset="0"/>
                            </a:rPr>
                            <m:t>Δ</m:t>
                          </m:r>
                        </m:num>
                        <m:den>
                          <m:r>
                            <a:rPr lang="en-US" sz="3599" i="1">
                              <a:solidFill>
                                <a:schemeClr val="bg1"/>
                              </a:solidFill>
                              <a:latin typeface="Cambria Math" panose="02040503050406030204" pitchFamily="18" charset="0"/>
                              <a:ea typeface="Cambria Math" panose="02040503050406030204" pitchFamily="18" charset="0"/>
                            </a:rPr>
                            <m:t>h</m:t>
                          </m:r>
                        </m:den>
                      </m:f>
                    </m:oMath>
                  </m:oMathPara>
                </a14:m>
                <a:endParaRPr lang="en-US" sz="3599" dirty="0">
                  <a:solidFill>
                    <a:schemeClr val="bg1"/>
                  </a:solidFill>
                </a:endParaRPr>
              </a:p>
            </p:txBody>
          </p:sp>
        </mc:Choice>
        <mc:Fallback>
          <p:sp>
            <p:nvSpPr>
              <p:cNvPr id="46" name="TextBox 45"/>
              <p:cNvSpPr txBox="1">
                <a:spLocks noRot="1" noChangeAspect="1" noMove="1" noResize="1" noEditPoints="1" noAdjustHandles="1" noChangeArrowheads="1" noChangeShapeType="1" noTextEdit="1"/>
              </p:cNvSpPr>
              <p:nvPr/>
            </p:nvSpPr>
            <p:spPr>
              <a:xfrm>
                <a:off x="7541836" y="2084935"/>
                <a:ext cx="1277966" cy="1040399"/>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p:cNvSpPr txBox="1"/>
              <p:nvPr/>
            </p:nvSpPr>
            <p:spPr>
              <a:xfrm>
                <a:off x="7174132" y="3384376"/>
                <a:ext cx="2769203" cy="104514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smtClean="0">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𝑉</m:t>
                          </m:r>
                        </m:e>
                        <m:sub>
                          <m:r>
                            <a:rPr lang="en-US" sz="3599" i="1">
                              <a:solidFill>
                                <a:schemeClr val="bg1"/>
                              </a:solidFill>
                              <a:latin typeface="Cambria Math" panose="02040503050406030204" pitchFamily="18" charset="0"/>
                              <a:ea typeface="Cambria Math" panose="02040503050406030204" pitchFamily="18" charset="0"/>
                            </a:rPr>
                            <m:t>𝑢</m:t>
                          </m:r>
                        </m:sub>
                      </m:sSub>
                      <m:r>
                        <m:rPr>
                          <m:sty m:val="p"/>
                        </m:rPr>
                        <a:rPr lang="el-GR" sz="3599" i="1">
                          <a:solidFill>
                            <a:schemeClr val="bg1"/>
                          </a:solidFill>
                          <a:latin typeface="Cambria Math" panose="02040503050406030204" pitchFamily="18" charset="0"/>
                          <a:ea typeface="Cambria Math" panose="02040503050406030204" pitchFamily="18" charset="0"/>
                        </a:rPr>
                        <m:t>Δ</m:t>
                      </m:r>
                      <m:r>
                        <a:rPr lang="en-US" sz="3599" i="1">
                          <a:solidFill>
                            <a:schemeClr val="bg1"/>
                          </a:solidFill>
                          <a:latin typeface="Cambria Math" panose="02040503050406030204" pitchFamily="18" charset="0"/>
                          <a:ea typeface="Cambria Math" panose="02040503050406030204" pitchFamily="18" charset="0"/>
                        </a:rPr>
                        <m:t>=</m:t>
                      </m:r>
                      <m:f>
                        <m:fPr>
                          <m:ctrlPr>
                            <a:rPr lang="en-US" sz="3599" i="1">
                              <a:solidFill>
                                <a:schemeClr val="bg1"/>
                              </a:solidFill>
                              <a:latin typeface="Cambria Math" panose="02040503050406030204" pitchFamily="18" charset="0"/>
                              <a:ea typeface="Cambria Math" panose="02040503050406030204" pitchFamily="18" charset="0"/>
                            </a:rPr>
                          </m:ctrlPr>
                        </m:fPr>
                        <m:num>
                          <m:r>
                            <a:rPr lang="en-US" sz="3599" i="1">
                              <a:solidFill>
                                <a:schemeClr val="bg1"/>
                              </a:solidFill>
                              <a:latin typeface="Cambria Math" panose="02040503050406030204" pitchFamily="18" charset="0"/>
                              <a:ea typeface="Cambria Math" panose="02040503050406030204" pitchFamily="18" charset="0"/>
                            </a:rPr>
                            <m:t>𝜙</m:t>
                          </m:r>
                          <m:sSub>
                            <m:sSubPr>
                              <m:ctrlPr>
                                <a:rPr lang="en-US" sz="3599" i="1">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𝑀</m:t>
                              </m:r>
                            </m:e>
                            <m:sub>
                              <m:r>
                                <a:rPr lang="en-US" sz="3599" i="1">
                                  <a:solidFill>
                                    <a:schemeClr val="bg1"/>
                                  </a:solidFill>
                                  <a:latin typeface="Cambria Math" panose="02040503050406030204" pitchFamily="18" charset="0"/>
                                  <a:ea typeface="Cambria Math" panose="02040503050406030204" pitchFamily="18" charset="0"/>
                                </a:rPr>
                                <m:t>𝑛</m:t>
                              </m:r>
                            </m:sub>
                          </m:sSub>
                          <m:r>
                            <m:rPr>
                              <m:sty m:val="p"/>
                            </m:rPr>
                            <a:rPr lang="el-GR" sz="3599" i="1">
                              <a:solidFill>
                                <a:schemeClr val="bg1"/>
                              </a:solidFill>
                              <a:latin typeface="Cambria Math" panose="02040503050406030204" pitchFamily="18" charset="0"/>
                              <a:ea typeface="Cambria Math" panose="02040503050406030204" pitchFamily="18" charset="0"/>
                            </a:rPr>
                            <m:t>Δ</m:t>
                          </m:r>
                          <m:r>
                            <m:rPr>
                              <m:nor/>
                            </m:rPr>
                            <a:rPr lang="en-US" sz="3599" dirty="0">
                              <a:solidFill>
                                <a:schemeClr val="bg1"/>
                              </a:solidFill>
                            </a:rPr>
                            <m:t> </m:t>
                          </m:r>
                        </m:num>
                        <m:den>
                          <m:r>
                            <a:rPr lang="en-US" sz="3599" i="1">
                              <a:solidFill>
                                <a:schemeClr val="bg1"/>
                              </a:solidFill>
                              <a:latin typeface="Cambria Math" panose="02040503050406030204" pitchFamily="18" charset="0"/>
                              <a:ea typeface="Cambria Math" panose="02040503050406030204" pitchFamily="18" charset="0"/>
                            </a:rPr>
                            <m:t>h</m:t>
                          </m:r>
                        </m:den>
                      </m:f>
                    </m:oMath>
                  </m:oMathPara>
                </a14:m>
                <a:endParaRPr lang="en-US" sz="3599" dirty="0">
                  <a:solidFill>
                    <a:schemeClr val="bg1"/>
                  </a:solidFill>
                </a:endParaRPr>
              </a:p>
            </p:txBody>
          </p:sp>
        </mc:Choice>
        <mc:Fallback>
          <p:sp>
            <p:nvSpPr>
              <p:cNvPr id="48" name="TextBox 47"/>
              <p:cNvSpPr txBox="1">
                <a:spLocks noRot="1" noChangeAspect="1" noMove="1" noResize="1" noEditPoints="1" noAdjustHandles="1" noChangeArrowheads="1" noChangeShapeType="1" noTextEdit="1"/>
              </p:cNvSpPr>
              <p:nvPr/>
            </p:nvSpPr>
            <p:spPr>
              <a:xfrm>
                <a:off x="7174132" y="3384376"/>
                <a:ext cx="2769203" cy="104514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TextBox 49"/>
              <p:cNvSpPr txBox="1"/>
              <p:nvPr/>
            </p:nvSpPr>
            <p:spPr>
              <a:xfrm>
                <a:off x="7328703" y="4820403"/>
                <a:ext cx="2354006" cy="553726"/>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smtClean="0">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𝑉</m:t>
                          </m:r>
                        </m:e>
                        <m:sub>
                          <m:r>
                            <a:rPr lang="en-US" sz="3599" i="1">
                              <a:solidFill>
                                <a:schemeClr val="bg1"/>
                              </a:solidFill>
                              <a:latin typeface="Cambria Math" panose="02040503050406030204" pitchFamily="18" charset="0"/>
                              <a:ea typeface="Cambria Math" panose="02040503050406030204" pitchFamily="18" charset="0"/>
                            </a:rPr>
                            <m:t>𝑢</m:t>
                          </m:r>
                        </m:sub>
                      </m:sSub>
                      <m:r>
                        <a:rPr lang="en-US" sz="3599" i="1">
                          <a:solidFill>
                            <a:schemeClr val="bg1"/>
                          </a:solidFill>
                          <a:latin typeface="Cambria Math" panose="02040503050406030204" pitchFamily="18" charset="0"/>
                          <a:ea typeface="Cambria Math" panose="02040503050406030204" pitchFamily="18" charset="0"/>
                        </a:rPr>
                        <m:t>h</m:t>
                      </m:r>
                      <m:r>
                        <a:rPr lang="en-US" sz="3599" i="1">
                          <a:solidFill>
                            <a:schemeClr val="bg1"/>
                          </a:solidFill>
                          <a:latin typeface="Cambria Math" panose="02040503050406030204" pitchFamily="18" charset="0"/>
                          <a:ea typeface="Cambria Math" panose="02040503050406030204" pitchFamily="18" charset="0"/>
                        </a:rPr>
                        <m:t>=</m:t>
                      </m:r>
                      <m:r>
                        <a:rPr lang="en-US" sz="3599" i="1">
                          <a:solidFill>
                            <a:schemeClr val="bg1"/>
                          </a:solidFill>
                          <a:latin typeface="Cambria Math" panose="02040503050406030204" pitchFamily="18" charset="0"/>
                          <a:ea typeface="Cambria Math" panose="02040503050406030204" pitchFamily="18" charset="0"/>
                        </a:rPr>
                        <m:t>𝜙</m:t>
                      </m:r>
                      <m:sSub>
                        <m:sSubPr>
                          <m:ctrlPr>
                            <a:rPr lang="en-US" sz="3599" i="1">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𝑀</m:t>
                          </m:r>
                        </m:e>
                        <m:sub>
                          <m:r>
                            <a:rPr lang="en-US" sz="3599" i="1">
                              <a:solidFill>
                                <a:schemeClr val="bg1"/>
                              </a:solidFill>
                              <a:latin typeface="Cambria Math" panose="02040503050406030204" pitchFamily="18" charset="0"/>
                              <a:ea typeface="Cambria Math" panose="02040503050406030204" pitchFamily="18" charset="0"/>
                            </a:rPr>
                            <m:t>𝑛</m:t>
                          </m:r>
                        </m:sub>
                      </m:sSub>
                    </m:oMath>
                  </m:oMathPara>
                </a14:m>
                <a:endParaRPr lang="en-US" sz="3599" dirty="0">
                  <a:solidFill>
                    <a:schemeClr val="bg1"/>
                  </a:solidFill>
                </a:endParaRPr>
              </a:p>
            </p:txBody>
          </p:sp>
        </mc:Choice>
        <mc:Fallback>
          <p:sp>
            <p:nvSpPr>
              <p:cNvPr id="50" name="TextBox 49"/>
              <p:cNvSpPr txBox="1">
                <a:spLocks noRot="1" noChangeAspect="1" noMove="1" noResize="1" noEditPoints="1" noAdjustHandles="1" noChangeArrowheads="1" noChangeShapeType="1" noTextEdit="1"/>
              </p:cNvSpPr>
              <p:nvPr/>
            </p:nvSpPr>
            <p:spPr>
              <a:xfrm>
                <a:off x="7328703" y="4820403"/>
                <a:ext cx="2354006" cy="553726"/>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p:cNvSpPr txBox="1"/>
              <p:nvPr/>
            </p:nvSpPr>
            <p:spPr>
              <a:xfrm>
                <a:off x="7044212" y="1324217"/>
                <a:ext cx="2614458" cy="553854"/>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smtClean="0">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𝑉</m:t>
                          </m:r>
                        </m:e>
                        <m:sub>
                          <m:r>
                            <a:rPr lang="en-US" sz="3599" i="1">
                              <a:solidFill>
                                <a:schemeClr val="bg1"/>
                              </a:solidFill>
                              <a:latin typeface="Cambria Math" panose="02040503050406030204" pitchFamily="18" charset="0"/>
                              <a:ea typeface="Cambria Math" panose="02040503050406030204" pitchFamily="18" charset="0"/>
                            </a:rPr>
                            <m:t>𝑢</m:t>
                          </m:r>
                        </m:sub>
                      </m:sSub>
                      <m:r>
                        <m:rPr>
                          <m:sty m:val="p"/>
                        </m:rPr>
                        <a:rPr lang="el-GR" sz="3599" i="1">
                          <a:solidFill>
                            <a:schemeClr val="bg1"/>
                          </a:solidFill>
                          <a:latin typeface="Cambria Math" panose="02040503050406030204" pitchFamily="18" charset="0"/>
                          <a:ea typeface="Cambria Math" panose="02040503050406030204" pitchFamily="18" charset="0"/>
                        </a:rPr>
                        <m:t>Δ</m:t>
                      </m:r>
                      <m:r>
                        <a:rPr lang="en-US" sz="3599" i="1">
                          <a:solidFill>
                            <a:schemeClr val="bg1"/>
                          </a:solidFill>
                          <a:latin typeface="Cambria Math" panose="02040503050406030204" pitchFamily="18" charset="0"/>
                          <a:ea typeface="Cambria Math" panose="02040503050406030204" pitchFamily="18" charset="0"/>
                        </a:rPr>
                        <m:t>=</m:t>
                      </m:r>
                      <m:r>
                        <a:rPr lang="en-US" sz="3599" i="1">
                          <a:solidFill>
                            <a:schemeClr val="bg1"/>
                          </a:solidFill>
                          <a:latin typeface="Cambria Math" panose="02040503050406030204" pitchFamily="18" charset="0"/>
                          <a:ea typeface="Cambria Math" panose="02040503050406030204" pitchFamily="18" charset="0"/>
                        </a:rPr>
                        <m:t>𝜙</m:t>
                      </m:r>
                      <m:sSub>
                        <m:sSubPr>
                          <m:ctrlPr>
                            <a:rPr lang="en-US" sz="3599" i="1">
                              <a:solidFill>
                                <a:schemeClr val="bg1"/>
                              </a:solidFill>
                              <a:latin typeface="Cambria Math" panose="02040503050406030204" pitchFamily="18" charset="0"/>
                              <a:ea typeface="Cambria Math" panose="02040503050406030204" pitchFamily="18" charset="0"/>
                            </a:rPr>
                          </m:ctrlPr>
                        </m:sSubPr>
                        <m:e>
                          <m:r>
                            <a:rPr lang="en-US" sz="3599" i="1">
                              <a:solidFill>
                                <a:schemeClr val="bg1"/>
                              </a:solidFill>
                              <a:latin typeface="Cambria Math" panose="02040503050406030204" pitchFamily="18" charset="0"/>
                              <a:ea typeface="Cambria Math" panose="02040503050406030204" pitchFamily="18" charset="0"/>
                            </a:rPr>
                            <m:t>𝑀</m:t>
                          </m:r>
                        </m:e>
                        <m:sub>
                          <m:r>
                            <a:rPr lang="en-US" sz="3599" i="1">
                              <a:solidFill>
                                <a:schemeClr val="bg1"/>
                              </a:solidFill>
                              <a:latin typeface="Cambria Math" panose="02040503050406030204" pitchFamily="18" charset="0"/>
                              <a:ea typeface="Cambria Math" panose="02040503050406030204" pitchFamily="18" charset="0"/>
                            </a:rPr>
                            <m:t>𝑛</m:t>
                          </m:r>
                        </m:sub>
                      </m:sSub>
                      <m:r>
                        <a:rPr lang="en-US" sz="3599" i="1">
                          <a:solidFill>
                            <a:schemeClr val="bg1"/>
                          </a:solidFill>
                          <a:latin typeface="Cambria Math" panose="02040503050406030204" pitchFamily="18" charset="0"/>
                          <a:ea typeface="Cambria Math" panose="02040503050406030204" pitchFamily="18" charset="0"/>
                        </a:rPr>
                        <m:t>𝜃</m:t>
                      </m:r>
                    </m:oMath>
                  </m:oMathPara>
                </a14:m>
                <a:endParaRPr lang="en-US" sz="3599" dirty="0">
                  <a:solidFill>
                    <a:schemeClr val="bg1"/>
                  </a:solidFill>
                </a:endParaRPr>
              </a:p>
            </p:txBody>
          </p:sp>
        </mc:Choice>
        <mc:Fallback>
          <p:sp>
            <p:nvSpPr>
              <p:cNvPr id="28" name="TextBox 27"/>
              <p:cNvSpPr txBox="1">
                <a:spLocks noRot="1" noChangeAspect="1" noMove="1" noResize="1" noEditPoints="1" noAdjustHandles="1" noChangeArrowheads="1" noChangeShapeType="1" noTextEdit="1"/>
              </p:cNvSpPr>
              <p:nvPr/>
            </p:nvSpPr>
            <p:spPr>
              <a:xfrm>
                <a:off x="7044212" y="1324217"/>
                <a:ext cx="2614458" cy="553854"/>
              </a:xfrm>
              <a:prstGeom prst="rect">
                <a:avLst/>
              </a:prstGeom>
              <a:blipFill>
                <a:blip r:embed="rId5"/>
                <a:stretch>
                  <a:fillRect/>
                </a:stretch>
              </a:blipFill>
              <a:ln>
                <a:noFill/>
              </a:ln>
            </p:spPr>
            <p:txBody>
              <a:bodyPr/>
              <a:lstStyle/>
              <a:p>
                <a:r>
                  <a:rPr lang="en-US">
                    <a:noFill/>
                  </a:rPr>
                  <a:t> </a:t>
                </a:r>
              </a:p>
            </p:txBody>
          </p:sp>
        </mc:Fallback>
      </mc:AlternateContent>
      <p:sp>
        <p:nvSpPr>
          <p:cNvPr id="27" name="Date Placeholder 1"/>
          <p:cNvSpPr txBox="1">
            <a:spLocks/>
          </p:cNvSpPr>
          <p:nvPr/>
        </p:nvSpPr>
        <p:spPr>
          <a:xfrm>
            <a:off x="7999412" y="6400801"/>
            <a:ext cx="1320059" cy="276226"/>
          </a:xfrm>
          <a:prstGeom prst="rect">
            <a:avLst/>
          </a:prstGeom>
          <a:ln>
            <a:solidFill>
              <a:schemeClr val="bg1"/>
            </a:solid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9" name="Footer Placeholder 2"/>
          <p:cNvSpPr txBox="1">
            <a:spLocks/>
          </p:cNvSpPr>
          <p:nvPr/>
        </p:nvSpPr>
        <p:spPr>
          <a:xfrm>
            <a:off x="1293813" y="6400801"/>
            <a:ext cx="6324599" cy="276226"/>
          </a:xfrm>
          <a:prstGeom prst="rect">
            <a:avLst/>
          </a:prstGeom>
          <a:ln>
            <a:solidFill>
              <a:schemeClr val="bg1"/>
            </a:solidFill>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30" name="Slide Number Placeholder 3"/>
          <p:cNvSpPr txBox="1">
            <a:spLocks/>
          </p:cNvSpPr>
          <p:nvPr/>
        </p:nvSpPr>
        <p:spPr>
          <a:xfrm>
            <a:off x="9675812" y="6400801"/>
            <a:ext cx="1219202" cy="276226"/>
          </a:xfrm>
          <a:prstGeom prst="rect">
            <a:avLst/>
          </a:prstGeom>
          <a:ln>
            <a:solidFill>
              <a:schemeClr val="bg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120</a:t>
            </a:fld>
            <a:endParaRPr lang="en-US">
              <a:solidFill>
                <a:schemeClr val="bg1"/>
              </a:solidFill>
            </a:endParaRPr>
          </a:p>
        </p:txBody>
      </p:sp>
    </p:spTree>
    <p:extLst>
      <p:ext uri="{BB962C8B-B14F-4D97-AF65-F5344CB8AC3E}">
        <p14:creationId xmlns:p14="http://schemas.microsoft.com/office/powerpoint/2010/main" val="209687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solidFill>
                  <a:srgbClr val="06418A"/>
                </a:solidFill>
              </a:rPr>
              <a:t>Virtual Work</a:t>
            </a:r>
          </a:p>
        </p:txBody>
      </p:sp>
      <p:sp>
        <p:nvSpPr>
          <p:cNvPr id="52" name="TextBox 51"/>
          <p:cNvSpPr txBox="1">
            <a:spLocks noChangeArrowheads="1"/>
          </p:cNvSpPr>
          <p:nvPr/>
        </p:nvSpPr>
        <p:spPr bwMode="auto">
          <a:xfrm>
            <a:off x="6294471" y="646034"/>
            <a:ext cx="5985354" cy="1753485"/>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rgbClr val="06418A"/>
                </a:solidFill>
              </a:rPr>
              <a:t>Coupled Wall – Pinned Base</a:t>
            </a:r>
            <a:endParaRPr lang="en-US" sz="3599"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1018693" y="912367"/>
            <a:ext cx="9050301" cy="5599326"/>
            <a:chOff x="1018959" y="911711"/>
            <a:chExt cx="9052658" cy="5600785"/>
          </a:xfrm>
        </p:grpSpPr>
        <p:sp>
          <p:nvSpPr>
            <p:cNvPr id="44" name="TextBox 43"/>
            <p:cNvSpPr txBox="1"/>
            <p:nvPr/>
          </p:nvSpPr>
          <p:spPr>
            <a:xfrm>
              <a:off x="1018959" y="5138597"/>
              <a:ext cx="838200" cy="461665"/>
            </a:xfrm>
            <a:prstGeom prst="rect">
              <a:avLst/>
            </a:prstGeom>
            <a:noFill/>
          </p:spPr>
          <p:txBody>
            <a:bodyPr wrap="square" rtlCol="0">
              <a:spAutoFit/>
            </a:bodyPr>
            <a:lstStyle/>
            <a:p>
              <a:r>
                <a:rPr lang="en-US" sz="2399" dirty="0">
                  <a:solidFill>
                    <a:srgbClr val="06418A"/>
                  </a:solidFill>
                  <a:latin typeface="Symbol" panose="05050102010706020507" pitchFamily="18" charset="2"/>
                </a:rPr>
                <a:t>q</a:t>
              </a:r>
            </a:p>
          </p:txBody>
        </p:sp>
        <p:sp>
          <p:nvSpPr>
            <p:cNvPr id="16" name="TextBox 15"/>
            <p:cNvSpPr txBox="1"/>
            <p:nvPr/>
          </p:nvSpPr>
          <p:spPr>
            <a:xfrm>
              <a:off x="3634415" y="911711"/>
              <a:ext cx="838200" cy="461665"/>
            </a:xfrm>
            <a:prstGeom prst="rect">
              <a:avLst/>
            </a:prstGeom>
            <a:noFill/>
          </p:spPr>
          <p:txBody>
            <a:bodyPr wrap="square" rtlCol="0">
              <a:spAutoFit/>
            </a:bodyPr>
            <a:lstStyle/>
            <a:p>
              <a:r>
                <a:rPr lang="en-US" sz="2399" dirty="0">
                  <a:solidFill>
                    <a:srgbClr val="06418A"/>
                  </a:solidFill>
                  <a:latin typeface="Symbol" panose="05050102010706020507" pitchFamily="18" charset="2"/>
                </a:rPr>
                <a:t>D</a:t>
              </a:r>
            </a:p>
          </p:txBody>
        </p:sp>
        <p:sp>
          <p:nvSpPr>
            <p:cNvPr id="3" name="Rectangle 2"/>
            <p:cNvSpPr/>
            <p:nvPr/>
          </p:nvSpPr>
          <p:spPr>
            <a:xfrm rot="435411">
              <a:off x="3353675"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 name="Straight Connector 6"/>
            <p:cNvCxnSpPr>
              <a:stCxn id="3" idx="2"/>
              <a:endCxn id="3" idx="0"/>
            </p:cNvCxnSpPr>
            <p:nvPr/>
          </p:nvCxnSpPr>
          <p:spPr>
            <a:xfrm flipV="1">
              <a:off x="3572245" y="1820780"/>
              <a:ext cx="481270" cy="3779482"/>
            </a:xfrm>
            <a:prstGeom prst="line">
              <a:avLst/>
            </a:prstGeom>
            <a:ln w="2857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3" idx="2"/>
            </p:cNvCxnSpPr>
            <p:nvPr/>
          </p:nvCxnSpPr>
          <p:spPr>
            <a:xfrm flipV="1">
              <a:off x="3572245" y="1676399"/>
              <a:ext cx="0" cy="39238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57224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05351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72245" y="1325563"/>
              <a:ext cx="481270"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47801" y="1820780"/>
              <a:ext cx="1219199" cy="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56021" y="1294055"/>
              <a:ext cx="838200" cy="461665"/>
            </a:xfrm>
            <a:prstGeom prst="rect">
              <a:avLst/>
            </a:prstGeom>
            <a:noFill/>
          </p:spPr>
          <p:txBody>
            <a:bodyPr wrap="square" rtlCol="0">
              <a:spAutoFit/>
            </a:bodyPr>
            <a:lstStyle/>
            <a:p>
              <a:r>
                <a:rPr lang="en-US" sz="2399" dirty="0">
                  <a:solidFill>
                    <a:srgbClr val="06418A"/>
                  </a:solidFill>
                  <a:latin typeface="Tahoma" panose="020B0604030504040204" pitchFamily="34" charset="0"/>
                  <a:ea typeface="Tahoma" panose="020B0604030504040204" pitchFamily="34" charset="0"/>
                  <a:cs typeface="Tahoma" panose="020B0604030504040204" pitchFamily="34" charset="0"/>
                </a:rPr>
                <a:t>V</a:t>
              </a:r>
              <a:r>
                <a:rPr lang="en-US" sz="2399" baseline="-25000" dirty="0">
                  <a:solidFill>
                    <a:srgbClr val="06418A"/>
                  </a:solidFill>
                  <a:latin typeface="Tahoma" panose="020B0604030504040204" pitchFamily="34" charset="0"/>
                  <a:ea typeface="Tahoma" panose="020B0604030504040204" pitchFamily="34" charset="0"/>
                  <a:cs typeface="Tahoma" panose="020B0604030504040204" pitchFamily="34" charset="0"/>
                </a:rPr>
                <a:t>u</a:t>
              </a:r>
            </a:p>
          </p:txBody>
        </p:sp>
        <p:cxnSp>
          <p:nvCxnSpPr>
            <p:cNvPr id="21" name="Straight Connector 20"/>
            <p:cNvCxnSpPr/>
            <p:nvPr/>
          </p:nvCxnSpPr>
          <p:spPr>
            <a:xfrm>
              <a:off x="1447801" y="5600262"/>
              <a:ext cx="8000999"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47801" y="5320951"/>
              <a:ext cx="990598" cy="126677"/>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91000" y="1820780"/>
              <a:ext cx="5181600"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9220200" y="1820780"/>
              <a:ext cx="52130" cy="3779482"/>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233417" y="3402139"/>
              <a:ext cx="838200" cy="461665"/>
            </a:xfrm>
            <a:prstGeom prst="rect">
              <a:avLst/>
            </a:prstGeom>
            <a:noFill/>
          </p:spPr>
          <p:txBody>
            <a:bodyPr wrap="square" rtlCol="0">
              <a:spAutoFit/>
            </a:bodyPr>
            <a:lstStyle/>
            <a:p>
              <a:r>
                <a:rPr lang="en-US" sz="2399" dirty="0">
                  <a:solidFill>
                    <a:srgbClr val="06418A"/>
                  </a:solidFill>
                  <a:latin typeface="Tahoma" panose="020B0604030504040204" pitchFamily="34" charset="0"/>
                  <a:ea typeface="Tahoma" panose="020B0604030504040204" pitchFamily="34" charset="0"/>
                  <a:cs typeface="Tahoma" panose="020B0604030504040204" pitchFamily="34" charset="0"/>
                </a:rPr>
                <a:t>h</a:t>
              </a:r>
              <a:endParaRPr lang="en-US" sz="2399"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sp>
          <p:nvSpPr>
            <p:cNvPr id="43" name="Arc 42"/>
            <p:cNvSpPr/>
            <p:nvPr/>
          </p:nvSpPr>
          <p:spPr>
            <a:xfrm rot="19054535">
              <a:off x="1432004" y="5017940"/>
              <a:ext cx="914400" cy="914400"/>
            </a:xfrm>
            <a:prstGeom prst="arc">
              <a:avLst>
                <a:gd name="adj1" fmla="val 12420475"/>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sp>
          <p:nvSpPr>
            <p:cNvPr id="27" name="Rectangle 26"/>
            <p:cNvSpPr/>
            <p:nvPr/>
          </p:nvSpPr>
          <p:spPr>
            <a:xfrm rot="435411">
              <a:off x="7145702"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28" name="Straight Connector 27"/>
            <p:cNvCxnSpPr>
              <a:stCxn id="27" idx="2"/>
              <a:endCxn id="27" idx="0"/>
            </p:cNvCxnSpPr>
            <p:nvPr/>
          </p:nvCxnSpPr>
          <p:spPr>
            <a:xfrm flipV="1">
              <a:off x="7364272" y="1820780"/>
              <a:ext cx="481270" cy="3779482"/>
            </a:xfrm>
            <a:prstGeom prst="line">
              <a:avLst/>
            </a:prstGeom>
            <a:ln w="2857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7" idx="2"/>
            </p:cNvCxnSpPr>
            <p:nvPr/>
          </p:nvCxnSpPr>
          <p:spPr>
            <a:xfrm flipV="1">
              <a:off x="7364272" y="1676399"/>
              <a:ext cx="0" cy="39238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16030108">
              <a:off x="5464788" y="800930"/>
              <a:ext cx="877699" cy="2674624"/>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32" name="Straight Connector 31"/>
            <p:cNvCxnSpPr>
              <a:stCxn id="30" idx="2"/>
              <a:endCxn id="30" idx="0"/>
            </p:cNvCxnSpPr>
            <p:nvPr/>
          </p:nvCxnSpPr>
          <p:spPr>
            <a:xfrm flipH="1">
              <a:off x="4567958" y="2072179"/>
              <a:ext cx="2671359" cy="132125"/>
            </a:xfrm>
            <a:prstGeom prst="line">
              <a:avLst/>
            </a:prstGeom>
            <a:ln w="28575">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311236" y="3465989"/>
              <a:ext cx="838200" cy="461665"/>
            </a:xfrm>
            <a:prstGeom prst="rect">
              <a:avLst/>
            </a:prstGeom>
            <a:noFill/>
          </p:spPr>
          <p:txBody>
            <a:bodyPr wrap="square" rtlCol="0">
              <a:spAutoFit/>
            </a:bodyPr>
            <a:lstStyle/>
            <a:p>
              <a:r>
                <a:rPr lang="en-US" sz="2399" dirty="0" err="1">
                  <a:solidFill>
                    <a:srgbClr val="06418A"/>
                  </a:solidFill>
                  <a:latin typeface="Symbol" panose="05050102010706020507" pitchFamily="18" charset="2"/>
                </a:rPr>
                <a:t>q</a:t>
              </a:r>
              <a:r>
                <a:rPr lang="en-US" sz="2399" baseline="-25000" dirty="0" err="1">
                  <a:solidFill>
                    <a:srgbClr val="06418A"/>
                  </a:solidFill>
                  <a:latin typeface="Tahoma" panose="020B0604030504040204" pitchFamily="34" charset="0"/>
                  <a:ea typeface="Tahoma" panose="020B0604030504040204" pitchFamily="34" charset="0"/>
                  <a:cs typeface="Tahoma" panose="020B0604030504040204" pitchFamily="34" charset="0"/>
                </a:rPr>
                <a:t>b</a:t>
              </a:r>
              <a:endParaRPr lang="en-US" sz="2399"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cxnSp>
          <p:nvCxnSpPr>
            <p:cNvPr id="48" name="Straight Connector 47"/>
            <p:cNvCxnSpPr/>
            <p:nvPr/>
          </p:nvCxnSpPr>
          <p:spPr>
            <a:xfrm flipH="1" flipV="1">
              <a:off x="4590898" y="2693660"/>
              <a:ext cx="58579" cy="87627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sp>
          <p:nvSpPr>
            <p:cNvPr id="50" name="Arc 49"/>
            <p:cNvSpPr/>
            <p:nvPr/>
          </p:nvSpPr>
          <p:spPr>
            <a:xfrm rot="13568880">
              <a:off x="3942511" y="2608779"/>
              <a:ext cx="914400" cy="914400"/>
            </a:xfrm>
            <a:prstGeom prst="arc">
              <a:avLst>
                <a:gd name="adj1" fmla="val 11478762"/>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cxnSp>
          <p:nvCxnSpPr>
            <p:cNvPr id="53" name="Straight Connector 52"/>
            <p:cNvCxnSpPr/>
            <p:nvPr/>
          </p:nvCxnSpPr>
          <p:spPr>
            <a:xfrm flipH="1">
              <a:off x="7364271" y="5662734"/>
              <a:ext cx="1" cy="53340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3563470" y="5662734"/>
              <a:ext cx="1" cy="533400"/>
            </a:xfrm>
            <a:prstGeom prst="line">
              <a:avLst/>
            </a:prstGeom>
            <a:ln w="38100">
              <a:solidFill>
                <a:srgbClr val="0641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998965" y="5791200"/>
              <a:ext cx="2909617"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572245" y="6136306"/>
              <a:ext cx="3792026"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p:cNvSpPr txBox="1"/>
                <p:nvPr/>
              </p:nvSpPr>
              <p:spPr>
                <a:xfrm>
                  <a:off x="5356591" y="5764068"/>
                  <a:ext cx="192489"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99" i="1">
                            <a:solidFill>
                              <a:srgbClr val="06418A"/>
                            </a:solidFill>
                            <a:latin typeface="Cambria Math" panose="02040503050406030204" pitchFamily="18" charset="0"/>
                            <a:ea typeface="Cambria Math" panose="02040503050406030204" pitchFamily="18" charset="0"/>
                          </a:rPr>
                          <m:t>𝑙</m:t>
                        </m:r>
                      </m:oMath>
                    </m:oMathPara>
                  </a14:m>
                  <a:endParaRPr lang="en-US" sz="2399" dirty="0">
                    <a:solidFill>
                      <a:srgbClr val="06418A"/>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5356591" y="5764068"/>
                  <a:ext cx="192489" cy="369204"/>
                </a:xfrm>
                <a:prstGeom prst="rect">
                  <a:avLst/>
                </a:prstGeom>
                <a:blipFill>
                  <a:blip r:embed="rId2"/>
                  <a:stretch>
                    <a:fillRect l="-34375" r="-28125"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5325460" y="6143292"/>
                  <a:ext cx="254749"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399" i="1">
                            <a:solidFill>
                              <a:srgbClr val="06418A"/>
                            </a:solidFill>
                            <a:latin typeface="Cambria Math" panose="02040503050406030204" pitchFamily="18" charset="0"/>
                            <a:ea typeface="Cambria Math" panose="02040503050406030204" pitchFamily="18" charset="0"/>
                          </a:rPr>
                          <m:t>𝐿</m:t>
                        </m:r>
                      </m:oMath>
                    </m:oMathPara>
                  </a14:m>
                  <a:endParaRPr lang="en-US" sz="2399" dirty="0">
                    <a:solidFill>
                      <a:srgbClr val="06418A"/>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325460" y="6143292"/>
                  <a:ext cx="254749" cy="369204"/>
                </a:xfrm>
                <a:prstGeom prst="rect">
                  <a:avLst/>
                </a:prstGeom>
                <a:blipFill>
                  <a:blip r:embed="rId3"/>
                  <a:stretch>
                    <a:fillRect l="-23810" r="-2381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3118375" y="5773960"/>
                  <a:ext cx="378117"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399" i="1">
                                <a:solidFill>
                                  <a:srgbClr val="06418A"/>
                                </a:solidFill>
                                <a:latin typeface="Cambria Math" panose="02040503050406030204" pitchFamily="18" charset="0"/>
                                <a:ea typeface="Cambria Math" panose="02040503050406030204" pitchFamily="18" charset="0"/>
                              </a:rPr>
                            </m:ctrlPr>
                          </m:sSubPr>
                          <m:e>
                            <m:r>
                              <a:rPr lang="en-US" sz="2399" i="1">
                                <a:solidFill>
                                  <a:srgbClr val="06418A"/>
                                </a:solidFill>
                                <a:latin typeface="Cambria Math" panose="02040503050406030204" pitchFamily="18" charset="0"/>
                                <a:ea typeface="Cambria Math" panose="02040503050406030204" pitchFamily="18" charset="0"/>
                              </a:rPr>
                              <m:t>𝑃</m:t>
                            </m:r>
                          </m:e>
                          <m:sub>
                            <m:r>
                              <a:rPr lang="en-US" sz="2399" i="1">
                                <a:solidFill>
                                  <a:srgbClr val="06418A"/>
                                </a:solidFill>
                                <a:latin typeface="Cambria Math" panose="02040503050406030204" pitchFamily="18" charset="0"/>
                                <a:ea typeface="Cambria Math" panose="02040503050406030204" pitchFamily="18" charset="0"/>
                              </a:rPr>
                              <m:t>𝑢</m:t>
                            </m:r>
                          </m:sub>
                        </m:sSub>
                      </m:oMath>
                    </m:oMathPara>
                  </a14:m>
                  <a:endParaRPr lang="en-US" sz="2399" dirty="0">
                    <a:solidFill>
                      <a:srgbClr val="06418A"/>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3118375" y="5773960"/>
                  <a:ext cx="378117" cy="369204"/>
                </a:xfrm>
                <a:prstGeom prst="rect">
                  <a:avLst/>
                </a:prstGeom>
                <a:blipFill>
                  <a:blip r:embed="rId4"/>
                  <a:stretch>
                    <a:fillRect l="-16129"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7508906" y="5773960"/>
                  <a:ext cx="378117"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399" i="1">
                                <a:solidFill>
                                  <a:srgbClr val="06418A"/>
                                </a:solidFill>
                                <a:latin typeface="Cambria Math" panose="02040503050406030204" pitchFamily="18" charset="0"/>
                                <a:ea typeface="Cambria Math" panose="02040503050406030204" pitchFamily="18" charset="0"/>
                              </a:rPr>
                            </m:ctrlPr>
                          </m:sSubPr>
                          <m:e>
                            <m:r>
                              <a:rPr lang="en-US" sz="2399" i="1">
                                <a:solidFill>
                                  <a:srgbClr val="06418A"/>
                                </a:solidFill>
                                <a:latin typeface="Cambria Math" panose="02040503050406030204" pitchFamily="18" charset="0"/>
                                <a:ea typeface="Cambria Math" panose="02040503050406030204" pitchFamily="18" charset="0"/>
                              </a:rPr>
                              <m:t>𝑃</m:t>
                            </m:r>
                          </m:e>
                          <m:sub>
                            <m:r>
                              <a:rPr lang="en-US" sz="2399" i="1">
                                <a:solidFill>
                                  <a:srgbClr val="06418A"/>
                                </a:solidFill>
                                <a:latin typeface="Cambria Math" panose="02040503050406030204" pitchFamily="18" charset="0"/>
                                <a:ea typeface="Cambria Math" panose="02040503050406030204" pitchFamily="18" charset="0"/>
                              </a:rPr>
                              <m:t>𝑢</m:t>
                            </m:r>
                          </m:sub>
                        </m:sSub>
                      </m:oMath>
                    </m:oMathPara>
                  </a14:m>
                  <a:endParaRPr lang="en-US" sz="2399" dirty="0">
                    <a:solidFill>
                      <a:srgbClr val="06418A"/>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7508906" y="5773960"/>
                  <a:ext cx="378117" cy="369204"/>
                </a:xfrm>
                <a:prstGeom prst="rect">
                  <a:avLst/>
                </a:prstGeom>
                <a:blipFill>
                  <a:blip r:embed="rId5"/>
                  <a:stretch>
                    <a:fillRect l="-16129" b="-13115"/>
                  </a:stretch>
                </a:blipFill>
              </p:spPr>
              <p:txBody>
                <a:bodyPr/>
                <a:lstStyle/>
                <a:p>
                  <a:r>
                    <a:rPr lang="en-US">
                      <a:noFill/>
                    </a:rPr>
                    <a:t> </a:t>
                  </a:r>
                </a:p>
              </p:txBody>
            </p:sp>
          </mc:Fallback>
        </mc:AlternateContent>
        <p:sp>
          <p:nvSpPr>
            <p:cNvPr id="31" name="Arc 30"/>
            <p:cNvSpPr/>
            <p:nvPr/>
          </p:nvSpPr>
          <p:spPr>
            <a:xfrm rot="5400000">
              <a:off x="4041645" y="1999664"/>
              <a:ext cx="1005515" cy="494628"/>
            </a:xfrm>
            <a:prstGeom prst="arc">
              <a:avLst>
                <a:gd name="adj1" fmla="val 11880523"/>
                <a:gd name="adj2" fmla="val 18847929"/>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46" name="Arc 45"/>
            <p:cNvSpPr/>
            <p:nvPr/>
          </p:nvSpPr>
          <p:spPr>
            <a:xfrm rot="16200000">
              <a:off x="6696736" y="1717328"/>
              <a:ext cx="1005515" cy="494628"/>
            </a:xfrm>
            <a:prstGeom prst="arc">
              <a:avLst>
                <a:gd name="adj1" fmla="val 11880523"/>
                <a:gd name="adj2" fmla="val 18847929"/>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54" name="TextBox 53"/>
            <p:cNvSpPr txBox="1"/>
            <p:nvPr/>
          </p:nvSpPr>
          <p:spPr>
            <a:xfrm>
              <a:off x="4846643" y="1716264"/>
              <a:ext cx="838200" cy="461665"/>
            </a:xfrm>
            <a:prstGeom prst="rect">
              <a:avLst/>
            </a:prstGeom>
            <a:noFill/>
          </p:spPr>
          <p:txBody>
            <a:bodyPr wrap="square" rtlCol="0">
              <a:spAutoFit/>
            </a:bodyPr>
            <a:lstStyle/>
            <a:p>
              <a:r>
                <a:rPr lang="en-US" sz="2399"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2399"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2399"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a:off x="6222652" y="2073149"/>
              <a:ext cx="838200" cy="461665"/>
            </a:xfrm>
            <a:prstGeom prst="rect">
              <a:avLst/>
            </a:prstGeom>
            <a:noFill/>
          </p:spPr>
          <p:txBody>
            <a:bodyPr wrap="square" rtlCol="0">
              <a:spAutoFit/>
            </a:bodyPr>
            <a:lstStyle/>
            <a:p>
              <a:r>
                <a:rPr lang="en-US" sz="2399"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2399"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2399"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2399"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4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4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121</a:t>
            </a:fld>
            <a:endParaRPr lang="en-US">
              <a:solidFill>
                <a:schemeClr val="bg1"/>
              </a:solidFill>
            </a:endParaRPr>
          </a:p>
        </p:txBody>
      </p:sp>
    </p:spTree>
    <p:extLst>
      <p:ext uri="{BB962C8B-B14F-4D97-AF65-F5344CB8AC3E}">
        <p14:creationId xmlns:p14="http://schemas.microsoft.com/office/powerpoint/2010/main" val="26520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6418A"/>
                </a:solidFill>
              </a:rPr>
              <a:t>Virtual Work</a:t>
            </a:r>
          </a:p>
        </p:txBody>
      </p:sp>
      <p:sp>
        <p:nvSpPr>
          <p:cNvPr id="5" name="TextBox 4"/>
          <p:cNvSpPr txBox="1">
            <a:spLocks noChangeArrowheads="1"/>
          </p:cNvSpPr>
          <p:nvPr/>
        </p:nvSpPr>
        <p:spPr bwMode="auto">
          <a:xfrm>
            <a:off x="6694995" y="1473737"/>
            <a:ext cx="5104070" cy="922898"/>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u="sng" dirty="0">
                <a:solidFill>
                  <a:srgbClr val="06418A"/>
                </a:solidFill>
              </a:rPr>
              <a:t>Statics:</a:t>
            </a:r>
          </a:p>
        </p:txBody>
      </p:sp>
      <mc:AlternateContent xmlns:mc="http://schemas.openxmlformats.org/markup-compatibility/2006" xmlns:a14="http://schemas.microsoft.com/office/drawing/2010/main">
        <mc:Choice Requires="a14">
          <p:sp>
            <p:nvSpPr>
              <p:cNvPr id="45" name="TextBox 44"/>
              <p:cNvSpPr txBox="1"/>
              <p:nvPr/>
            </p:nvSpPr>
            <p:spPr>
              <a:xfrm>
                <a:off x="6694995" y="4941885"/>
                <a:ext cx="2917988" cy="10478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599" i="1">
                          <a:solidFill>
                            <a:srgbClr val="06418A"/>
                          </a:solidFill>
                          <a:latin typeface="Cambria Math" panose="02040503050406030204" pitchFamily="18" charset="0"/>
                          <a:ea typeface="Cambria Math" panose="02040503050406030204" pitchFamily="18" charset="0"/>
                        </a:rPr>
                        <m:t>𝜙</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𝑛</m:t>
                          </m:r>
                        </m:sub>
                      </m:sSub>
                      <m:r>
                        <a:rPr lang="en-US" sz="3599" i="1">
                          <a:solidFill>
                            <a:srgbClr val="06418A"/>
                          </a:solidFill>
                          <a:latin typeface="Cambria Math" panose="02040503050406030204" pitchFamily="18" charset="0"/>
                          <a:ea typeface="Cambria Math" panose="02040503050406030204" pitchFamily="18" charset="0"/>
                        </a:rPr>
                        <m:t>≥</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a:rPr lang="en-US" sz="3599" i="1">
                          <a:solidFill>
                            <a:srgbClr val="06418A"/>
                          </a:solidFill>
                          <a:latin typeface="Cambria Math" panose="02040503050406030204" pitchFamily="18" charset="0"/>
                          <a:ea typeface="Cambria Math" panose="02040503050406030204" pitchFamily="18" charset="0"/>
                        </a:rPr>
                        <m:t>h</m:t>
                      </m:r>
                      <m:f>
                        <m:fPr>
                          <m:ctrlPr>
                            <a:rPr lang="en-US" sz="3599" i="1">
                              <a:solidFill>
                                <a:srgbClr val="06418A"/>
                              </a:solidFill>
                              <a:latin typeface="Cambria Math" panose="02040503050406030204" pitchFamily="18" charset="0"/>
                              <a:ea typeface="Cambria Math" panose="02040503050406030204" pitchFamily="18" charset="0"/>
                            </a:rPr>
                          </m:ctrlPr>
                        </m:fPr>
                        <m:num>
                          <m:r>
                            <a:rPr lang="en-US" sz="3599" i="1">
                              <a:solidFill>
                                <a:srgbClr val="06418A"/>
                              </a:solidFill>
                              <a:latin typeface="Cambria Math" panose="02040503050406030204" pitchFamily="18" charset="0"/>
                              <a:ea typeface="Cambria Math" panose="02040503050406030204" pitchFamily="18" charset="0"/>
                            </a:rPr>
                            <m:t>𝑙</m:t>
                          </m:r>
                        </m:num>
                        <m:den>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𝐿</m:t>
                          </m:r>
                        </m:den>
                      </m:f>
                    </m:oMath>
                  </m:oMathPara>
                </a14:m>
                <a:endParaRPr lang="en-US" sz="3599" dirty="0">
                  <a:solidFill>
                    <a:srgbClr val="06418A"/>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694995" y="4941885"/>
                <a:ext cx="2917988" cy="10478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780034" y="2472137"/>
                <a:ext cx="1979834" cy="1047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𝑃</m:t>
                          </m:r>
                        </m:e>
                        <m:sub>
                          <m:r>
                            <a:rPr lang="en-US" sz="3599" i="1">
                              <a:solidFill>
                                <a:srgbClr val="06418A"/>
                              </a:solidFill>
                              <a:latin typeface="Cambria Math" panose="02040503050406030204" pitchFamily="18" charset="0"/>
                              <a:ea typeface="Cambria Math" panose="02040503050406030204" pitchFamily="18" charset="0"/>
                            </a:rPr>
                            <m:t>𝑢</m:t>
                          </m:r>
                        </m:sub>
                      </m:sSub>
                      <m:r>
                        <a:rPr lang="en-US" sz="3599" i="1">
                          <a:solidFill>
                            <a:srgbClr val="06418A"/>
                          </a:solidFill>
                          <a:latin typeface="Cambria Math" panose="02040503050406030204" pitchFamily="18" charset="0"/>
                          <a:ea typeface="Cambria Math" panose="02040503050406030204" pitchFamily="18" charset="0"/>
                        </a:rPr>
                        <m:t>=</m:t>
                      </m:r>
                      <m:f>
                        <m:fPr>
                          <m:ctrlPr>
                            <a:rPr lang="en-US" sz="3599" i="1">
                              <a:solidFill>
                                <a:srgbClr val="06418A"/>
                              </a:solidFill>
                              <a:latin typeface="Cambria Math" panose="02040503050406030204" pitchFamily="18" charset="0"/>
                              <a:ea typeface="Cambria Math" panose="02040503050406030204" pitchFamily="18" charset="0"/>
                            </a:rPr>
                          </m:ctrlPr>
                        </m:fPr>
                        <m:num>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a:rPr lang="en-US" sz="3599" i="1">
                              <a:solidFill>
                                <a:srgbClr val="06418A"/>
                              </a:solidFill>
                              <a:latin typeface="Cambria Math" panose="02040503050406030204" pitchFamily="18" charset="0"/>
                              <a:ea typeface="Cambria Math" panose="02040503050406030204" pitchFamily="18" charset="0"/>
                            </a:rPr>
                            <m:t>h</m:t>
                          </m:r>
                          <m:r>
                            <m:rPr>
                              <m:nor/>
                            </m:rPr>
                            <a:rPr lang="en-US" sz="3599" dirty="0">
                              <a:solidFill>
                                <a:srgbClr val="06418A"/>
                              </a:solidFill>
                            </a:rPr>
                            <m:t> </m:t>
                          </m:r>
                        </m:num>
                        <m:den>
                          <m:r>
                            <a:rPr lang="en-US" sz="3599" i="1">
                              <a:solidFill>
                                <a:srgbClr val="06418A"/>
                              </a:solidFill>
                              <a:latin typeface="Cambria Math" panose="02040503050406030204" pitchFamily="18" charset="0"/>
                              <a:ea typeface="Cambria Math" panose="02040503050406030204" pitchFamily="18" charset="0"/>
                            </a:rPr>
                            <m:t>𝐿</m:t>
                          </m:r>
                        </m:den>
                      </m:f>
                    </m:oMath>
                  </m:oMathPara>
                </a14:m>
                <a:endParaRPr lang="en-US" sz="3599" dirty="0">
                  <a:solidFill>
                    <a:srgbClr val="06418A"/>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6780034" y="2472137"/>
                <a:ext cx="1979834" cy="1047834"/>
              </a:xfrm>
              <a:prstGeom prst="rect">
                <a:avLst/>
              </a:prstGeom>
              <a:blipFill>
                <a:blip r:embed="rId3"/>
                <a:stretch>
                  <a:fillRect/>
                </a:stretch>
              </a:blipFill>
            </p:spPr>
            <p:txBody>
              <a:bodyPr/>
              <a:lstStyle/>
              <a:p>
                <a:r>
                  <a:rPr lang="en-US">
                    <a:noFill/>
                  </a:rPr>
                  <a:t> </a:t>
                </a:r>
              </a:p>
            </p:txBody>
          </p:sp>
        </mc:Fallback>
      </mc:AlternateContent>
      <p:sp>
        <p:nvSpPr>
          <p:cNvPr id="52" name="TextBox 51"/>
          <p:cNvSpPr txBox="1">
            <a:spLocks noChangeArrowheads="1"/>
          </p:cNvSpPr>
          <p:nvPr/>
        </p:nvSpPr>
        <p:spPr bwMode="auto">
          <a:xfrm>
            <a:off x="5824599" y="646034"/>
            <a:ext cx="6455226" cy="814069"/>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rgbClr val="06418A"/>
                </a:solidFill>
              </a:rPr>
              <a:t>Coupled Wall – Pinned Base</a:t>
            </a:r>
            <a:endParaRPr lang="en-US" sz="3599"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grpSp>
        <p:nvGrpSpPr>
          <p:cNvPr id="67" name="Group 66"/>
          <p:cNvGrpSpPr/>
          <p:nvPr/>
        </p:nvGrpSpPr>
        <p:grpSpPr>
          <a:xfrm>
            <a:off x="1034087" y="2088845"/>
            <a:ext cx="4999539" cy="3073879"/>
            <a:chOff x="1018959" y="911711"/>
            <a:chExt cx="9052658" cy="5565868"/>
          </a:xfrm>
        </p:grpSpPr>
        <p:sp>
          <p:nvSpPr>
            <p:cNvPr id="68" name="TextBox 67"/>
            <p:cNvSpPr txBox="1"/>
            <p:nvPr/>
          </p:nvSpPr>
          <p:spPr>
            <a:xfrm>
              <a:off x="1018959" y="5138597"/>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q</a:t>
              </a:r>
            </a:p>
          </p:txBody>
        </p:sp>
        <p:sp>
          <p:nvSpPr>
            <p:cNvPr id="69" name="TextBox 68"/>
            <p:cNvSpPr txBox="1"/>
            <p:nvPr/>
          </p:nvSpPr>
          <p:spPr>
            <a:xfrm>
              <a:off x="3634415" y="911711"/>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D</a:t>
              </a:r>
            </a:p>
          </p:txBody>
        </p:sp>
        <p:sp>
          <p:nvSpPr>
            <p:cNvPr id="70" name="Rectangle 69"/>
            <p:cNvSpPr/>
            <p:nvPr/>
          </p:nvSpPr>
          <p:spPr>
            <a:xfrm rot="435411">
              <a:off x="3353675"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1" name="Straight Connector 70"/>
            <p:cNvCxnSpPr>
              <a:stCxn id="70" idx="2"/>
              <a:endCxn id="70" idx="0"/>
            </p:cNvCxnSpPr>
            <p:nvPr/>
          </p:nvCxnSpPr>
          <p:spPr>
            <a:xfrm flipV="1">
              <a:off x="3572245"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0" idx="2"/>
            </p:cNvCxnSpPr>
            <p:nvPr/>
          </p:nvCxnSpPr>
          <p:spPr>
            <a:xfrm flipV="1">
              <a:off x="3572245"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57224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05351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572245" y="1325563"/>
              <a:ext cx="481270"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47801" y="1820780"/>
              <a:ext cx="1219199" cy="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656021" y="1294054"/>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V</a:t>
              </a:r>
              <a:r>
                <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rPr>
                <a:t>u</a:t>
              </a:r>
            </a:p>
          </p:txBody>
        </p:sp>
        <p:cxnSp>
          <p:nvCxnSpPr>
            <p:cNvPr id="78" name="Straight Connector 77"/>
            <p:cNvCxnSpPr/>
            <p:nvPr/>
          </p:nvCxnSpPr>
          <p:spPr>
            <a:xfrm>
              <a:off x="1447801" y="5600262"/>
              <a:ext cx="8000999"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47801" y="5320951"/>
              <a:ext cx="990598" cy="126677"/>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191000" y="1820780"/>
              <a:ext cx="5181600"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9220200" y="1820780"/>
              <a:ext cx="52130" cy="3779482"/>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233417" y="3402140"/>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h</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sp>
          <p:nvSpPr>
            <p:cNvPr id="83" name="Arc 82"/>
            <p:cNvSpPr/>
            <p:nvPr/>
          </p:nvSpPr>
          <p:spPr>
            <a:xfrm rot="19054535">
              <a:off x="1432004" y="5017940"/>
              <a:ext cx="914400" cy="914400"/>
            </a:xfrm>
            <a:prstGeom prst="arc">
              <a:avLst>
                <a:gd name="adj1" fmla="val 12420475"/>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sp>
          <p:nvSpPr>
            <p:cNvPr id="84" name="Rectangle 83"/>
            <p:cNvSpPr/>
            <p:nvPr/>
          </p:nvSpPr>
          <p:spPr>
            <a:xfrm rot="435411">
              <a:off x="7145702"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5" name="Straight Connector 84"/>
            <p:cNvCxnSpPr>
              <a:stCxn id="84" idx="2"/>
              <a:endCxn id="84" idx="0"/>
            </p:cNvCxnSpPr>
            <p:nvPr/>
          </p:nvCxnSpPr>
          <p:spPr>
            <a:xfrm flipV="1">
              <a:off x="7364272"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2"/>
            </p:cNvCxnSpPr>
            <p:nvPr/>
          </p:nvCxnSpPr>
          <p:spPr>
            <a:xfrm flipV="1">
              <a:off x="7364272"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rot="16030108">
              <a:off x="5464788" y="800930"/>
              <a:ext cx="877699" cy="2674624"/>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8" name="Straight Connector 87"/>
            <p:cNvCxnSpPr>
              <a:stCxn id="87" idx="2"/>
              <a:endCxn id="87" idx="0"/>
            </p:cNvCxnSpPr>
            <p:nvPr/>
          </p:nvCxnSpPr>
          <p:spPr>
            <a:xfrm flipH="1">
              <a:off x="4567958" y="2072179"/>
              <a:ext cx="2671359" cy="132125"/>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311235" y="3465988"/>
              <a:ext cx="838200" cy="501431"/>
            </a:xfrm>
            <a:prstGeom prst="rect">
              <a:avLst/>
            </a:prstGeom>
            <a:noFill/>
          </p:spPr>
          <p:txBody>
            <a:bodyPr wrap="square" rtlCol="0">
              <a:spAutoFit/>
            </a:bodyPr>
            <a:lstStyle/>
            <a:p>
              <a:r>
                <a:rPr lang="en-US" sz="1200" dirty="0" err="1">
                  <a:solidFill>
                    <a:srgbClr val="06418A"/>
                  </a:solidFill>
                  <a:latin typeface="Symbol" panose="05050102010706020507" pitchFamily="18" charset="2"/>
                </a:rPr>
                <a:t>q</a:t>
              </a:r>
              <a:r>
                <a:rPr lang="en-US" sz="1200" baseline="-25000" dirty="0" err="1">
                  <a:solidFill>
                    <a:srgbClr val="06418A"/>
                  </a:solidFill>
                  <a:latin typeface="Tahoma" panose="020B0604030504040204" pitchFamily="34" charset="0"/>
                  <a:ea typeface="Tahoma" panose="020B0604030504040204" pitchFamily="34" charset="0"/>
                  <a:cs typeface="Tahoma" panose="020B0604030504040204" pitchFamily="34" charset="0"/>
                </a:rPr>
                <a:t>b</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cxnSp>
          <p:nvCxnSpPr>
            <p:cNvPr id="92" name="Straight Connector 91"/>
            <p:cNvCxnSpPr/>
            <p:nvPr/>
          </p:nvCxnSpPr>
          <p:spPr>
            <a:xfrm flipH="1" flipV="1">
              <a:off x="4590898" y="2693660"/>
              <a:ext cx="58579" cy="87627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13568880">
              <a:off x="3942511" y="2608779"/>
              <a:ext cx="914400" cy="914400"/>
            </a:xfrm>
            <a:prstGeom prst="arc">
              <a:avLst>
                <a:gd name="adj1" fmla="val 11478762"/>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cxnSp>
          <p:nvCxnSpPr>
            <p:cNvPr id="94" name="Straight Connector 93"/>
            <p:cNvCxnSpPr/>
            <p:nvPr/>
          </p:nvCxnSpPr>
          <p:spPr>
            <a:xfrm flipH="1">
              <a:off x="7364271" y="5662734"/>
              <a:ext cx="1" cy="53340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563470" y="5662734"/>
              <a:ext cx="1" cy="533400"/>
            </a:xfrm>
            <a:prstGeom prst="line">
              <a:avLst/>
            </a:prstGeom>
            <a:ln w="38100">
              <a:solidFill>
                <a:srgbClr val="0641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3998965" y="5791200"/>
              <a:ext cx="2909617"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572245" y="6136306"/>
              <a:ext cx="3792026"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a:off x="5356591" y="5764067"/>
                  <a:ext cx="174225"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𝑙</m:t>
                        </m:r>
                      </m:oMath>
                    </m:oMathPara>
                  </a14:m>
                  <a:endParaRPr lang="en-US" sz="1200" dirty="0">
                    <a:solidFill>
                      <a:srgbClr val="06418A"/>
                    </a:solidFill>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5356591" y="5764067"/>
                  <a:ext cx="174225" cy="334287"/>
                </a:xfrm>
                <a:prstGeom prst="rect">
                  <a:avLst/>
                </a:prstGeom>
                <a:blipFill>
                  <a:blip r:embed="rId4"/>
                  <a:stretch>
                    <a:fillRect l="-31250" r="-3750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5325460" y="6143292"/>
                  <a:ext cx="232028"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𝐿</m:t>
                        </m:r>
                      </m:oMath>
                    </m:oMathPara>
                  </a14:m>
                  <a:endParaRPr lang="en-US" sz="1200" dirty="0">
                    <a:solidFill>
                      <a:srgbClr val="06418A"/>
                    </a:solidFill>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5325460" y="6143292"/>
                  <a:ext cx="232028" cy="334287"/>
                </a:xfrm>
                <a:prstGeom prst="rect">
                  <a:avLst/>
                </a:prstGeom>
                <a:blipFill>
                  <a:blip r:embed="rId5"/>
                  <a:stretch>
                    <a:fillRect l="-23810" r="-2381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3118375"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0" name="TextBox 99"/>
                <p:cNvSpPr txBox="1">
                  <a:spLocks noRot="1" noChangeAspect="1" noMove="1" noResize="1" noEditPoints="1" noAdjustHandles="1" noChangeArrowheads="1" noChangeShapeType="1" noTextEdit="1"/>
                </p:cNvSpPr>
                <p:nvPr/>
              </p:nvSpPr>
              <p:spPr>
                <a:xfrm>
                  <a:off x="3118375" y="5773960"/>
                  <a:ext cx="346592" cy="334287"/>
                </a:xfrm>
                <a:prstGeom prst="rect">
                  <a:avLst/>
                </a:prstGeom>
                <a:blipFill>
                  <a:blip r:embed="rId6"/>
                  <a:stretch>
                    <a:fillRect l="-16129" r="-3226"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508906"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7508906" y="5773960"/>
                  <a:ext cx="346592" cy="334287"/>
                </a:xfrm>
                <a:prstGeom prst="rect">
                  <a:avLst/>
                </a:prstGeom>
                <a:blipFill>
                  <a:blip r:embed="rId6"/>
                  <a:stretch>
                    <a:fillRect l="-15625" b="-13333"/>
                  </a:stretch>
                </a:blipFill>
              </p:spPr>
              <p:txBody>
                <a:bodyPr/>
                <a:lstStyle/>
                <a:p>
                  <a:r>
                    <a:rPr lang="en-US">
                      <a:noFill/>
                    </a:rPr>
                    <a:t> </a:t>
                  </a:r>
                </a:p>
              </p:txBody>
            </p:sp>
          </mc:Fallback>
        </mc:AlternateContent>
        <p:sp>
          <p:nvSpPr>
            <p:cNvPr id="102" name="Arc 101"/>
            <p:cNvSpPr/>
            <p:nvPr/>
          </p:nvSpPr>
          <p:spPr>
            <a:xfrm rot="5400000">
              <a:off x="4041645" y="1999664"/>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3" name="Arc 102"/>
            <p:cNvSpPr/>
            <p:nvPr/>
          </p:nvSpPr>
          <p:spPr>
            <a:xfrm rot="16200000">
              <a:off x="6696736" y="1717328"/>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4" name="TextBox 103"/>
            <p:cNvSpPr txBox="1"/>
            <p:nvPr/>
          </p:nvSpPr>
          <p:spPr>
            <a:xfrm>
              <a:off x="4846643" y="1716265"/>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Box 104"/>
            <p:cNvSpPr txBox="1"/>
            <p:nvPr/>
          </p:nvSpPr>
          <p:spPr>
            <a:xfrm>
              <a:off x="6222652" y="2073149"/>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06" name="TextBox 105"/>
              <p:cNvSpPr txBox="1"/>
              <p:nvPr/>
            </p:nvSpPr>
            <p:spPr>
              <a:xfrm>
                <a:off x="6694995" y="3625785"/>
                <a:ext cx="4861475" cy="10478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𝑢</m:t>
                          </m:r>
                          <m:r>
                            <a:rPr lang="en-US" sz="3599" i="1">
                              <a:solidFill>
                                <a:srgbClr val="06418A"/>
                              </a:solidFill>
                              <a:latin typeface="Cambria Math" panose="02040503050406030204" pitchFamily="18" charset="0"/>
                              <a:ea typeface="Cambria Math" panose="02040503050406030204" pitchFamily="18" charset="0"/>
                            </a:rPr>
                            <m:t>,</m:t>
                          </m:r>
                          <m:r>
                            <a:rPr lang="en-US" sz="3599" i="1">
                              <a:solidFill>
                                <a:srgbClr val="06418A"/>
                              </a:solidFill>
                              <a:latin typeface="Cambria Math" panose="02040503050406030204" pitchFamily="18" charset="0"/>
                              <a:ea typeface="Cambria Math" panose="02040503050406030204" pitchFamily="18" charset="0"/>
                            </a:rPr>
                            <m:t>𝑏𝑒𝑎𝑚</m:t>
                          </m:r>
                        </m:sub>
                      </m:sSub>
                      <m:r>
                        <a:rPr lang="en-US" sz="3599" i="1">
                          <a:solidFill>
                            <a:srgbClr val="06418A"/>
                          </a:solidFill>
                          <a:latin typeface="Cambria Math" panose="02040503050406030204" pitchFamily="18" charset="0"/>
                          <a:ea typeface="Cambria Math" panose="02040503050406030204" pitchFamily="18" charset="0"/>
                        </a:rPr>
                        <m:t>=</m:t>
                      </m:r>
                      <m:f>
                        <m:fPr>
                          <m:ctrlPr>
                            <a:rPr lang="en-US" sz="3599" i="1">
                              <a:solidFill>
                                <a:srgbClr val="06418A"/>
                              </a:solidFill>
                              <a:latin typeface="Cambria Math" panose="02040503050406030204" pitchFamily="18" charset="0"/>
                              <a:ea typeface="Cambria Math" panose="02040503050406030204" pitchFamily="18" charset="0"/>
                            </a:rPr>
                          </m:ctrlPr>
                        </m:fPr>
                        <m:num>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𝑃</m:t>
                              </m:r>
                            </m:e>
                            <m:sub>
                              <m:r>
                                <a:rPr lang="en-US" sz="3599" i="1">
                                  <a:solidFill>
                                    <a:srgbClr val="06418A"/>
                                  </a:solidFill>
                                  <a:latin typeface="Cambria Math" panose="02040503050406030204" pitchFamily="18" charset="0"/>
                                  <a:ea typeface="Cambria Math" panose="02040503050406030204" pitchFamily="18" charset="0"/>
                                </a:rPr>
                                <m:t>𝑢</m:t>
                              </m:r>
                            </m:sub>
                          </m:sSub>
                          <m:r>
                            <a:rPr lang="en-US" sz="3599" i="1">
                              <a:solidFill>
                                <a:srgbClr val="06418A"/>
                              </a:solidFill>
                              <a:latin typeface="Cambria Math" panose="02040503050406030204" pitchFamily="18" charset="0"/>
                              <a:ea typeface="Cambria Math" panose="02040503050406030204" pitchFamily="18" charset="0"/>
                            </a:rPr>
                            <m:t>𝑙</m:t>
                          </m:r>
                          <m:r>
                            <m:rPr>
                              <m:nor/>
                            </m:rPr>
                            <a:rPr lang="en-US" sz="3599" dirty="0">
                              <a:solidFill>
                                <a:srgbClr val="06418A"/>
                              </a:solidFill>
                              <a:latin typeface="Cambria Math" panose="02040503050406030204" pitchFamily="18" charset="0"/>
                              <a:ea typeface="Cambria Math" panose="02040503050406030204" pitchFamily="18" charset="0"/>
                            </a:rPr>
                            <m:t> </m:t>
                          </m:r>
                        </m:num>
                        <m:den>
                          <m:r>
                            <a:rPr lang="en-US" sz="3599" i="1">
                              <a:solidFill>
                                <a:srgbClr val="06418A"/>
                              </a:solidFill>
                              <a:latin typeface="Cambria Math" panose="02040503050406030204" pitchFamily="18" charset="0"/>
                              <a:ea typeface="Cambria Math" panose="02040503050406030204" pitchFamily="18" charset="0"/>
                            </a:rPr>
                            <m:t>2</m:t>
                          </m:r>
                        </m:den>
                      </m:f>
                      <m:r>
                        <a:rPr lang="en-US" sz="3599" i="1">
                          <a:solidFill>
                            <a:srgbClr val="06418A"/>
                          </a:solidFill>
                          <a:latin typeface="Cambria Math" panose="02040503050406030204" pitchFamily="18" charset="0"/>
                          <a:ea typeface="Cambria Math" panose="02040503050406030204" pitchFamily="18" charset="0"/>
                        </a:rPr>
                        <m:t>=</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a:rPr lang="en-US" sz="3599" i="1">
                          <a:solidFill>
                            <a:srgbClr val="06418A"/>
                          </a:solidFill>
                          <a:latin typeface="Cambria Math" panose="02040503050406030204" pitchFamily="18" charset="0"/>
                          <a:ea typeface="Cambria Math" panose="02040503050406030204" pitchFamily="18" charset="0"/>
                        </a:rPr>
                        <m:t>h</m:t>
                      </m:r>
                      <m:f>
                        <m:fPr>
                          <m:ctrlPr>
                            <a:rPr lang="en-US" sz="3599" i="1">
                              <a:solidFill>
                                <a:srgbClr val="06418A"/>
                              </a:solidFill>
                              <a:latin typeface="Cambria Math" panose="02040503050406030204" pitchFamily="18" charset="0"/>
                              <a:ea typeface="Cambria Math" panose="02040503050406030204" pitchFamily="18" charset="0"/>
                            </a:rPr>
                          </m:ctrlPr>
                        </m:fPr>
                        <m:num>
                          <m:r>
                            <a:rPr lang="en-US" sz="3599" i="1">
                              <a:solidFill>
                                <a:srgbClr val="06418A"/>
                              </a:solidFill>
                              <a:latin typeface="Cambria Math" panose="02040503050406030204" pitchFamily="18" charset="0"/>
                              <a:ea typeface="Cambria Math" panose="02040503050406030204" pitchFamily="18" charset="0"/>
                            </a:rPr>
                            <m:t>𝑙</m:t>
                          </m:r>
                        </m:num>
                        <m:den>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𝐿</m:t>
                          </m:r>
                        </m:den>
                      </m:f>
                    </m:oMath>
                  </m:oMathPara>
                </a14:m>
                <a:endParaRPr lang="en-US" sz="3599" dirty="0">
                  <a:solidFill>
                    <a:srgbClr val="06418A"/>
                  </a:solidFill>
                  <a:latin typeface="Cambria Math" panose="02040503050406030204" pitchFamily="18" charset="0"/>
                  <a:ea typeface="Cambria Math" panose="02040503050406030204" pitchFamily="18" charset="0"/>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6694995" y="3625785"/>
                <a:ext cx="4861475" cy="1047899"/>
              </a:xfrm>
              <a:prstGeom prst="rect">
                <a:avLst/>
              </a:prstGeom>
              <a:blipFill>
                <a:blip r:embed="rId7"/>
                <a:stretch>
                  <a:fillRect/>
                </a:stretch>
              </a:blipFill>
            </p:spPr>
            <p:txBody>
              <a:bodyPr/>
              <a:lstStyle/>
              <a:p>
                <a:r>
                  <a:rPr lang="en-US">
                    <a:noFill/>
                  </a:rPr>
                  <a:t> </a:t>
                </a:r>
              </a:p>
            </p:txBody>
          </p:sp>
        </mc:Fallback>
      </mc:AlternateContent>
      <p:sp>
        <p:nvSpPr>
          <p:cNvPr id="4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4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4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122</a:t>
            </a:fld>
            <a:endParaRPr lang="en-US">
              <a:solidFill>
                <a:schemeClr val="bg1"/>
              </a:solidFill>
            </a:endParaRPr>
          </a:p>
        </p:txBody>
      </p:sp>
    </p:spTree>
    <p:extLst>
      <p:ext uri="{BB962C8B-B14F-4D97-AF65-F5344CB8AC3E}">
        <p14:creationId xmlns:p14="http://schemas.microsoft.com/office/powerpoint/2010/main" val="22239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6418A"/>
                </a:solidFill>
              </a:rPr>
              <a:t>Virtual Work</a:t>
            </a:r>
          </a:p>
        </p:txBody>
      </p:sp>
      <p:sp>
        <p:nvSpPr>
          <p:cNvPr id="5" name="TextBox 4"/>
          <p:cNvSpPr txBox="1">
            <a:spLocks noChangeArrowheads="1"/>
          </p:cNvSpPr>
          <p:nvPr/>
        </p:nvSpPr>
        <p:spPr bwMode="auto">
          <a:xfrm>
            <a:off x="6694995" y="1473737"/>
            <a:ext cx="5104070" cy="2994912"/>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u="sng" dirty="0">
                <a:solidFill>
                  <a:srgbClr val="06418A"/>
                </a:solidFill>
              </a:rPr>
              <a:t>Virtual Work:</a:t>
            </a:r>
          </a:p>
          <a:p>
            <a:pPr>
              <a:lnSpc>
                <a:spcPct val="150000"/>
              </a:lnSpc>
              <a:spcAft>
                <a:spcPts val="1600"/>
              </a:spcAft>
              <a:buClr>
                <a:srgbClr val="3A66AA"/>
              </a:buClr>
              <a:buSzPct val="110000"/>
              <a:defRPr/>
            </a:pPr>
            <a:r>
              <a:rPr lang="en-US" sz="3599" i="1" dirty="0">
                <a:solidFill>
                  <a:srgbClr val="06418A"/>
                </a:solidFill>
              </a:rPr>
              <a:t>External Work:</a:t>
            </a:r>
          </a:p>
          <a:p>
            <a:pPr>
              <a:lnSpc>
                <a:spcPct val="150000"/>
              </a:lnSpc>
              <a:spcAft>
                <a:spcPts val="1600"/>
              </a:spcAft>
              <a:buClr>
                <a:srgbClr val="3A66AA"/>
              </a:buClr>
              <a:buSzPct val="110000"/>
              <a:defRPr/>
            </a:pPr>
            <a:r>
              <a:rPr lang="en-US" sz="3599" i="1" dirty="0">
                <a:solidFill>
                  <a:srgbClr val="06418A"/>
                </a:solidFill>
              </a:rPr>
              <a:t>Internal Work:</a:t>
            </a:r>
          </a:p>
        </p:txBody>
      </p:sp>
      <mc:AlternateContent xmlns:mc="http://schemas.openxmlformats.org/markup-compatibility/2006">
        <mc:Choice xmlns:a14="http://schemas.microsoft.com/office/drawing/2010/main" Requires="a14">
          <p:sp>
            <p:nvSpPr>
              <p:cNvPr id="51" name="TextBox 50"/>
              <p:cNvSpPr txBox="1"/>
              <p:nvPr/>
            </p:nvSpPr>
            <p:spPr>
              <a:xfrm>
                <a:off x="10199246" y="2694330"/>
                <a:ext cx="828664" cy="553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m:rPr>
                          <m:sty m:val="p"/>
                        </m:rPr>
                        <a:rPr lang="el-GR" sz="3599" i="1">
                          <a:solidFill>
                            <a:srgbClr val="06418A"/>
                          </a:solidFill>
                          <a:latin typeface="Cambria Math" panose="02040503050406030204" pitchFamily="18" charset="0"/>
                          <a:ea typeface="Cambria Math" panose="02040503050406030204" pitchFamily="18" charset="0"/>
                        </a:rPr>
                        <m:t>Δ</m:t>
                      </m:r>
                    </m:oMath>
                  </m:oMathPara>
                </a14:m>
                <a:endParaRPr lang="en-US" sz="3599" dirty="0">
                  <a:solidFill>
                    <a:srgbClr val="06418A"/>
                  </a:solidFill>
                </a:endParaRPr>
              </a:p>
            </p:txBody>
          </p:sp>
        </mc:Choice>
        <mc:Fallback>
          <p:sp>
            <p:nvSpPr>
              <p:cNvPr id="51" name="TextBox 50"/>
              <p:cNvSpPr txBox="1">
                <a:spLocks noRot="1" noChangeAspect="1" noMove="1" noResize="1" noEditPoints="1" noAdjustHandles="1" noChangeArrowheads="1" noChangeShapeType="1" noTextEdit="1"/>
              </p:cNvSpPr>
              <p:nvPr/>
            </p:nvSpPr>
            <p:spPr>
              <a:xfrm>
                <a:off x="10199246" y="2694330"/>
                <a:ext cx="828664" cy="553726"/>
              </a:xfrm>
              <a:prstGeom prst="rect">
                <a:avLst/>
              </a:prstGeom>
              <a:blipFill>
                <a:blip r:embed="rId2"/>
                <a:stretch>
                  <a:fillRect/>
                </a:stretch>
              </a:blipFill>
            </p:spPr>
            <p:txBody>
              <a:bodyPr/>
              <a:lstStyle/>
              <a:p>
                <a:r>
                  <a:rPr lang="en-US">
                    <a:noFill/>
                  </a:rPr>
                  <a:t> </a:t>
                </a:r>
              </a:p>
            </p:txBody>
          </p:sp>
        </mc:Fallback>
      </mc:AlternateContent>
      <p:sp>
        <p:nvSpPr>
          <p:cNvPr id="52" name="TextBox 51"/>
          <p:cNvSpPr txBox="1">
            <a:spLocks noChangeArrowheads="1"/>
          </p:cNvSpPr>
          <p:nvPr/>
        </p:nvSpPr>
        <p:spPr bwMode="auto">
          <a:xfrm>
            <a:off x="5771151" y="646034"/>
            <a:ext cx="6508674" cy="814069"/>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rgbClr val="06418A"/>
                </a:solidFill>
              </a:rPr>
              <a:t>Coupled Wall – Pinned Base</a:t>
            </a:r>
            <a:endParaRPr lang="en-US" sz="3599"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grpSp>
        <p:nvGrpSpPr>
          <p:cNvPr id="67" name="Group 66"/>
          <p:cNvGrpSpPr/>
          <p:nvPr/>
        </p:nvGrpSpPr>
        <p:grpSpPr>
          <a:xfrm>
            <a:off x="1277476" y="2094443"/>
            <a:ext cx="4999539" cy="3073879"/>
            <a:chOff x="1018959" y="911711"/>
            <a:chExt cx="9052658" cy="5565868"/>
          </a:xfrm>
        </p:grpSpPr>
        <p:sp>
          <p:nvSpPr>
            <p:cNvPr id="68" name="TextBox 67"/>
            <p:cNvSpPr txBox="1"/>
            <p:nvPr/>
          </p:nvSpPr>
          <p:spPr>
            <a:xfrm>
              <a:off x="1018959" y="5138597"/>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q</a:t>
              </a:r>
            </a:p>
          </p:txBody>
        </p:sp>
        <p:sp>
          <p:nvSpPr>
            <p:cNvPr id="69" name="TextBox 68"/>
            <p:cNvSpPr txBox="1"/>
            <p:nvPr/>
          </p:nvSpPr>
          <p:spPr>
            <a:xfrm>
              <a:off x="3634415" y="911711"/>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D</a:t>
              </a:r>
            </a:p>
          </p:txBody>
        </p:sp>
        <p:sp>
          <p:nvSpPr>
            <p:cNvPr id="70" name="Rectangle 69"/>
            <p:cNvSpPr/>
            <p:nvPr/>
          </p:nvSpPr>
          <p:spPr>
            <a:xfrm rot="435411">
              <a:off x="3353675"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1" name="Straight Connector 70"/>
            <p:cNvCxnSpPr>
              <a:stCxn id="70" idx="2"/>
              <a:endCxn id="70" idx="0"/>
            </p:cNvCxnSpPr>
            <p:nvPr/>
          </p:nvCxnSpPr>
          <p:spPr>
            <a:xfrm flipV="1">
              <a:off x="3572245"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0" idx="2"/>
            </p:cNvCxnSpPr>
            <p:nvPr/>
          </p:nvCxnSpPr>
          <p:spPr>
            <a:xfrm flipV="1">
              <a:off x="3572245"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57224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05351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572245" y="1325563"/>
              <a:ext cx="481270"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47801" y="1820780"/>
              <a:ext cx="1219199" cy="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656021" y="1294054"/>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V</a:t>
              </a:r>
              <a:r>
                <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rPr>
                <a:t>u</a:t>
              </a:r>
            </a:p>
          </p:txBody>
        </p:sp>
        <p:cxnSp>
          <p:nvCxnSpPr>
            <p:cNvPr id="78" name="Straight Connector 77"/>
            <p:cNvCxnSpPr/>
            <p:nvPr/>
          </p:nvCxnSpPr>
          <p:spPr>
            <a:xfrm>
              <a:off x="1447801" y="5600262"/>
              <a:ext cx="8000999"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47801" y="5320951"/>
              <a:ext cx="990598" cy="126677"/>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191000" y="1820780"/>
              <a:ext cx="5181600"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9220200" y="1820780"/>
              <a:ext cx="52130" cy="3779482"/>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233417" y="3402140"/>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h</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sp>
          <p:nvSpPr>
            <p:cNvPr id="83" name="Arc 82"/>
            <p:cNvSpPr/>
            <p:nvPr/>
          </p:nvSpPr>
          <p:spPr>
            <a:xfrm rot="19054535">
              <a:off x="1432004" y="5017940"/>
              <a:ext cx="914400" cy="914400"/>
            </a:xfrm>
            <a:prstGeom prst="arc">
              <a:avLst>
                <a:gd name="adj1" fmla="val 12420475"/>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sp>
          <p:nvSpPr>
            <p:cNvPr id="84" name="Rectangle 83"/>
            <p:cNvSpPr/>
            <p:nvPr/>
          </p:nvSpPr>
          <p:spPr>
            <a:xfrm rot="435411">
              <a:off x="7145702"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5" name="Straight Connector 84"/>
            <p:cNvCxnSpPr>
              <a:stCxn id="84" idx="2"/>
              <a:endCxn id="84" idx="0"/>
            </p:cNvCxnSpPr>
            <p:nvPr/>
          </p:nvCxnSpPr>
          <p:spPr>
            <a:xfrm flipV="1">
              <a:off x="7364272"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2"/>
            </p:cNvCxnSpPr>
            <p:nvPr/>
          </p:nvCxnSpPr>
          <p:spPr>
            <a:xfrm flipV="1">
              <a:off x="7364272"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rot="16030108">
              <a:off x="5464788" y="800930"/>
              <a:ext cx="877699" cy="2674624"/>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8" name="Straight Connector 87"/>
            <p:cNvCxnSpPr>
              <a:stCxn id="87" idx="2"/>
              <a:endCxn id="87" idx="0"/>
            </p:cNvCxnSpPr>
            <p:nvPr/>
          </p:nvCxnSpPr>
          <p:spPr>
            <a:xfrm flipH="1">
              <a:off x="4567958" y="2072179"/>
              <a:ext cx="2671359" cy="132125"/>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311235" y="3465988"/>
              <a:ext cx="838200" cy="501431"/>
            </a:xfrm>
            <a:prstGeom prst="rect">
              <a:avLst/>
            </a:prstGeom>
            <a:noFill/>
          </p:spPr>
          <p:txBody>
            <a:bodyPr wrap="square" rtlCol="0">
              <a:spAutoFit/>
            </a:bodyPr>
            <a:lstStyle/>
            <a:p>
              <a:r>
                <a:rPr lang="en-US" sz="1200" dirty="0" err="1">
                  <a:solidFill>
                    <a:srgbClr val="06418A"/>
                  </a:solidFill>
                  <a:latin typeface="Symbol" panose="05050102010706020507" pitchFamily="18" charset="2"/>
                </a:rPr>
                <a:t>q</a:t>
              </a:r>
              <a:r>
                <a:rPr lang="en-US" sz="1200" baseline="-25000" dirty="0" err="1">
                  <a:solidFill>
                    <a:srgbClr val="06418A"/>
                  </a:solidFill>
                  <a:latin typeface="Tahoma" panose="020B0604030504040204" pitchFamily="34" charset="0"/>
                  <a:ea typeface="Tahoma" panose="020B0604030504040204" pitchFamily="34" charset="0"/>
                  <a:cs typeface="Tahoma" panose="020B0604030504040204" pitchFamily="34" charset="0"/>
                </a:rPr>
                <a:t>b</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cxnSp>
          <p:nvCxnSpPr>
            <p:cNvPr id="92" name="Straight Connector 91"/>
            <p:cNvCxnSpPr/>
            <p:nvPr/>
          </p:nvCxnSpPr>
          <p:spPr>
            <a:xfrm flipH="1" flipV="1">
              <a:off x="4590898" y="2693660"/>
              <a:ext cx="58579" cy="87627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13568880">
              <a:off x="3942511" y="2608779"/>
              <a:ext cx="914400" cy="914400"/>
            </a:xfrm>
            <a:prstGeom prst="arc">
              <a:avLst>
                <a:gd name="adj1" fmla="val 11478762"/>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cxnSp>
          <p:nvCxnSpPr>
            <p:cNvPr id="94" name="Straight Connector 93"/>
            <p:cNvCxnSpPr/>
            <p:nvPr/>
          </p:nvCxnSpPr>
          <p:spPr>
            <a:xfrm flipH="1">
              <a:off x="7364271" y="5662734"/>
              <a:ext cx="1" cy="53340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563470" y="5662734"/>
              <a:ext cx="1" cy="533400"/>
            </a:xfrm>
            <a:prstGeom prst="line">
              <a:avLst/>
            </a:prstGeom>
            <a:ln w="38100">
              <a:solidFill>
                <a:srgbClr val="0641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3998965" y="5791200"/>
              <a:ext cx="2909617"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572245" y="6136306"/>
              <a:ext cx="3792026"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a:off x="5356591" y="5764067"/>
                  <a:ext cx="174225"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𝑙</m:t>
                        </m:r>
                      </m:oMath>
                    </m:oMathPara>
                  </a14:m>
                  <a:endParaRPr lang="en-US" sz="1200" dirty="0">
                    <a:solidFill>
                      <a:srgbClr val="06418A"/>
                    </a:solidFill>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5356591" y="5764067"/>
                  <a:ext cx="174225" cy="334287"/>
                </a:xfrm>
                <a:prstGeom prst="rect">
                  <a:avLst/>
                </a:prstGeom>
                <a:blipFill>
                  <a:blip r:embed="rId3"/>
                  <a:stretch>
                    <a:fillRect l="-31250" r="-3750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5325460" y="6143292"/>
                  <a:ext cx="232028"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𝐿</m:t>
                        </m:r>
                      </m:oMath>
                    </m:oMathPara>
                  </a14:m>
                  <a:endParaRPr lang="en-US" sz="1200" dirty="0">
                    <a:solidFill>
                      <a:srgbClr val="06418A"/>
                    </a:solidFill>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5325460" y="6143292"/>
                  <a:ext cx="232028" cy="334287"/>
                </a:xfrm>
                <a:prstGeom prst="rect">
                  <a:avLst/>
                </a:prstGeom>
                <a:blipFill>
                  <a:blip r:embed="rId4"/>
                  <a:stretch>
                    <a:fillRect l="-23810" r="-2381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3118375"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0" name="TextBox 99"/>
                <p:cNvSpPr txBox="1">
                  <a:spLocks noRot="1" noChangeAspect="1" noMove="1" noResize="1" noEditPoints="1" noAdjustHandles="1" noChangeArrowheads="1" noChangeShapeType="1" noTextEdit="1"/>
                </p:cNvSpPr>
                <p:nvPr/>
              </p:nvSpPr>
              <p:spPr>
                <a:xfrm>
                  <a:off x="3118375" y="5773960"/>
                  <a:ext cx="346592" cy="334287"/>
                </a:xfrm>
                <a:prstGeom prst="rect">
                  <a:avLst/>
                </a:prstGeom>
                <a:blipFill>
                  <a:blip r:embed="rId5"/>
                  <a:stretch>
                    <a:fillRect l="-16129" r="-3226"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508906"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7508906" y="5773960"/>
                  <a:ext cx="346592" cy="334287"/>
                </a:xfrm>
                <a:prstGeom prst="rect">
                  <a:avLst/>
                </a:prstGeom>
                <a:blipFill>
                  <a:blip r:embed="rId5"/>
                  <a:stretch>
                    <a:fillRect l="-15625" b="-13333"/>
                  </a:stretch>
                </a:blipFill>
              </p:spPr>
              <p:txBody>
                <a:bodyPr/>
                <a:lstStyle/>
                <a:p>
                  <a:r>
                    <a:rPr lang="en-US">
                      <a:noFill/>
                    </a:rPr>
                    <a:t> </a:t>
                  </a:r>
                </a:p>
              </p:txBody>
            </p:sp>
          </mc:Fallback>
        </mc:AlternateContent>
        <p:sp>
          <p:nvSpPr>
            <p:cNvPr id="102" name="Arc 101"/>
            <p:cNvSpPr/>
            <p:nvPr/>
          </p:nvSpPr>
          <p:spPr>
            <a:xfrm rot="5400000">
              <a:off x="4041645" y="1999664"/>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3" name="Arc 102"/>
            <p:cNvSpPr/>
            <p:nvPr/>
          </p:nvSpPr>
          <p:spPr>
            <a:xfrm rot="16200000">
              <a:off x="6696736" y="1717328"/>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4" name="TextBox 103"/>
            <p:cNvSpPr txBox="1"/>
            <p:nvPr/>
          </p:nvSpPr>
          <p:spPr>
            <a:xfrm>
              <a:off x="4846643" y="1716265"/>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Box 104"/>
            <p:cNvSpPr txBox="1"/>
            <p:nvPr/>
          </p:nvSpPr>
          <p:spPr>
            <a:xfrm>
              <a:off x="6222652" y="2073149"/>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mc:Choice xmlns:a14="http://schemas.microsoft.com/office/drawing/2010/main" Requires="a14">
          <p:sp>
            <p:nvSpPr>
              <p:cNvPr id="46" name="TextBox 45"/>
              <p:cNvSpPr txBox="1"/>
              <p:nvPr/>
            </p:nvSpPr>
            <p:spPr>
              <a:xfrm>
                <a:off x="10025328" y="3717218"/>
                <a:ext cx="1782332" cy="553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𝜙</m:t>
                          </m:r>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𝑛</m:t>
                          </m:r>
                        </m:sub>
                      </m:sSub>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𝜃</m:t>
                          </m:r>
                        </m:e>
                        <m:sub>
                          <m:r>
                            <a:rPr lang="en-US" sz="3599" i="1">
                              <a:solidFill>
                                <a:srgbClr val="06418A"/>
                              </a:solidFill>
                              <a:latin typeface="Cambria Math" panose="02040503050406030204" pitchFamily="18" charset="0"/>
                              <a:ea typeface="Cambria Math" panose="02040503050406030204" pitchFamily="18" charset="0"/>
                            </a:rPr>
                            <m:t>𝑏</m:t>
                          </m:r>
                        </m:sub>
                      </m:sSub>
                    </m:oMath>
                  </m:oMathPara>
                </a14:m>
                <a:endParaRPr lang="en-US" sz="3599" dirty="0">
                  <a:solidFill>
                    <a:srgbClr val="06418A"/>
                  </a:solidFill>
                </a:endParaRPr>
              </a:p>
            </p:txBody>
          </p:sp>
        </mc:Choice>
        <mc:Fallback>
          <p:sp>
            <p:nvSpPr>
              <p:cNvPr id="46" name="TextBox 45"/>
              <p:cNvSpPr txBox="1">
                <a:spLocks noRot="1" noChangeAspect="1" noMove="1" noResize="1" noEditPoints="1" noAdjustHandles="1" noChangeArrowheads="1" noChangeShapeType="1" noTextEdit="1"/>
              </p:cNvSpPr>
              <p:nvPr/>
            </p:nvSpPr>
            <p:spPr>
              <a:xfrm>
                <a:off x="10025328" y="3717218"/>
                <a:ext cx="1782332" cy="5537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7493086" y="4891395"/>
                <a:ext cx="3187928" cy="553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m:rPr>
                          <m:sty m:val="p"/>
                        </m:rPr>
                        <a:rPr lang="el-GR" sz="3599" i="1">
                          <a:solidFill>
                            <a:srgbClr val="06418A"/>
                          </a:solidFill>
                          <a:latin typeface="Cambria Math" panose="02040503050406030204" pitchFamily="18" charset="0"/>
                          <a:ea typeface="Cambria Math" panose="02040503050406030204" pitchFamily="18" charset="0"/>
                        </a:rPr>
                        <m:t>Δ</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𝜙</m:t>
                          </m:r>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𝑛</m:t>
                          </m:r>
                        </m:sub>
                      </m:sSub>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𝜃</m:t>
                          </m:r>
                        </m:e>
                        <m:sub>
                          <m:r>
                            <a:rPr lang="en-US" sz="3599" i="1">
                              <a:solidFill>
                                <a:srgbClr val="06418A"/>
                              </a:solidFill>
                              <a:latin typeface="Cambria Math" panose="02040503050406030204" pitchFamily="18" charset="0"/>
                              <a:ea typeface="Cambria Math" panose="02040503050406030204" pitchFamily="18" charset="0"/>
                            </a:rPr>
                            <m:t>𝑏</m:t>
                          </m:r>
                        </m:sub>
                      </m:sSub>
                    </m:oMath>
                  </m:oMathPara>
                </a14:m>
                <a:endParaRPr lang="en-US" sz="3599" dirty="0">
                  <a:solidFill>
                    <a:srgbClr val="06418A"/>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493086" y="4891395"/>
                <a:ext cx="3187928" cy="553854"/>
              </a:xfrm>
              <a:prstGeom prst="rect">
                <a:avLst/>
              </a:prstGeom>
              <a:blipFill>
                <a:blip r:embed="rId7"/>
                <a:stretch>
                  <a:fillRect/>
                </a:stretch>
              </a:blipFill>
            </p:spPr>
            <p:txBody>
              <a:bodyPr/>
              <a:lstStyle/>
              <a:p>
                <a:r>
                  <a:rPr lang="en-US">
                    <a:noFill/>
                  </a:rPr>
                  <a:t> </a:t>
                </a:r>
              </a:p>
            </p:txBody>
          </p:sp>
        </mc:Fallback>
      </mc:AlternateContent>
      <p:sp>
        <p:nvSpPr>
          <p:cNvPr id="4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4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5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123</a:t>
            </a:fld>
            <a:endParaRPr lang="en-US">
              <a:solidFill>
                <a:schemeClr val="bg1"/>
              </a:solidFill>
            </a:endParaRPr>
          </a:p>
        </p:txBody>
      </p:sp>
    </p:spTree>
    <p:extLst>
      <p:ext uri="{BB962C8B-B14F-4D97-AF65-F5344CB8AC3E}">
        <p14:creationId xmlns:p14="http://schemas.microsoft.com/office/powerpoint/2010/main" val="6493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6418A"/>
                </a:solidFill>
              </a:rPr>
              <a:t>Virtual Work</a:t>
            </a:r>
          </a:p>
        </p:txBody>
      </p:sp>
      <p:sp>
        <p:nvSpPr>
          <p:cNvPr id="52" name="TextBox 51"/>
          <p:cNvSpPr txBox="1">
            <a:spLocks noChangeArrowheads="1"/>
          </p:cNvSpPr>
          <p:nvPr/>
        </p:nvSpPr>
        <p:spPr bwMode="auto">
          <a:xfrm>
            <a:off x="5955226" y="646034"/>
            <a:ext cx="6324599" cy="814069"/>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rgbClr val="06418A"/>
                </a:solidFill>
              </a:rPr>
              <a:t>Coupled Wall – Pinned Base</a:t>
            </a:r>
            <a:endParaRPr lang="en-US" sz="3599"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grpSp>
        <p:nvGrpSpPr>
          <p:cNvPr id="67" name="Group 66"/>
          <p:cNvGrpSpPr/>
          <p:nvPr/>
        </p:nvGrpSpPr>
        <p:grpSpPr>
          <a:xfrm>
            <a:off x="1034789" y="1998684"/>
            <a:ext cx="4999539" cy="3073879"/>
            <a:chOff x="1018959" y="911711"/>
            <a:chExt cx="9052658" cy="5565868"/>
          </a:xfrm>
        </p:grpSpPr>
        <p:sp>
          <p:nvSpPr>
            <p:cNvPr id="68" name="TextBox 67"/>
            <p:cNvSpPr txBox="1"/>
            <p:nvPr/>
          </p:nvSpPr>
          <p:spPr>
            <a:xfrm>
              <a:off x="1018959" y="5138597"/>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q</a:t>
              </a:r>
            </a:p>
          </p:txBody>
        </p:sp>
        <p:sp>
          <p:nvSpPr>
            <p:cNvPr id="69" name="TextBox 68"/>
            <p:cNvSpPr txBox="1"/>
            <p:nvPr/>
          </p:nvSpPr>
          <p:spPr>
            <a:xfrm>
              <a:off x="3634415" y="911711"/>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D</a:t>
              </a:r>
            </a:p>
          </p:txBody>
        </p:sp>
        <p:sp>
          <p:nvSpPr>
            <p:cNvPr id="70" name="Rectangle 69"/>
            <p:cNvSpPr/>
            <p:nvPr/>
          </p:nvSpPr>
          <p:spPr>
            <a:xfrm rot="435411">
              <a:off x="3353675"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1" name="Straight Connector 70"/>
            <p:cNvCxnSpPr>
              <a:stCxn id="70" idx="2"/>
              <a:endCxn id="70" idx="0"/>
            </p:cNvCxnSpPr>
            <p:nvPr/>
          </p:nvCxnSpPr>
          <p:spPr>
            <a:xfrm flipV="1">
              <a:off x="3572245"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0" idx="2"/>
            </p:cNvCxnSpPr>
            <p:nvPr/>
          </p:nvCxnSpPr>
          <p:spPr>
            <a:xfrm flipV="1">
              <a:off x="3572245"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57224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05351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572245" y="1325563"/>
              <a:ext cx="481270"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47801" y="1820780"/>
              <a:ext cx="1219199" cy="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656021" y="1294054"/>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V</a:t>
              </a:r>
              <a:r>
                <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rPr>
                <a:t>u</a:t>
              </a:r>
            </a:p>
          </p:txBody>
        </p:sp>
        <p:cxnSp>
          <p:nvCxnSpPr>
            <p:cNvPr id="78" name="Straight Connector 77"/>
            <p:cNvCxnSpPr/>
            <p:nvPr/>
          </p:nvCxnSpPr>
          <p:spPr>
            <a:xfrm>
              <a:off x="1447801" y="5600262"/>
              <a:ext cx="8000999"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47801" y="5320951"/>
              <a:ext cx="990598" cy="126677"/>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191000" y="1820780"/>
              <a:ext cx="5181600"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9220200" y="1820780"/>
              <a:ext cx="52130" cy="3779482"/>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233417" y="3402140"/>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h</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sp>
          <p:nvSpPr>
            <p:cNvPr id="83" name="Arc 82"/>
            <p:cNvSpPr/>
            <p:nvPr/>
          </p:nvSpPr>
          <p:spPr>
            <a:xfrm rot="19054535">
              <a:off x="1432004" y="5017940"/>
              <a:ext cx="914400" cy="914400"/>
            </a:xfrm>
            <a:prstGeom prst="arc">
              <a:avLst>
                <a:gd name="adj1" fmla="val 12420475"/>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sp>
          <p:nvSpPr>
            <p:cNvPr id="84" name="Rectangle 83"/>
            <p:cNvSpPr/>
            <p:nvPr/>
          </p:nvSpPr>
          <p:spPr>
            <a:xfrm rot="435411">
              <a:off x="7145702"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5" name="Straight Connector 84"/>
            <p:cNvCxnSpPr>
              <a:stCxn id="84" idx="2"/>
              <a:endCxn id="84" idx="0"/>
            </p:cNvCxnSpPr>
            <p:nvPr/>
          </p:nvCxnSpPr>
          <p:spPr>
            <a:xfrm flipV="1">
              <a:off x="7364272"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2"/>
            </p:cNvCxnSpPr>
            <p:nvPr/>
          </p:nvCxnSpPr>
          <p:spPr>
            <a:xfrm flipV="1">
              <a:off x="7364272"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rot="16030108">
              <a:off x="5464788" y="800930"/>
              <a:ext cx="877699" cy="2674624"/>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8" name="Straight Connector 87"/>
            <p:cNvCxnSpPr>
              <a:stCxn id="87" idx="2"/>
              <a:endCxn id="87" idx="0"/>
            </p:cNvCxnSpPr>
            <p:nvPr/>
          </p:nvCxnSpPr>
          <p:spPr>
            <a:xfrm flipH="1">
              <a:off x="4567958" y="2072179"/>
              <a:ext cx="2671359" cy="132125"/>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311235" y="3465988"/>
              <a:ext cx="838200" cy="501431"/>
            </a:xfrm>
            <a:prstGeom prst="rect">
              <a:avLst/>
            </a:prstGeom>
            <a:noFill/>
          </p:spPr>
          <p:txBody>
            <a:bodyPr wrap="square" rtlCol="0">
              <a:spAutoFit/>
            </a:bodyPr>
            <a:lstStyle/>
            <a:p>
              <a:r>
                <a:rPr lang="en-US" sz="1200" dirty="0" err="1">
                  <a:solidFill>
                    <a:srgbClr val="06418A"/>
                  </a:solidFill>
                  <a:latin typeface="Symbol" panose="05050102010706020507" pitchFamily="18" charset="2"/>
                </a:rPr>
                <a:t>q</a:t>
              </a:r>
              <a:r>
                <a:rPr lang="en-US" sz="1200" baseline="-25000" dirty="0" err="1">
                  <a:solidFill>
                    <a:srgbClr val="06418A"/>
                  </a:solidFill>
                  <a:latin typeface="Tahoma" panose="020B0604030504040204" pitchFamily="34" charset="0"/>
                  <a:ea typeface="Tahoma" panose="020B0604030504040204" pitchFamily="34" charset="0"/>
                  <a:cs typeface="Tahoma" panose="020B0604030504040204" pitchFamily="34" charset="0"/>
                </a:rPr>
                <a:t>b</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cxnSp>
          <p:nvCxnSpPr>
            <p:cNvPr id="92" name="Straight Connector 91"/>
            <p:cNvCxnSpPr/>
            <p:nvPr/>
          </p:nvCxnSpPr>
          <p:spPr>
            <a:xfrm flipH="1" flipV="1">
              <a:off x="4590898" y="2693660"/>
              <a:ext cx="58579" cy="87627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13568880">
              <a:off x="3942511" y="2608779"/>
              <a:ext cx="914400" cy="914400"/>
            </a:xfrm>
            <a:prstGeom prst="arc">
              <a:avLst>
                <a:gd name="adj1" fmla="val 11478762"/>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cxnSp>
          <p:nvCxnSpPr>
            <p:cNvPr id="94" name="Straight Connector 93"/>
            <p:cNvCxnSpPr/>
            <p:nvPr/>
          </p:nvCxnSpPr>
          <p:spPr>
            <a:xfrm flipH="1">
              <a:off x="7364271" y="5662734"/>
              <a:ext cx="1" cy="53340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563470" y="5662734"/>
              <a:ext cx="1" cy="533400"/>
            </a:xfrm>
            <a:prstGeom prst="line">
              <a:avLst/>
            </a:prstGeom>
            <a:ln w="38100">
              <a:solidFill>
                <a:srgbClr val="0641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3998965" y="5791200"/>
              <a:ext cx="2909617"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572245" y="6136306"/>
              <a:ext cx="3792026"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a:off x="5356591" y="5764067"/>
                  <a:ext cx="174225"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𝑙</m:t>
                        </m:r>
                      </m:oMath>
                    </m:oMathPara>
                  </a14:m>
                  <a:endParaRPr lang="en-US" sz="1200" dirty="0">
                    <a:solidFill>
                      <a:srgbClr val="06418A"/>
                    </a:solidFill>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5356591" y="5764067"/>
                  <a:ext cx="174225" cy="334287"/>
                </a:xfrm>
                <a:prstGeom prst="rect">
                  <a:avLst/>
                </a:prstGeom>
                <a:blipFill>
                  <a:blip r:embed="rId2"/>
                  <a:stretch>
                    <a:fillRect l="-31250" r="-3750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5325460" y="6143292"/>
                  <a:ext cx="232028"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𝐿</m:t>
                        </m:r>
                      </m:oMath>
                    </m:oMathPara>
                  </a14:m>
                  <a:endParaRPr lang="en-US" sz="1200" dirty="0">
                    <a:solidFill>
                      <a:srgbClr val="06418A"/>
                    </a:solidFill>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5325460" y="6143292"/>
                  <a:ext cx="232028" cy="334287"/>
                </a:xfrm>
                <a:prstGeom prst="rect">
                  <a:avLst/>
                </a:prstGeom>
                <a:blipFill>
                  <a:blip r:embed="rId3"/>
                  <a:stretch>
                    <a:fillRect l="-23810" r="-2381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3118375"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0" name="TextBox 99"/>
                <p:cNvSpPr txBox="1">
                  <a:spLocks noRot="1" noChangeAspect="1" noMove="1" noResize="1" noEditPoints="1" noAdjustHandles="1" noChangeArrowheads="1" noChangeShapeType="1" noTextEdit="1"/>
                </p:cNvSpPr>
                <p:nvPr/>
              </p:nvSpPr>
              <p:spPr>
                <a:xfrm>
                  <a:off x="3118375" y="5773960"/>
                  <a:ext cx="346592" cy="334287"/>
                </a:xfrm>
                <a:prstGeom prst="rect">
                  <a:avLst/>
                </a:prstGeom>
                <a:blipFill>
                  <a:blip r:embed="rId4"/>
                  <a:stretch>
                    <a:fillRect l="-16129" r="-3226"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508906"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7508906" y="5773960"/>
                  <a:ext cx="346592" cy="334287"/>
                </a:xfrm>
                <a:prstGeom prst="rect">
                  <a:avLst/>
                </a:prstGeom>
                <a:blipFill>
                  <a:blip r:embed="rId4"/>
                  <a:stretch>
                    <a:fillRect l="-15625" b="-13333"/>
                  </a:stretch>
                </a:blipFill>
              </p:spPr>
              <p:txBody>
                <a:bodyPr/>
                <a:lstStyle/>
                <a:p>
                  <a:r>
                    <a:rPr lang="en-US">
                      <a:noFill/>
                    </a:rPr>
                    <a:t> </a:t>
                  </a:r>
                </a:p>
              </p:txBody>
            </p:sp>
          </mc:Fallback>
        </mc:AlternateContent>
        <p:sp>
          <p:nvSpPr>
            <p:cNvPr id="102" name="Arc 101"/>
            <p:cNvSpPr/>
            <p:nvPr/>
          </p:nvSpPr>
          <p:spPr>
            <a:xfrm rot="5400000">
              <a:off x="4041645" y="1999664"/>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3" name="Arc 102"/>
            <p:cNvSpPr/>
            <p:nvPr/>
          </p:nvSpPr>
          <p:spPr>
            <a:xfrm rot="16200000">
              <a:off x="6696736" y="1717328"/>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4" name="TextBox 103"/>
            <p:cNvSpPr txBox="1"/>
            <p:nvPr/>
          </p:nvSpPr>
          <p:spPr>
            <a:xfrm>
              <a:off x="4846643" y="1716265"/>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Box 104"/>
            <p:cNvSpPr txBox="1"/>
            <p:nvPr/>
          </p:nvSpPr>
          <p:spPr>
            <a:xfrm>
              <a:off x="6222652" y="2073149"/>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47" name="TextBox 46"/>
              <p:cNvSpPr txBox="1"/>
              <p:nvPr/>
            </p:nvSpPr>
            <p:spPr>
              <a:xfrm>
                <a:off x="6558510" y="1721757"/>
                <a:ext cx="3187928" cy="553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m:rPr>
                          <m:sty m:val="p"/>
                        </m:rPr>
                        <a:rPr lang="el-GR" sz="3599" i="1">
                          <a:solidFill>
                            <a:srgbClr val="06418A"/>
                          </a:solidFill>
                          <a:latin typeface="Cambria Math" panose="02040503050406030204" pitchFamily="18" charset="0"/>
                          <a:ea typeface="Cambria Math" panose="02040503050406030204" pitchFamily="18" charset="0"/>
                        </a:rPr>
                        <m:t>Δ</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𝜙</m:t>
                          </m:r>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𝑛</m:t>
                          </m:r>
                        </m:sub>
                      </m:sSub>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𝜃</m:t>
                          </m:r>
                        </m:e>
                        <m:sub>
                          <m:r>
                            <a:rPr lang="en-US" sz="3599" i="1">
                              <a:solidFill>
                                <a:srgbClr val="06418A"/>
                              </a:solidFill>
                              <a:latin typeface="Cambria Math" panose="02040503050406030204" pitchFamily="18" charset="0"/>
                              <a:ea typeface="Cambria Math" panose="02040503050406030204" pitchFamily="18" charset="0"/>
                            </a:rPr>
                            <m:t>𝑏</m:t>
                          </m:r>
                        </m:sub>
                      </m:sSub>
                    </m:oMath>
                  </m:oMathPara>
                </a14:m>
                <a:endParaRPr lang="en-US" sz="3599" dirty="0">
                  <a:solidFill>
                    <a:srgbClr val="06418A"/>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6558510" y="1721757"/>
                <a:ext cx="3187928" cy="5538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928933" y="3427756"/>
                <a:ext cx="1807460" cy="103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𝜃</m:t>
                          </m:r>
                        </m:e>
                        <m:sub>
                          <m:r>
                            <a:rPr lang="en-US" sz="3599" i="1">
                              <a:solidFill>
                                <a:srgbClr val="06418A"/>
                              </a:solidFill>
                              <a:latin typeface="Cambria Math" panose="02040503050406030204" pitchFamily="18" charset="0"/>
                              <a:ea typeface="Cambria Math" panose="02040503050406030204" pitchFamily="18" charset="0"/>
                            </a:rPr>
                            <m:t>𝑏</m:t>
                          </m:r>
                        </m:sub>
                      </m:sSub>
                      <m:r>
                        <a:rPr lang="en-US" sz="3599" i="1">
                          <a:solidFill>
                            <a:srgbClr val="06418A"/>
                          </a:solidFill>
                          <a:latin typeface="Cambria Math" panose="02040503050406030204" pitchFamily="18" charset="0"/>
                          <a:ea typeface="Cambria Math" panose="02040503050406030204" pitchFamily="18" charset="0"/>
                        </a:rPr>
                        <m:t>=</m:t>
                      </m:r>
                      <m:r>
                        <a:rPr lang="en-US" sz="3599" i="1">
                          <a:solidFill>
                            <a:srgbClr val="06418A"/>
                          </a:solidFill>
                          <a:latin typeface="Cambria Math" panose="02040503050406030204" pitchFamily="18" charset="0"/>
                          <a:ea typeface="Cambria Math" panose="02040503050406030204" pitchFamily="18" charset="0"/>
                        </a:rPr>
                        <m:t>𝜃</m:t>
                      </m:r>
                      <m:f>
                        <m:fPr>
                          <m:ctrlPr>
                            <a:rPr lang="en-US" sz="3599" i="1">
                              <a:solidFill>
                                <a:srgbClr val="06418A"/>
                              </a:solidFill>
                              <a:latin typeface="Cambria Math" panose="02040503050406030204" pitchFamily="18" charset="0"/>
                              <a:ea typeface="Cambria Math" panose="02040503050406030204" pitchFamily="18" charset="0"/>
                            </a:rPr>
                          </m:ctrlPr>
                        </m:fPr>
                        <m:num>
                          <m:r>
                            <a:rPr lang="en-US" sz="3599" i="1">
                              <a:solidFill>
                                <a:srgbClr val="06418A"/>
                              </a:solidFill>
                              <a:latin typeface="Cambria Math" panose="02040503050406030204" pitchFamily="18" charset="0"/>
                              <a:ea typeface="Cambria Math" panose="02040503050406030204" pitchFamily="18" charset="0"/>
                            </a:rPr>
                            <m:t>𝐿</m:t>
                          </m:r>
                        </m:num>
                        <m:den>
                          <m:r>
                            <a:rPr lang="en-US" sz="3599" i="1">
                              <a:solidFill>
                                <a:srgbClr val="06418A"/>
                              </a:solidFill>
                              <a:latin typeface="Cambria Math" panose="02040503050406030204" pitchFamily="18" charset="0"/>
                              <a:ea typeface="Cambria Math" panose="02040503050406030204" pitchFamily="18" charset="0"/>
                            </a:rPr>
                            <m:t>𝑙</m:t>
                          </m:r>
                        </m:den>
                      </m:f>
                    </m:oMath>
                  </m:oMathPara>
                </a14:m>
                <a:endParaRPr lang="en-US" sz="3599" dirty="0">
                  <a:solidFill>
                    <a:srgbClr val="06418A"/>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928933" y="3427756"/>
                <a:ext cx="1807460" cy="10367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063178" y="2387228"/>
                <a:ext cx="1277966" cy="104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599" i="1">
                          <a:solidFill>
                            <a:srgbClr val="06418A"/>
                          </a:solidFill>
                          <a:latin typeface="Cambria Math" panose="02040503050406030204" pitchFamily="18" charset="0"/>
                          <a:ea typeface="Cambria Math" panose="02040503050406030204" pitchFamily="18" charset="0"/>
                        </a:rPr>
                        <m:t>𝜃</m:t>
                      </m:r>
                      <m:r>
                        <a:rPr lang="en-US" sz="3599" i="1">
                          <a:solidFill>
                            <a:srgbClr val="06418A"/>
                          </a:solidFill>
                          <a:latin typeface="Cambria Math" panose="02040503050406030204" pitchFamily="18" charset="0"/>
                          <a:ea typeface="Cambria Math" panose="02040503050406030204" pitchFamily="18" charset="0"/>
                        </a:rPr>
                        <m:t>=</m:t>
                      </m:r>
                      <m:f>
                        <m:fPr>
                          <m:ctrlPr>
                            <a:rPr lang="en-US" sz="3599" i="1">
                              <a:solidFill>
                                <a:srgbClr val="06418A"/>
                              </a:solidFill>
                              <a:latin typeface="Cambria Math" panose="02040503050406030204" pitchFamily="18" charset="0"/>
                              <a:ea typeface="Cambria Math" panose="02040503050406030204" pitchFamily="18" charset="0"/>
                            </a:rPr>
                          </m:ctrlPr>
                        </m:fPr>
                        <m:num>
                          <m:r>
                            <m:rPr>
                              <m:sty m:val="p"/>
                            </m:rPr>
                            <a:rPr lang="el-GR" sz="3599" i="1">
                              <a:solidFill>
                                <a:srgbClr val="06418A"/>
                              </a:solidFill>
                              <a:latin typeface="Cambria Math" panose="02040503050406030204" pitchFamily="18" charset="0"/>
                              <a:ea typeface="Cambria Math" panose="02040503050406030204" pitchFamily="18" charset="0"/>
                            </a:rPr>
                            <m:t>Δ</m:t>
                          </m:r>
                        </m:num>
                        <m:den>
                          <m:r>
                            <a:rPr lang="en-US" sz="3599" i="1">
                              <a:solidFill>
                                <a:srgbClr val="06418A"/>
                              </a:solidFill>
                              <a:latin typeface="Cambria Math" panose="02040503050406030204" pitchFamily="18" charset="0"/>
                              <a:ea typeface="Cambria Math" panose="02040503050406030204" pitchFamily="18" charset="0"/>
                            </a:rPr>
                            <m:t>h</m:t>
                          </m:r>
                        </m:den>
                      </m:f>
                    </m:oMath>
                  </m:oMathPara>
                </a14:m>
                <a:endParaRPr lang="en-US" sz="3599" dirty="0">
                  <a:solidFill>
                    <a:srgbClr val="06418A"/>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063178" y="2387228"/>
                <a:ext cx="1277966" cy="10403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7063178" y="4579900"/>
                <a:ext cx="1809960" cy="104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𝜃</m:t>
                          </m:r>
                        </m:e>
                        <m:sub>
                          <m:r>
                            <a:rPr lang="en-US" sz="3599" i="1">
                              <a:solidFill>
                                <a:srgbClr val="06418A"/>
                              </a:solidFill>
                              <a:latin typeface="Cambria Math" panose="02040503050406030204" pitchFamily="18" charset="0"/>
                              <a:ea typeface="Cambria Math" panose="02040503050406030204" pitchFamily="18" charset="0"/>
                            </a:rPr>
                            <m:t>𝑏</m:t>
                          </m:r>
                        </m:sub>
                      </m:sSub>
                      <m:r>
                        <a:rPr lang="en-US" sz="3599" i="1">
                          <a:solidFill>
                            <a:srgbClr val="06418A"/>
                          </a:solidFill>
                          <a:latin typeface="Cambria Math" panose="02040503050406030204" pitchFamily="18" charset="0"/>
                          <a:ea typeface="Cambria Math" panose="02040503050406030204" pitchFamily="18" charset="0"/>
                        </a:rPr>
                        <m:t>=</m:t>
                      </m:r>
                      <m:f>
                        <m:fPr>
                          <m:ctrlPr>
                            <a:rPr lang="en-US" sz="3599" i="1">
                              <a:solidFill>
                                <a:srgbClr val="06418A"/>
                              </a:solidFill>
                              <a:latin typeface="Cambria Math" panose="02040503050406030204" pitchFamily="18" charset="0"/>
                              <a:ea typeface="Cambria Math" panose="02040503050406030204" pitchFamily="18" charset="0"/>
                            </a:rPr>
                          </m:ctrlPr>
                        </m:fPr>
                        <m:num>
                          <m:r>
                            <m:rPr>
                              <m:sty m:val="p"/>
                            </m:rPr>
                            <a:rPr lang="el-GR" sz="3599" i="1">
                              <a:solidFill>
                                <a:srgbClr val="06418A"/>
                              </a:solidFill>
                              <a:latin typeface="Cambria Math" panose="02040503050406030204" pitchFamily="18" charset="0"/>
                              <a:ea typeface="Cambria Math" panose="02040503050406030204" pitchFamily="18" charset="0"/>
                            </a:rPr>
                            <m:t>Δ</m:t>
                          </m:r>
                        </m:num>
                        <m:den>
                          <m:r>
                            <a:rPr lang="en-US" sz="3599" i="1">
                              <a:solidFill>
                                <a:srgbClr val="06418A"/>
                              </a:solidFill>
                              <a:latin typeface="Cambria Math" panose="02040503050406030204" pitchFamily="18" charset="0"/>
                              <a:ea typeface="Cambria Math" panose="02040503050406030204" pitchFamily="18" charset="0"/>
                            </a:rPr>
                            <m:t>h</m:t>
                          </m:r>
                        </m:den>
                      </m:f>
                      <m:f>
                        <m:fPr>
                          <m:ctrlPr>
                            <a:rPr lang="en-US" sz="3599" i="1">
                              <a:solidFill>
                                <a:srgbClr val="06418A"/>
                              </a:solidFill>
                              <a:latin typeface="Cambria Math" panose="02040503050406030204" pitchFamily="18" charset="0"/>
                              <a:ea typeface="Cambria Math" panose="02040503050406030204" pitchFamily="18" charset="0"/>
                            </a:rPr>
                          </m:ctrlPr>
                        </m:fPr>
                        <m:num>
                          <m:r>
                            <a:rPr lang="en-US" sz="3599" i="1">
                              <a:solidFill>
                                <a:srgbClr val="06418A"/>
                              </a:solidFill>
                              <a:latin typeface="Cambria Math" panose="02040503050406030204" pitchFamily="18" charset="0"/>
                              <a:ea typeface="Cambria Math" panose="02040503050406030204" pitchFamily="18" charset="0"/>
                            </a:rPr>
                            <m:t>𝐿</m:t>
                          </m:r>
                        </m:num>
                        <m:den>
                          <m:r>
                            <a:rPr lang="en-US" sz="3599" i="1">
                              <a:solidFill>
                                <a:srgbClr val="06418A"/>
                              </a:solidFill>
                              <a:latin typeface="Cambria Math" panose="02040503050406030204" pitchFamily="18" charset="0"/>
                              <a:ea typeface="Cambria Math" panose="02040503050406030204" pitchFamily="18" charset="0"/>
                            </a:rPr>
                            <m:t>𝑙</m:t>
                          </m:r>
                        </m:den>
                      </m:f>
                    </m:oMath>
                  </m:oMathPara>
                </a14:m>
                <a:endParaRPr lang="en-US" sz="3599" dirty="0">
                  <a:solidFill>
                    <a:srgbClr val="06418A"/>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7063178" y="4579900"/>
                <a:ext cx="1809960" cy="1040399"/>
              </a:xfrm>
              <a:prstGeom prst="rect">
                <a:avLst/>
              </a:prstGeom>
              <a:blipFill>
                <a:blip r:embed="rId8"/>
                <a:stretch>
                  <a:fillRect/>
                </a:stretch>
              </a:blipFill>
            </p:spPr>
            <p:txBody>
              <a:bodyPr/>
              <a:lstStyle/>
              <a:p>
                <a:r>
                  <a:rPr lang="en-US">
                    <a:noFill/>
                  </a:rPr>
                  <a:t> </a:t>
                </a:r>
              </a:p>
            </p:txBody>
          </p:sp>
        </mc:Fallback>
      </mc:AlternateContent>
      <p:sp>
        <p:nvSpPr>
          <p:cNvPr id="4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pPr/>
              <a:t>4/12/2022</a:t>
            </a:fld>
            <a:endParaRPr lang="en-US" dirty="0"/>
          </a:p>
        </p:txBody>
      </p:sp>
      <p:sp>
        <p:nvSpPr>
          <p:cNvPr id="4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Limit Design</a:t>
            </a:r>
          </a:p>
        </p:txBody>
      </p:sp>
      <p:sp>
        <p:nvSpPr>
          <p:cNvPr id="5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124</a:t>
            </a:fld>
            <a:endParaRPr lang="en-US"/>
          </a:p>
        </p:txBody>
      </p:sp>
      <p:sp>
        <p:nvSpPr>
          <p:cNvPr id="54" name="Date Placeholder 1"/>
          <p:cNvSpPr txBox="1">
            <a:spLocks/>
          </p:cNvSpPr>
          <p:nvPr/>
        </p:nvSpPr>
        <p:spPr>
          <a:xfrm>
            <a:off x="8151812" y="65532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5" name="Footer Placeholder 2"/>
          <p:cNvSpPr txBox="1">
            <a:spLocks/>
          </p:cNvSpPr>
          <p:nvPr/>
        </p:nvSpPr>
        <p:spPr>
          <a:xfrm>
            <a:off x="1446213" y="65532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56" name="Slide Number Placeholder 3"/>
          <p:cNvSpPr txBox="1">
            <a:spLocks/>
          </p:cNvSpPr>
          <p:nvPr/>
        </p:nvSpPr>
        <p:spPr>
          <a:xfrm>
            <a:off x="9828212" y="65532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124</a:t>
            </a:fld>
            <a:endParaRPr lang="en-US">
              <a:solidFill>
                <a:schemeClr val="bg1"/>
              </a:solidFill>
            </a:endParaRPr>
          </a:p>
        </p:txBody>
      </p:sp>
    </p:spTree>
    <p:extLst>
      <p:ext uri="{BB962C8B-B14F-4D97-AF65-F5344CB8AC3E}">
        <p14:creationId xmlns:p14="http://schemas.microsoft.com/office/powerpoint/2010/main" val="24473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6418A"/>
                </a:solidFill>
              </a:rPr>
              <a:t>Virtual Work</a:t>
            </a:r>
          </a:p>
        </p:txBody>
      </p:sp>
      <p:sp>
        <p:nvSpPr>
          <p:cNvPr id="52" name="TextBox 51"/>
          <p:cNvSpPr txBox="1">
            <a:spLocks noChangeArrowheads="1"/>
          </p:cNvSpPr>
          <p:nvPr/>
        </p:nvSpPr>
        <p:spPr bwMode="auto">
          <a:xfrm>
            <a:off x="6041553" y="646034"/>
            <a:ext cx="6238272" cy="814069"/>
          </a:xfrm>
          <a:prstGeom prst="rect">
            <a:avLst/>
          </a:prstGeom>
          <a:noFill/>
          <a:ln w="9525">
            <a:noFill/>
            <a:miter lim="800000"/>
            <a:headEnd/>
            <a:tailEnd/>
          </a:ln>
        </p:spPr>
        <p:txBody>
          <a:bodyPr wrap="square">
            <a:spAutoFit/>
          </a:bodyPr>
          <a:lstStyle/>
          <a:p>
            <a:pPr>
              <a:lnSpc>
                <a:spcPct val="150000"/>
              </a:lnSpc>
              <a:spcAft>
                <a:spcPts val="1600"/>
              </a:spcAft>
              <a:buClr>
                <a:srgbClr val="3A66AA"/>
              </a:buClr>
              <a:buSzPct val="110000"/>
              <a:defRPr/>
            </a:pPr>
            <a:r>
              <a:rPr lang="en-US" sz="3599" i="1" dirty="0">
                <a:solidFill>
                  <a:srgbClr val="06418A"/>
                </a:solidFill>
              </a:rPr>
              <a:t>Coupled Wall – Pinned Base</a:t>
            </a:r>
            <a:endParaRPr lang="en-US" sz="3599"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grpSp>
        <p:nvGrpSpPr>
          <p:cNvPr id="67" name="Group 66"/>
          <p:cNvGrpSpPr/>
          <p:nvPr/>
        </p:nvGrpSpPr>
        <p:grpSpPr>
          <a:xfrm>
            <a:off x="1162912" y="1998684"/>
            <a:ext cx="4999539" cy="3073879"/>
            <a:chOff x="1018959" y="911711"/>
            <a:chExt cx="9052658" cy="5565868"/>
          </a:xfrm>
        </p:grpSpPr>
        <p:sp>
          <p:nvSpPr>
            <p:cNvPr id="68" name="TextBox 67"/>
            <p:cNvSpPr txBox="1"/>
            <p:nvPr/>
          </p:nvSpPr>
          <p:spPr>
            <a:xfrm>
              <a:off x="1018959" y="5138597"/>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q</a:t>
              </a:r>
            </a:p>
          </p:txBody>
        </p:sp>
        <p:sp>
          <p:nvSpPr>
            <p:cNvPr id="69" name="TextBox 68"/>
            <p:cNvSpPr txBox="1"/>
            <p:nvPr/>
          </p:nvSpPr>
          <p:spPr>
            <a:xfrm>
              <a:off x="3634415" y="911711"/>
              <a:ext cx="838200" cy="501431"/>
            </a:xfrm>
            <a:prstGeom prst="rect">
              <a:avLst/>
            </a:prstGeom>
            <a:noFill/>
          </p:spPr>
          <p:txBody>
            <a:bodyPr wrap="square" rtlCol="0">
              <a:spAutoFit/>
            </a:bodyPr>
            <a:lstStyle/>
            <a:p>
              <a:r>
                <a:rPr lang="en-US" sz="1200" dirty="0">
                  <a:solidFill>
                    <a:srgbClr val="06418A"/>
                  </a:solidFill>
                  <a:latin typeface="Symbol" panose="05050102010706020507" pitchFamily="18" charset="2"/>
                </a:rPr>
                <a:t>D</a:t>
              </a:r>
            </a:p>
          </p:txBody>
        </p:sp>
        <p:sp>
          <p:nvSpPr>
            <p:cNvPr id="70" name="Rectangle 69"/>
            <p:cNvSpPr/>
            <p:nvPr/>
          </p:nvSpPr>
          <p:spPr>
            <a:xfrm rot="435411">
              <a:off x="3353675"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1" name="Straight Connector 70"/>
            <p:cNvCxnSpPr>
              <a:stCxn id="70" idx="2"/>
              <a:endCxn id="70" idx="0"/>
            </p:cNvCxnSpPr>
            <p:nvPr/>
          </p:nvCxnSpPr>
          <p:spPr>
            <a:xfrm flipV="1">
              <a:off x="3572245"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0" idx="2"/>
            </p:cNvCxnSpPr>
            <p:nvPr/>
          </p:nvCxnSpPr>
          <p:spPr>
            <a:xfrm flipV="1">
              <a:off x="3572245"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57224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053515" y="1219200"/>
              <a:ext cx="0" cy="45719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572245" y="1325563"/>
              <a:ext cx="481270"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47801" y="1820780"/>
              <a:ext cx="1219199" cy="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656021" y="1294054"/>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V</a:t>
              </a:r>
              <a:r>
                <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rPr>
                <a:t>u</a:t>
              </a:r>
            </a:p>
          </p:txBody>
        </p:sp>
        <p:cxnSp>
          <p:nvCxnSpPr>
            <p:cNvPr id="78" name="Straight Connector 77"/>
            <p:cNvCxnSpPr/>
            <p:nvPr/>
          </p:nvCxnSpPr>
          <p:spPr>
            <a:xfrm>
              <a:off x="1447801" y="5600262"/>
              <a:ext cx="8000999"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447801" y="5320951"/>
              <a:ext cx="990598" cy="126677"/>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191000" y="1820780"/>
              <a:ext cx="5181600" cy="0"/>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9220200" y="1820780"/>
              <a:ext cx="52130" cy="3779482"/>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9233417" y="3402140"/>
              <a:ext cx="838200" cy="501431"/>
            </a:xfrm>
            <a:prstGeom prst="rect">
              <a:avLst/>
            </a:prstGeom>
            <a:noFill/>
          </p:spPr>
          <p:txBody>
            <a:bodyPr wrap="square" rtlCol="0">
              <a:spAutoFit/>
            </a:bodyPr>
            <a:lstStyle/>
            <a:p>
              <a:r>
                <a:rPr lang="en-US" sz="1200" dirty="0">
                  <a:solidFill>
                    <a:srgbClr val="06418A"/>
                  </a:solidFill>
                  <a:latin typeface="Tahoma" panose="020B0604030504040204" pitchFamily="34" charset="0"/>
                  <a:ea typeface="Tahoma" panose="020B0604030504040204" pitchFamily="34" charset="0"/>
                  <a:cs typeface="Tahoma" panose="020B0604030504040204" pitchFamily="34" charset="0"/>
                </a:rPr>
                <a:t>h</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sp>
          <p:nvSpPr>
            <p:cNvPr id="83" name="Arc 82"/>
            <p:cNvSpPr/>
            <p:nvPr/>
          </p:nvSpPr>
          <p:spPr>
            <a:xfrm rot="19054535">
              <a:off x="1432004" y="5017940"/>
              <a:ext cx="914400" cy="914400"/>
            </a:xfrm>
            <a:prstGeom prst="arc">
              <a:avLst>
                <a:gd name="adj1" fmla="val 12420475"/>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sp>
          <p:nvSpPr>
            <p:cNvPr id="84" name="Rectangle 83"/>
            <p:cNvSpPr/>
            <p:nvPr/>
          </p:nvSpPr>
          <p:spPr>
            <a:xfrm rot="435411">
              <a:off x="7145702" y="1802929"/>
              <a:ext cx="877699" cy="3810000"/>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5" name="Straight Connector 84"/>
            <p:cNvCxnSpPr>
              <a:stCxn id="84" idx="2"/>
              <a:endCxn id="84" idx="0"/>
            </p:cNvCxnSpPr>
            <p:nvPr/>
          </p:nvCxnSpPr>
          <p:spPr>
            <a:xfrm flipV="1">
              <a:off x="7364272" y="1820780"/>
              <a:ext cx="481270" cy="3779482"/>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2"/>
            </p:cNvCxnSpPr>
            <p:nvPr/>
          </p:nvCxnSpPr>
          <p:spPr>
            <a:xfrm flipV="1">
              <a:off x="7364272" y="1676399"/>
              <a:ext cx="0" cy="392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rot="16030108">
              <a:off x="5464788" y="800930"/>
              <a:ext cx="877699" cy="2674624"/>
            </a:xfrm>
            <a:prstGeom prst="rect">
              <a:avLst/>
            </a:prstGeom>
            <a:solidFill>
              <a:srgbClr val="9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88" name="Straight Connector 87"/>
            <p:cNvCxnSpPr>
              <a:stCxn id="87" idx="2"/>
              <a:endCxn id="87" idx="0"/>
            </p:cNvCxnSpPr>
            <p:nvPr/>
          </p:nvCxnSpPr>
          <p:spPr>
            <a:xfrm flipH="1">
              <a:off x="4567958" y="2072179"/>
              <a:ext cx="2671359" cy="132125"/>
            </a:xfrm>
            <a:prstGeom prst="line">
              <a:avLst/>
            </a:prstGeom>
            <a:ln w="127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311235" y="3465988"/>
              <a:ext cx="838200" cy="501431"/>
            </a:xfrm>
            <a:prstGeom prst="rect">
              <a:avLst/>
            </a:prstGeom>
            <a:noFill/>
          </p:spPr>
          <p:txBody>
            <a:bodyPr wrap="square" rtlCol="0">
              <a:spAutoFit/>
            </a:bodyPr>
            <a:lstStyle/>
            <a:p>
              <a:r>
                <a:rPr lang="en-US" sz="1200" dirty="0" err="1">
                  <a:solidFill>
                    <a:srgbClr val="06418A"/>
                  </a:solidFill>
                  <a:latin typeface="Symbol" panose="05050102010706020507" pitchFamily="18" charset="2"/>
                </a:rPr>
                <a:t>q</a:t>
              </a:r>
              <a:r>
                <a:rPr lang="en-US" sz="1200" baseline="-25000" dirty="0" err="1">
                  <a:solidFill>
                    <a:srgbClr val="06418A"/>
                  </a:solidFill>
                  <a:latin typeface="Tahoma" panose="020B0604030504040204" pitchFamily="34" charset="0"/>
                  <a:ea typeface="Tahoma" panose="020B0604030504040204" pitchFamily="34" charset="0"/>
                  <a:cs typeface="Tahoma" panose="020B0604030504040204" pitchFamily="34" charset="0"/>
                </a:rPr>
                <a:t>b</a:t>
              </a:r>
              <a:endParaRPr lang="en-US" sz="1200"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cxnSp>
          <p:nvCxnSpPr>
            <p:cNvPr id="92" name="Straight Connector 91"/>
            <p:cNvCxnSpPr/>
            <p:nvPr/>
          </p:nvCxnSpPr>
          <p:spPr>
            <a:xfrm flipH="1" flipV="1">
              <a:off x="4590898" y="2693660"/>
              <a:ext cx="58579" cy="876279"/>
            </a:xfrm>
            <a:prstGeom prst="line">
              <a:avLst/>
            </a:prstGeom>
            <a:ln w="12700">
              <a:solidFill>
                <a:srgbClr val="06418A"/>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13568880">
              <a:off x="3942511" y="2608779"/>
              <a:ext cx="914400" cy="914400"/>
            </a:xfrm>
            <a:prstGeom prst="arc">
              <a:avLst>
                <a:gd name="adj1" fmla="val 11478762"/>
                <a:gd name="adj2" fmla="val 14507795"/>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06418A"/>
                </a:solidFill>
              </a:endParaRPr>
            </a:p>
          </p:txBody>
        </p:sp>
        <p:cxnSp>
          <p:nvCxnSpPr>
            <p:cNvPr id="94" name="Straight Connector 93"/>
            <p:cNvCxnSpPr/>
            <p:nvPr/>
          </p:nvCxnSpPr>
          <p:spPr>
            <a:xfrm flipH="1">
              <a:off x="7364271" y="5662734"/>
              <a:ext cx="1" cy="533400"/>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563470" y="5662734"/>
              <a:ext cx="1" cy="533400"/>
            </a:xfrm>
            <a:prstGeom prst="line">
              <a:avLst/>
            </a:prstGeom>
            <a:ln w="38100">
              <a:solidFill>
                <a:srgbClr val="0641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3998965" y="5791200"/>
              <a:ext cx="2909617"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572245" y="6136306"/>
              <a:ext cx="3792026" cy="0"/>
            </a:xfrm>
            <a:prstGeom prst="straightConnector1">
              <a:avLst/>
            </a:prstGeom>
            <a:ln>
              <a:solidFill>
                <a:srgbClr val="06418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a:off x="5356591" y="5764067"/>
                  <a:ext cx="174225"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𝑙</m:t>
                        </m:r>
                      </m:oMath>
                    </m:oMathPara>
                  </a14:m>
                  <a:endParaRPr lang="en-US" sz="1200" dirty="0">
                    <a:solidFill>
                      <a:srgbClr val="06418A"/>
                    </a:solidFill>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5356591" y="5764067"/>
                  <a:ext cx="174225" cy="334287"/>
                </a:xfrm>
                <a:prstGeom prst="rect">
                  <a:avLst/>
                </a:prstGeom>
                <a:blipFill>
                  <a:blip r:embed="rId2"/>
                  <a:stretch>
                    <a:fillRect l="-31250" r="-3750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5325460" y="6143292"/>
                  <a:ext cx="232028"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6418A"/>
                            </a:solidFill>
                            <a:latin typeface="Cambria Math" panose="02040503050406030204" pitchFamily="18" charset="0"/>
                            <a:ea typeface="Cambria Math" panose="02040503050406030204" pitchFamily="18" charset="0"/>
                          </a:rPr>
                          <m:t>𝐿</m:t>
                        </m:r>
                      </m:oMath>
                    </m:oMathPara>
                  </a14:m>
                  <a:endParaRPr lang="en-US" sz="1200" dirty="0">
                    <a:solidFill>
                      <a:srgbClr val="06418A"/>
                    </a:solidFill>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5325460" y="6143292"/>
                  <a:ext cx="232028" cy="334287"/>
                </a:xfrm>
                <a:prstGeom prst="rect">
                  <a:avLst/>
                </a:prstGeom>
                <a:blipFill>
                  <a:blip r:embed="rId3"/>
                  <a:stretch>
                    <a:fillRect l="-23810" r="-2381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3118375"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0" name="TextBox 99"/>
                <p:cNvSpPr txBox="1">
                  <a:spLocks noRot="1" noChangeAspect="1" noMove="1" noResize="1" noEditPoints="1" noAdjustHandles="1" noChangeArrowheads="1" noChangeShapeType="1" noTextEdit="1"/>
                </p:cNvSpPr>
                <p:nvPr/>
              </p:nvSpPr>
              <p:spPr>
                <a:xfrm>
                  <a:off x="3118375" y="5773960"/>
                  <a:ext cx="346592" cy="334287"/>
                </a:xfrm>
                <a:prstGeom prst="rect">
                  <a:avLst/>
                </a:prstGeom>
                <a:blipFill>
                  <a:blip r:embed="rId4"/>
                  <a:stretch>
                    <a:fillRect l="-16129" r="-3226"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508906" y="5773960"/>
                  <a:ext cx="346592" cy="334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6418A"/>
                                </a:solidFill>
                                <a:latin typeface="Cambria Math" panose="02040503050406030204" pitchFamily="18" charset="0"/>
                                <a:ea typeface="Cambria Math" panose="02040503050406030204" pitchFamily="18" charset="0"/>
                              </a:rPr>
                            </m:ctrlPr>
                          </m:sSubPr>
                          <m:e>
                            <m:r>
                              <a:rPr lang="en-US" sz="1200" i="1">
                                <a:solidFill>
                                  <a:srgbClr val="06418A"/>
                                </a:solidFill>
                                <a:latin typeface="Cambria Math" panose="02040503050406030204" pitchFamily="18" charset="0"/>
                                <a:ea typeface="Cambria Math" panose="02040503050406030204" pitchFamily="18" charset="0"/>
                              </a:rPr>
                              <m:t>𝑃</m:t>
                            </m:r>
                          </m:e>
                          <m:sub>
                            <m:r>
                              <a:rPr lang="en-US" sz="1200" i="1">
                                <a:solidFill>
                                  <a:srgbClr val="06418A"/>
                                </a:solidFill>
                                <a:latin typeface="Cambria Math" panose="02040503050406030204" pitchFamily="18" charset="0"/>
                                <a:ea typeface="Cambria Math" panose="02040503050406030204" pitchFamily="18" charset="0"/>
                              </a:rPr>
                              <m:t>𝑢</m:t>
                            </m:r>
                          </m:sub>
                        </m:sSub>
                      </m:oMath>
                    </m:oMathPara>
                  </a14:m>
                  <a:endParaRPr lang="en-US" sz="1200" dirty="0">
                    <a:solidFill>
                      <a:srgbClr val="06418A"/>
                    </a:solidFill>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7508906" y="5773960"/>
                  <a:ext cx="346592" cy="334287"/>
                </a:xfrm>
                <a:prstGeom prst="rect">
                  <a:avLst/>
                </a:prstGeom>
                <a:blipFill>
                  <a:blip r:embed="rId4"/>
                  <a:stretch>
                    <a:fillRect l="-15625" b="-13333"/>
                  </a:stretch>
                </a:blipFill>
              </p:spPr>
              <p:txBody>
                <a:bodyPr/>
                <a:lstStyle/>
                <a:p>
                  <a:r>
                    <a:rPr lang="en-US">
                      <a:noFill/>
                    </a:rPr>
                    <a:t> </a:t>
                  </a:r>
                </a:p>
              </p:txBody>
            </p:sp>
          </mc:Fallback>
        </mc:AlternateContent>
        <p:sp>
          <p:nvSpPr>
            <p:cNvPr id="102" name="Arc 101"/>
            <p:cNvSpPr/>
            <p:nvPr/>
          </p:nvSpPr>
          <p:spPr>
            <a:xfrm rot="5400000">
              <a:off x="4041645" y="1999664"/>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3" name="Arc 102"/>
            <p:cNvSpPr/>
            <p:nvPr/>
          </p:nvSpPr>
          <p:spPr>
            <a:xfrm rot="16200000">
              <a:off x="6696736" y="1717328"/>
              <a:ext cx="1005515" cy="494628"/>
            </a:xfrm>
            <a:prstGeom prst="arc">
              <a:avLst>
                <a:gd name="adj1" fmla="val 11880523"/>
                <a:gd name="adj2" fmla="val 18847929"/>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104" name="TextBox 103"/>
            <p:cNvSpPr txBox="1"/>
            <p:nvPr/>
          </p:nvSpPr>
          <p:spPr>
            <a:xfrm>
              <a:off x="4846643" y="1716265"/>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Box 104"/>
            <p:cNvSpPr txBox="1"/>
            <p:nvPr/>
          </p:nvSpPr>
          <p:spPr>
            <a:xfrm>
              <a:off x="6222652" y="2073149"/>
              <a:ext cx="838200" cy="501431"/>
            </a:xfrm>
            <a:prstGeom prst="rect">
              <a:avLst/>
            </a:prstGeom>
            <a:noFill/>
          </p:spPr>
          <p:txBody>
            <a:bodyPr wrap="square" rtlCol="0">
              <a:spAutoFit/>
            </a:bodyPr>
            <a:lstStyle/>
            <a:p>
              <a:r>
                <a:rPr lang="en-US" sz="1200" dirty="0" err="1">
                  <a:solidFill>
                    <a:schemeClr val="bg1"/>
                  </a:solidFill>
                  <a:latin typeface="Symbol" panose="05050102010706020507" pitchFamily="18" charset="2"/>
                  <a:ea typeface="Tahoma" panose="020B0604030504040204" pitchFamily="34" charset="0"/>
                  <a:cs typeface="Tahoma" panose="020B0604030504040204" pitchFamily="34" charset="0"/>
                </a:rPr>
                <a:t>f</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M</a:t>
              </a:r>
              <a:r>
                <a:rPr lang="en-US" sz="1200"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n</a:t>
              </a:r>
              <a:endParaRPr lang="en-US" sz="1200" baseline="-2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47" name="TextBox 46"/>
              <p:cNvSpPr txBox="1"/>
              <p:nvPr/>
            </p:nvSpPr>
            <p:spPr>
              <a:xfrm>
                <a:off x="6558510" y="1721757"/>
                <a:ext cx="3187928" cy="553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m:rPr>
                          <m:sty m:val="p"/>
                        </m:rPr>
                        <a:rPr lang="el-GR" sz="3599" i="1">
                          <a:solidFill>
                            <a:srgbClr val="06418A"/>
                          </a:solidFill>
                          <a:latin typeface="Cambria Math" panose="02040503050406030204" pitchFamily="18" charset="0"/>
                          <a:ea typeface="Cambria Math" panose="02040503050406030204" pitchFamily="18" charset="0"/>
                        </a:rPr>
                        <m:t>Δ</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𝜙</m:t>
                          </m:r>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𝑛</m:t>
                          </m:r>
                        </m:sub>
                      </m:sSub>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𝜃</m:t>
                          </m:r>
                        </m:e>
                        <m:sub>
                          <m:r>
                            <a:rPr lang="en-US" sz="3599" i="1">
                              <a:solidFill>
                                <a:srgbClr val="06418A"/>
                              </a:solidFill>
                              <a:latin typeface="Cambria Math" panose="02040503050406030204" pitchFamily="18" charset="0"/>
                              <a:ea typeface="Cambria Math" panose="02040503050406030204" pitchFamily="18" charset="0"/>
                            </a:rPr>
                            <m:t>𝑏</m:t>
                          </m:r>
                        </m:sub>
                      </m:sSub>
                    </m:oMath>
                  </m:oMathPara>
                </a14:m>
                <a:endParaRPr lang="en-US" sz="3599" dirty="0">
                  <a:solidFill>
                    <a:srgbClr val="06418A"/>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6558510" y="1721757"/>
                <a:ext cx="3187928" cy="5538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563425" y="2742969"/>
                <a:ext cx="3321648" cy="1040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m:rPr>
                          <m:sty m:val="p"/>
                        </m:rPr>
                        <a:rPr lang="el-GR" sz="3599" i="1">
                          <a:solidFill>
                            <a:srgbClr val="06418A"/>
                          </a:solidFill>
                          <a:latin typeface="Cambria Math" panose="02040503050406030204" pitchFamily="18" charset="0"/>
                          <a:ea typeface="Cambria Math" panose="02040503050406030204" pitchFamily="18" charset="0"/>
                        </a:rPr>
                        <m:t>Δ</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𝜙</m:t>
                          </m:r>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𝑛</m:t>
                          </m:r>
                        </m:sub>
                      </m:sSub>
                      <m:f>
                        <m:fPr>
                          <m:ctrlPr>
                            <a:rPr lang="en-US" sz="3599" i="1">
                              <a:solidFill>
                                <a:srgbClr val="06418A"/>
                              </a:solidFill>
                              <a:latin typeface="Cambria Math" panose="02040503050406030204" pitchFamily="18" charset="0"/>
                              <a:ea typeface="Cambria Math" panose="02040503050406030204" pitchFamily="18" charset="0"/>
                            </a:rPr>
                          </m:ctrlPr>
                        </m:fPr>
                        <m:num>
                          <m:r>
                            <m:rPr>
                              <m:sty m:val="p"/>
                            </m:rPr>
                            <a:rPr lang="el-GR" sz="3599" i="1">
                              <a:solidFill>
                                <a:srgbClr val="06418A"/>
                              </a:solidFill>
                              <a:latin typeface="Cambria Math" panose="02040503050406030204" pitchFamily="18" charset="0"/>
                              <a:ea typeface="Cambria Math" panose="02040503050406030204" pitchFamily="18" charset="0"/>
                            </a:rPr>
                            <m:t>Δ</m:t>
                          </m:r>
                        </m:num>
                        <m:den>
                          <m:r>
                            <a:rPr lang="en-US" sz="3599" i="1">
                              <a:solidFill>
                                <a:srgbClr val="06418A"/>
                              </a:solidFill>
                              <a:latin typeface="Cambria Math" panose="02040503050406030204" pitchFamily="18" charset="0"/>
                              <a:ea typeface="Cambria Math" panose="02040503050406030204" pitchFamily="18" charset="0"/>
                            </a:rPr>
                            <m:t>h</m:t>
                          </m:r>
                        </m:den>
                      </m:f>
                      <m:f>
                        <m:fPr>
                          <m:ctrlPr>
                            <a:rPr lang="en-US" sz="3599" i="1">
                              <a:solidFill>
                                <a:srgbClr val="06418A"/>
                              </a:solidFill>
                              <a:latin typeface="Cambria Math" panose="02040503050406030204" pitchFamily="18" charset="0"/>
                              <a:ea typeface="Cambria Math" panose="02040503050406030204" pitchFamily="18" charset="0"/>
                            </a:rPr>
                          </m:ctrlPr>
                        </m:fPr>
                        <m:num>
                          <m:r>
                            <a:rPr lang="en-US" sz="3599" i="1">
                              <a:solidFill>
                                <a:srgbClr val="06418A"/>
                              </a:solidFill>
                              <a:latin typeface="Cambria Math" panose="02040503050406030204" pitchFamily="18" charset="0"/>
                              <a:ea typeface="Cambria Math" panose="02040503050406030204" pitchFamily="18" charset="0"/>
                            </a:rPr>
                            <m:t>𝐿</m:t>
                          </m:r>
                        </m:num>
                        <m:den>
                          <m:r>
                            <a:rPr lang="en-US" sz="3599" i="1">
                              <a:solidFill>
                                <a:srgbClr val="06418A"/>
                              </a:solidFill>
                              <a:latin typeface="Cambria Math" panose="02040503050406030204" pitchFamily="18" charset="0"/>
                              <a:ea typeface="Cambria Math" panose="02040503050406030204" pitchFamily="18" charset="0"/>
                            </a:rPr>
                            <m:t>𝑙</m:t>
                          </m:r>
                        </m:den>
                      </m:f>
                    </m:oMath>
                  </m:oMathPara>
                </a14:m>
                <a:endParaRPr lang="en-US" sz="3599" dirty="0">
                  <a:solidFill>
                    <a:srgbClr val="06418A"/>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563425" y="2742969"/>
                <a:ext cx="3321648" cy="104052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693480" y="4117788"/>
                <a:ext cx="2917988" cy="10478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599" i="1">
                          <a:solidFill>
                            <a:srgbClr val="06418A"/>
                          </a:solidFill>
                          <a:latin typeface="Cambria Math" panose="02040503050406030204" pitchFamily="18" charset="0"/>
                          <a:ea typeface="Cambria Math" panose="02040503050406030204" pitchFamily="18" charset="0"/>
                        </a:rPr>
                        <m:t>𝜙</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𝑀</m:t>
                          </m:r>
                        </m:e>
                        <m:sub>
                          <m:r>
                            <a:rPr lang="en-US" sz="3599" i="1">
                              <a:solidFill>
                                <a:srgbClr val="06418A"/>
                              </a:solidFill>
                              <a:latin typeface="Cambria Math" panose="02040503050406030204" pitchFamily="18" charset="0"/>
                              <a:ea typeface="Cambria Math" panose="02040503050406030204" pitchFamily="18" charset="0"/>
                            </a:rPr>
                            <m:t>𝑛</m:t>
                          </m:r>
                        </m:sub>
                      </m:sSub>
                      <m:r>
                        <a:rPr lang="en-US" sz="3599" i="1">
                          <a:solidFill>
                            <a:srgbClr val="06418A"/>
                          </a:solidFill>
                          <a:latin typeface="Cambria Math" panose="02040503050406030204" pitchFamily="18" charset="0"/>
                          <a:ea typeface="Cambria Math" panose="02040503050406030204" pitchFamily="18" charset="0"/>
                        </a:rPr>
                        <m:t>≥</m:t>
                      </m:r>
                      <m:sSub>
                        <m:sSubPr>
                          <m:ctrlPr>
                            <a:rPr lang="en-US" sz="3599" i="1">
                              <a:solidFill>
                                <a:srgbClr val="06418A"/>
                              </a:solidFill>
                              <a:latin typeface="Cambria Math" panose="02040503050406030204" pitchFamily="18" charset="0"/>
                              <a:ea typeface="Cambria Math" panose="02040503050406030204" pitchFamily="18" charset="0"/>
                            </a:rPr>
                          </m:ctrlPr>
                        </m:sSubPr>
                        <m:e>
                          <m:r>
                            <a:rPr lang="en-US" sz="3599" i="1">
                              <a:solidFill>
                                <a:srgbClr val="06418A"/>
                              </a:solidFill>
                              <a:latin typeface="Cambria Math" panose="02040503050406030204" pitchFamily="18" charset="0"/>
                              <a:ea typeface="Cambria Math" panose="02040503050406030204" pitchFamily="18" charset="0"/>
                            </a:rPr>
                            <m:t>𝑉</m:t>
                          </m:r>
                        </m:e>
                        <m:sub>
                          <m:r>
                            <a:rPr lang="en-US" sz="3599" i="1">
                              <a:solidFill>
                                <a:srgbClr val="06418A"/>
                              </a:solidFill>
                              <a:latin typeface="Cambria Math" panose="02040503050406030204" pitchFamily="18" charset="0"/>
                              <a:ea typeface="Cambria Math" panose="02040503050406030204" pitchFamily="18" charset="0"/>
                            </a:rPr>
                            <m:t>𝑢</m:t>
                          </m:r>
                        </m:sub>
                      </m:sSub>
                      <m:r>
                        <a:rPr lang="en-US" sz="3599" i="1">
                          <a:solidFill>
                            <a:srgbClr val="06418A"/>
                          </a:solidFill>
                          <a:latin typeface="Cambria Math" panose="02040503050406030204" pitchFamily="18" charset="0"/>
                          <a:ea typeface="Cambria Math" panose="02040503050406030204" pitchFamily="18" charset="0"/>
                        </a:rPr>
                        <m:t>h</m:t>
                      </m:r>
                      <m:f>
                        <m:fPr>
                          <m:ctrlPr>
                            <a:rPr lang="en-US" sz="3599" i="1">
                              <a:solidFill>
                                <a:srgbClr val="06418A"/>
                              </a:solidFill>
                              <a:latin typeface="Cambria Math" panose="02040503050406030204" pitchFamily="18" charset="0"/>
                              <a:ea typeface="Cambria Math" panose="02040503050406030204" pitchFamily="18" charset="0"/>
                            </a:rPr>
                          </m:ctrlPr>
                        </m:fPr>
                        <m:num>
                          <m:r>
                            <a:rPr lang="en-US" sz="3599" i="1">
                              <a:solidFill>
                                <a:srgbClr val="06418A"/>
                              </a:solidFill>
                              <a:latin typeface="Cambria Math" panose="02040503050406030204" pitchFamily="18" charset="0"/>
                              <a:ea typeface="Cambria Math" panose="02040503050406030204" pitchFamily="18" charset="0"/>
                            </a:rPr>
                            <m:t>𝑙</m:t>
                          </m:r>
                        </m:num>
                        <m:den>
                          <m:r>
                            <a:rPr lang="en-US" sz="3599" i="1">
                              <a:solidFill>
                                <a:srgbClr val="06418A"/>
                              </a:solidFill>
                              <a:latin typeface="Cambria Math" panose="02040503050406030204" pitchFamily="18" charset="0"/>
                              <a:ea typeface="Cambria Math" panose="02040503050406030204" pitchFamily="18" charset="0"/>
                            </a:rPr>
                            <m:t>2</m:t>
                          </m:r>
                          <m:r>
                            <a:rPr lang="en-US" sz="3599" i="1">
                              <a:solidFill>
                                <a:srgbClr val="06418A"/>
                              </a:solidFill>
                              <a:latin typeface="Cambria Math" panose="02040503050406030204" pitchFamily="18" charset="0"/>
                              <a:ea typeface="Cambria Math" panose="02040503050406030204" pitchFamily="18" charset="0"/>
                            </a:rPr>
                            <m:t>𝐿</m:t>
                          </m:r>
                        </m:den>
                      </m:f>
                    </m:oMath>
                  </m:oMathPara>
                </a14:m>
                <a:endParaRPr lang="en-US" sz="3599" dirty="0">
                  <a:solidFill>
                    <a:srgbClr val="06418A"/>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6693480" y="4117788"/>
                <a:ext cx="2917988" cy="1047899"/>
              </a:xfrm>
              <a:prstGeom prst="rect">
                <a:avLst/>
              </a:prstGeom>
              <a:blipFill>
                <a:blip r:embed="rId7"/>
                <a:stretch>
                  <a:fillRect/>
                </a:stretch>
              </a:blipFill>
            </p:spPr>
            <p:txBody>
              <a:bodyPr/>
              <a:lstStyle/>
              <a:p>
                <a:r>
                  <a:rPr lang="en-US">
                    <a:noFill/>
                  </a:rPr>
                  <a:t> </a:t>
                </a:r>
              </a:p>
            </p:txBody>
          </p:sp>
        </mc:Fallback>
      </mc:AlternateContent>
      <p:sp>
        <p:nvSpPr>
          <p:cNvPr id="4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4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5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125</a:t>
            </a:fld>
            <a:endParaRPr lang="en-US">
              <a:solidFill>
                <a:schemeClr val="bg1"/>
              </a:solidFill>
            </a:endParaRPr>
          </a:p>
        </p:txBody>
      </p:sp>
    </p:spTree>
    <p:extLst>
      <p:ext uri="{BB962C8B-B14F-4D97-AF65-F5344CB8AC3E}">
        <p14:creationId xmlns:p14="http://schemas.microsoft.com/office/powerpoint/2010/main" val="244982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7593986" name="Picture 2" descr="https://cdn11.bigcommerce.com/s-hw84i/images/stencil/1000x1000/products/4144/7205/9781929081523__75396.1525982819.jpg?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242" y="1372136"/>
            <a:ext cx="3471936" cy="4514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srcRect b="29652"/>
          <a:stretch/>
        </p:blipFill>
        <p:spPr>
          <a:xfrm>
            <a:off x="5180250" y="610335"/>
            <a:ext cx="6103002" cy="5561151"/>
          </a:xfrm>
          <a:prstGeom prst="rect">
            <a:avLst/>
          </a:prstGeom>
        </p:spPr>
      </p:pic>
      <p:sp>
        <p:nvSpPr>
          <p:cNvPr id="14" name="TextBox 13"/>
          <p:cNvSpPr txBox="1"/>
          <p:nvPr/>
        </p:nvSpPr>
        <p:spPr>
          <a:xfrm>
            <a:off x="1218882" y="356738"/>
            <a:ext cx="8379817" cy="1015399"/>
          </a:xfrm>
          <a:prstGeom prst="rect">
            <a:avLst/>
          </a:prstGeom>
          <a:noFill/>
        </p:spPr>
        <p:txBody>
          <a:bodyPr wrap="square" rtlCol="0">
            <a:spAutoFit/>
          </a:bodyPr>
          <a:lstStyle/>
          <a:p>
            <a:r>
              <a:rPr lang="en-US" sz="5998" dirty="0">
                <a:solidFill>
                  <a:schemeClr val="bg1"/>
                </a:solidFill>
              </a:rPr>
              <a:t>Provisions</a:t>
            </a:r>
          </a:p>
        </p:txBody>
      </p:sp>
      <p:sp>
        <p:nvSpPr>
          <p:cNvPr id="13" name="Date Placeholder 1"/>
          <p:cNvSpPr txBox="1">
            <a:spLocks/>
          </p:cNvSpPr>
          <p:nvPr/>
        </p:nvSpPr>
        <p:spPr>
          <a:xfrm>
            <a:off x="8151812" y="65532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5" name="Footer Placeholder 2"/>
          <p:cNvSpPr txBox="1">
            <a:spLocks/>
          </p:cNvSpPr>
          <p:nvPr/>
        </p:nvSpPr>
        <p:spPr>
          <a:xfrm>
            <a:off x="1446213" y="65532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6" name="Slide Number Placeholder 3"/>
          <p:cNvSpPr txBox="1">
            <a:spLocks/>
          </p:cNvSpPr>
          <p:nvPr/>
        </p:nvSpPr>
        <p:spPr>
          <a:xfrm>
            <a:off x="9828212" y="65532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126</a:t>
            </a:fld>
            <a:endParaRPr lang="en-US">
              <a:solidFill>
                <a:schemeClr val="bg1"/>
              </a:solidFill>
            </a:endParaRPr>
          </a:p>
        </p:txBody>
      </p:sp>
    </p:spTree>
    <p:extLst>
      <p:ext uri="{BB962C8B-B14F-4D97-AF65-F5344CB8AC3E}">
        <p14:creationId xmlns:p14="http://schemas.microsoft.com/office/powerpoint/2010/main" val="296538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93814" y="1828800"/>
            <a:ext cx="8534398" cy="4343400"/>
          </a:xfrm>
        </p:spPr>
        <p:txBody>
          <a:bodyPr/>
          <a:lstStyle/>
          <a:p>
            <a:pPr marL="0" indent="0">
              <a:buNone/>
            </a:pPr>
            <a:r>
              <a:rPr lang="en-US" dirty="0"/>
              <a:t>C. General — The limit design method shall be permitted to be applied to a line of lateral load resistance consisting of fully grouted special reinforced masonry shear walls that are designed per the strength design provisions of Chapter 9, except that the provisions of Section 9.3.3.2 and Section 9.3.6.6 shall not apply. </a:t>
            </a:r>
          </a:p>
        </p:txBody>
      </p:sp>
      <p:sp>
        <p:nvSpPr>
          <p:cNvPr id="4" name="Title 3"/>
          <p:cNvSpPr>
            <a:spLocks noGrp="1"/>
          </p:cNvSpPr>
          <p:nvPr>
            <p:ph type="title"/>
          </p:nvPr>
        </p:nvSpPr>
        <p:spPr/>
        <p:txBody>
          <a:bodyPr/>
          <a:lstStyle/>
          <a:p>
            <a:r>
              <a:rPr lang="en-US" dirty="0"/>
              <a:t>Appendix C Provisions</a:t>
            </a:r>
          </a:p>
        </p:txBody>
      </p:sp>
      <p:cxnSp>
        <p:nvCxnSpPr>
          <p:cNvPr id="7" name="Straight Connector 6"/>
          <p:cNvCxnSpPr/>
          <p:nvPr/>
        </p:nvCxnSpPr>
        <p:spPr>
          <a:xfrm>
            <a:off x="3390016" y="2514600"/>
            <a:ext cx="4189909" cy="0"/>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1693088" y="2895600"/>
            <a:ext cx="5772924" cy="0"/>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45277" y="3379839"/>
            <a:ext cx="1066522" cy="523084"/>
          </a:xfrm>
          <a:prstGeom prst="rect">
            <a:avLst/>
          </a:prstGeom>
          <a:noFill/>
        </p:spPr>
        <p:txBody>
          <a:bodyPr wrap="square" rtlCol="0">
            <a:spAutoFit/>
          </a:bodyPr>
          <a:lstStyle/>
          <a:p>
            <a:r>
              <a:rPr lang="en-US" sz="2799" dirty="0" err="1">
                <a:solidFill>
                  <a:srgbClr val="C00000"/>
                </a:solidFill>
                <a:latin typeface="Symbol" panose="05050102010706020507" pitchFamily="18" charset="2"/>
              </a:rPr>
              <a:t>r</a:t>
            </a:r>
            <a:r>
              <a:rPr lang="en-US" sz="2799" baseline="-25000" dirty="0" err="1">
                <a:solidFill>
                  <a:srgbClr val="C00000"/>
                </a:solidFill>
              </a:rPr>
              <a:t>max</a:t>
            </a:r>
            <a:endParaRPr lang="en-US" sz="2799" baseline="-25000" dirty="0">
              <a:solidFill>
                <a:srgbClr val="C00000"/>
              </a:solidFill>
            </a:endParaRPr>
          </a:p>
        </p:txBody>
      </p:sp>
      <p:sp>
        <p:nvSpPr>
          <p:cNvPr id="18" name="TextBox 17"/>
          <p:cNvSpPr txBox="1"/>
          <p:nvPr/>
        </p:nvSpPr>
        <p:spPr>
          <a:xfrm>
            <a:off x="1230854" y="3820316"/>
            <a:ext cx="3538691" cy="523084"/>
          </a:xfrm>
          <a:prstGeom prst="rect">
            <a:avLst/>
          </a:prstGeom>
          <a:noFill/>
        </p:spPr>
        <p:txBody>
          <a:bodyPr wrap="square" rtlCol="0">
            <a:spAutoFit/>
          </a:bodyPr>
          <a:lstStyle/>
          <a:p>
            <a:r>
              <a:rPr lang="en-US" sz="2799" dirty="0">
                <a:solidFill>
                  <a:srgbClr val="C00000"/>
                </a:solidFill>
                <a:latin typeface="Tahoma" panose="020B0604030504040204" pitchFamily="34" charset="0"/>
                <a:ea typeface="Tahoma" panose="020B0604030504040204" pitchFamily="34" charset="0"/>
                <a:cs typeface="Tahoma" panose="020B0604030504040204" pitchFamily="34" charset="0"/>
              </a:rPr>
              <a:t>Boundary zones</a:t>
            </a:r>
            <a:endParaRPr lang="en-US" sz="2799" baseline="-25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2"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3"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127</a:t>
            </a:fld>
            <a:endParaRPr lang="en-US">
              <a:solidFill>
                <a:schemeClr val="bg1"/>
              </a:solidFill>
            </a:endParaRPr>
          </a:p>
        </p:txBody>
      </p:sp>
    </p:spTree>
    <p:extLst>
      <p:ext uri="{BB962C8B-B14F-4D97-AF65-F5344CB8AC3E}">
        <p14:creationId xmlns:p14="http://schemas.microsoft.com/office/powerpoint/2010/main" val="42722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C.1 Yield mechanism — It shall be permitted to use limit analysis to determine the controlling yield mechanism and its corresponding base-shear strength, </a:t>
            </a:r>
            <a:r>
              <a:rPr lang="en-US" dirty="0" err="1"/>
              <a:t>V</a:t>
            </a:r>
            <a:r>
              <a:rPr lang="en-US" baseline="-25000" dirty="0" err="1"/>
              <a:t>lim</a:t>
            </a:r>
            <a:r>
              <a:rPr lang="en-US" dirty="0"/>
              <a:t> , for a line of lateral load resistance, provided that (a) through (e) are satisfied:</a:t>
            </a:r>
          </a:p>
        </p:txBody>
      </p:sp>
      <p:sp>
        <p:nvSpPr>
          <p:cNvPr id="4" name="Title 3"/>
          <p:cNvSpPr>
            <a:spLocks noGrp="1"/>
          </p:cNvSpPr>
          <p:nvPr>
            <p:ph type="title"/>
          </p:nvPr>
        </p:nvSpPr>
        <p:spPr/>
        <p:txBody>
          <a:bodyPr/>
          <a:lstStyle/>
          <a:p>
            <a:r>
              <a:rPr lang="en-US" dirty="0"/>
              <a:t>Appendix C Provisions</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128</a:t>
            </a:fld>
            <a:endParaRPr lang="en-US">
              <a:solidFill>
                <a:schemeClr val="bg1"/>
              </a:solidFill>
            </a:endParaRPr>
          </a:p>
        </p:txBody>
      </p:sp>
    </p:spTree>
    <p:extLst>
      <p:ext uri="{BB962C8B-B14F-4D97-AF65-F5344CB8AC3E}">
        <p14:creationId xmlns:p14="http://schemas.microsoft.com/office/powerpoint/2010/main" val="248505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(a)  The relative magnitude of lateral seismic forces applied at each floor level shall correspond to the loading condition producing the maximum base shear at the line of resistance in accordance with analytical procedures permitted in Section 12.6 of ASCE 7. </a:t>
            </a:r>
          </a:p>
        </p:txBody>
      </p:sp>
      <p:sp>
        <p:nvSpPr>
          <p:cNvPr id="4" name="Title 3"/>
          <p:cNvSpPr>
            <a:spLocks noGrp="1"/>
          </p:cNvSpPr>
          <p:nvPr>
            <p:ph type="title"/>
          </p:nvPr>
        </p:nvSpPr>
        <p:spPr/>
        <p:txBody>
          <a:bodyPr/>
          <a:lstStyle/>
          <a:p>
            <a:r>
              <a:rPr lang="en-US" dirty="0"/>
              <a:t>Appendix C Provisions</a:t>
            </a:r>
          </a:p>
        </p:txBody>
      </p:sp>
      <p:pic>
        <p:nvPicPr>
          <p:cNvPr id="8" name="Picture 1"/>
          <p:cNvPicPr>
            <a:picLocks noChangeAspect="1" noChangeArrowheads="1"/>
          </p:cNvPicPr>
          <p:nvPr/>
        </p:nvPicPr>
        <p:blipFill>
          <a:blip r:embed="rId2" cstate="print"/>
          <a:srcRect l="55211"/>
          <a:stretch>
            <a:fillRect/>
          </a:stretch>
        </p:blipFill>
        <p:spPr bwMode="auto">
          <a:xfrm>
            <a:off x="4199430" y="3236287"/>
            <a:ext cx="3028161" cy="2542513"/>
          </a:xfrm>
          <a:prstGeom prst="rect">
            <a:avLst/>
          </a:prstGeom>
          <a:noFill/>
          <a:ln w="9525">
            <a:noFill/>
            <a:miter lim="800000"/>
            <a:headEnd/>
            <a:tailEnd/>
          </a:ln>
        </p:spPr>
      </p:pic>
      <p:cxnSp>
        <p:nvCxnSpPr>
          <p:cNvPr id="9" name="Straight Connector 8"/>
          <p:cNvCxnSpPr/>
          <p:nvPr/>
        </p:nvCxnSpPr>
        <p:spPr>
          <a:xfrm flipH="1">
            <a:off x="5104069" y="5638800"/>
            <a:ext cx="1218882" cy="0"/>
          </a:xfrm>
          <a:prstGeom prst="line">
            <a:avLst/>
          </a:prstGeom>
          <a:ln w="38100">
            <a:solidFill>
              <a:srgbClr val="0641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4969" y="5698256"/>
            <a:ext cx="837982" cy="461545"/>
          </a:xfrm>
          <a:prstGeom prst="rect">
            <a:avLst/>
          </a:prstGeom>
          <a:noFill/>
        </p:spPr>
        <p:txBody>
          <a:bodyPr wrap="square" rtlCol="0">
            <a:spAutoFit/>
          </a:bodyPr>
          <a:lstStyle/>
          <a:p>
            <a:r>
              <a:rPr lang="en-US" sz="2399" dirty="0" err="1">
                <a:solidFill>
                  <a:srgbClr val="06418A"/>
                </a:solidFill>
                <a:latin typeface="Tahoma" panose="020B0604030504040204" pitchFamily="34" charset="0"/>
                <a:ea typeface="Tahoma" panose="020B0604030504040204" pitchFamily="34" charset="0"/>
                <a:cs typeface="Tahoma" panose="020B0604030504040204" pitchFamily="34" charset="0"/>
              </a:rPr>
              <a:t>V</a:t>
            </a:r>
            <a:r>
              <a:rPr lang="en-US" sz="2399" baseline="-25000" dirty="0" err="1">
                <a:solidFill>
                  <a:srgbClr val="06418A"/>
                </a:solidFill>
                <a:latin typeface="Tahoma" panose="020B0604030504040204" pitchFamily="34" charset="0"/>
                <a:ea typeface="Tahoma" panose="020B0604030504040204" pitchFamily="34" charset="0"/>
                <a:cs typeface="Tahoma" panose="020B0604030504040204" pitchFamily="34" charset="0"/>
              </a:rPr>
              <a:t>base</a:t>
            </a:r>
            <a:endParaRPr lang="en-US" sz="2399" baseline="-25000" dirty="0">
              <a:solidFill>
                <a:srgbClr val="06418A"/>
              </a:solidFill>
              <a:latin typeface="Tahoma" panose="020B0604030504040204" pitchFamily="34" charset="0"/>
              <a:ea typeface="Tahoma" panose="020B0604030504040204" pitchFamily="34" charset="0"/>
              <a:cs typeface="Tahoma" panose="020B0604030504040204" pitchFamily="34" charset="0"/>
            </a:endParaRPr>
          </a:p>
        </p:txBody>
      </p:sp>
      <p:sp>
        <p:nvSpPr>
          <p:cNvPr id="1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4"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129</a:t>
            </a:fld>
            <a:endParaRPr lang="en-US">
              <a:solidFill>
                <a:schemeClr val="bg1"/>
              </a:solidFill>
            </a:endParaRPr>
          </a:p>
        </p:txBody>
      </p:sp>
    </p:spTree>
    <p:extLst>
      <p:ext uri="{BB962C8B-B14F-4D97-AF65-F5344CB8AC3E}">
        <p14:creationId xmlns:p14="http://schemas.microsoft.com/office/powerpoint/2010/main" val="377161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92F1B4-3679-41DD-B509-8949C32F2076}"/>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Empirical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a:t>
            </a:fld>
            <a:endParaRPr lang="en-US">
              <a:solidFill>
                <a:schemeClr val="bg1"/>
              </a:solidFill>
            </a:endParaRPr>
          </a:p>
        </p:txBody>
      </p:sp>
      <p:pic>
        <p:nvPicPr>
          <p:cNvPr id="15362" name="Picture 2" descr="https://ncma.org/wp-content/uploads/2019/08/10-02D-Table-1-e157073901828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223" y="1759858"/>
            <a:ext cx="9554039" cy="387894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674812" y="4267200"/>
            <a:ext cx="457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23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(b) In the investigation of potential yield mechanisms induced by seismic loading, plastic hinges shall be considered to form at the faces of joints and at the interfaces between masonry components and the foundation. </a:t>
            </a:r>
          </a:p>
        </p:txBody>
      </p:sp>
      <p:sp>
        <p:nvSpPr>
          <p:cNvPr id="4" name="Title 3"/>
          <p:cNvSpPr>
            <a:spLocks noGrp="1"/>
          </p:cNvSpPr>
          <p:nvPr>
            <p:ph type="title"/>
          </p:nvPr>
        </p:nvSpPr>
        <p:spPr/>
        <p:txBody>
          <a:bodyPr/>
          <a:lstStyle/>
          <a:p>
            <a:r>
              <a:rPr lang="en-US" dirty="0"/>
              <a:t>Appendix C Provisions</a:t>
            </a:r>
          </a:p>
        </p:txBody>
      </p:sp>
      <p:pic>
        <p:nvPicPr>
          <p:cNvPr id="8" name="Picture 1"/>
          <p:cNvPicPr>
            <a:picLocks noChangeAspect="1" noChangeArrowheads="1"/>
          </p:cNvPicPr>
          <p:nvPr/>
        </p:nvPicPr>
        <p:blipFill>
          <a:blip r:embed="rId2" cstate="print"/>
          <a:srcRect l="55211"/>
          <a:stretch>
            <a:fillRect/>
          </a:stretch>
        </p:blipFill>
        <p:spPr bwMode="auto">
          <a:xfrm>
            <a:off x="4113728" y="3581361"/>
            <a:ext cx="3028161" cy="2542513"/>
          </a:xfrm>
          <a:prstGeom prst="rect">
            <a:avLst/>
          </a:prstGeom>
          <a:noFill/>
          <a:ln w="9525">
            <a:noFill/>
            <a:miter lim="800000"/>
            <a:headEnd/>
            <a:tailEnd/>
          </a:ln>
        </p:spPr>
      </p:pic>
      <p:sp>
        <p:nvSpPr>
          <p:cNvPr id="10" name="Content Placeholder 4"/>
          <p:cNvSpPr txBox="1">
            <a:spLocks/>
          </p:cNvSpPr>
          <p:nvPr/>
        </p:nvSpPr>
        <p:spPr>
          <a:xfrm>
            <a:off x="7465655" y="3809901"/>
            <a:ext cx="3656648" cy="2047342"/>
          </a:xfrm>
          <a:prstGeom prst="rect">
            <a:avLst/>
          </a:prstGeom>
        </p:spPr>
        <p:txBody>
          <a:bodyPr vert="horz" lIns="91416" tIns="45708" rIns="91416" bIns="45708"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rgbClr val="C00000"/>
                </a:solidFill>
              </a:rPr>
              <a:t>Concept: If hinge length considered, rotations would increase. Higher rotation = higher internal work.</a:t>
            </a:r>
          </a:p>
        </p:txBody>
      </p:sp>
      <p:sp>
        <p:nvSpPr>
          <p:cNvPr id="1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4"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130</a:t>
            </a:fld>
            <a:endParaRPr lang="en-US">
              <a:solidFill>
                <a:schemeClr val="bg1"/>
              </a:solidFill>
            </a:endParaRPr>
          </a:p>
        </p:txBody>
      </p:sp>
    </p:spTree>
    <p:extLst>
      <p:ext uri="{BB962C8B-B14F-4D97-AF65-F5344CB8AC3E}">
        <p14:creationId xmlns:p14="http://schemas.microsoft.com/office/powerpoint/2010/main" val="383663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(c)  The axial forces associated with Load Combination 7 of Section 2.3.6 of ASCE 7 shall be used when determining the strength of plastic hinges, except that axial loads due to horizontal seismic forces shall be permitted to be neglected. </a:t>
            </a:r>
          </a:p>
        </p:txBody>
      </p:sp>
      <p:sp>
        <p:nvSpPr>
          <p:cNvPr id="4" name="Title 3"/>
          <p:cNvSpPr>
            <a:spLocks noGrp="1"/>
          </p:cNvSpPr>
          <p:nvPr>
            <p:ph type="title"/>
          </p:nvPr>
        </p:nvSpPr>
        <p:spPr/>
        <p:txBody>
          <a:bodyPr/>
          <a:lstStyle/>
          <a:p>
            <a:r>
              <a:rPr lang="en-US" dirty="0"/>
              <a:t>Appendix C Provisions</a:t>
            </a:r>
          </a:p>
        </p:txBody>
      </p:sp>
      <p:cxnSp>
        <p:nvCxnSpPr>
          <p:cNvPr id="11" name="Straight Connector 10"/>
          <p:cNvCxnSpPr>
            <a:cxnSpLocks/>
          </p:cNvCxnSpPr>
          <p:nvPr/>
        </p:nvCxnSpPr>
        <p:spPr>
          <a:xfrm>
            <a:off x="1338156" y="3276600"/>
            <a:ext cx="5803733" cy="0"/>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pic>
        <p:nvPicPr>
          <p:cNvPr id="8" name="Picture 1"/>
          <p:cNvPicPr>
            <a:picLocks noChangeAspect="1" noChangeArrowheads="1"/>
          </p:cNvPicPr>
          <p:nvPr/>
        </p:nvPicPr>
        <p:blipFill>
          <a:blip r:embed="rId2" cstate="print"/>
          <a:srcRect l="55211"/>
          <a:stretch>
            <a:fillRect/>
          </a:stretch>
        </p:blipFill>
        <p:spPr bwMode="auto">
          <a:xfrm>
            <a:off x="4113728" y="3581361"/>
            <a:ext cx="3028161" cy="2542513"/>
          </a:xfrm>
          <a:prstGeom prst="rect">
            <a:avLst/>
          </a:prstGeom>
          <a:noFill/>
          <a:ln w="9525">
            <a:noFill/>
            <a:miter lim="800000"/>
            <a:headEnd/>
            <a:tailEnd/>
          </a:ln>
        </p:spPr>
      </p:pic>
      <p:cxnSp>
        <p:nvCxnSpPr>
          <p:cNvPr id="9" name="Straight Connector 8"/>
          <p:cNvCxnSpPr>
            <a:cxnSpLocks/>
          </p:cNvCxnSpPr>
          <p:nvPr/>
        </p:nvCxnSpPr>
        <p:spPr>
          <a:xfrm>
            <a:off x="3537012" y="2895600"/>
            <a:ext cx="6596000" cy="0"/>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40699" y="5857243"/>
            <a:ext cx="1" cy="533261"/>
          </a:xfrm>
          <a:prstGeom prst="line">
            <a:avLst/>
          </a:prstGeom>
          <a:ln w="38100">
            <a:solidFill>
              <a:srgbClr val="06418A"/>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6585296" y="5968439"/>
                <a:ext cx="378019" cy="369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399" i="1">
                              <a:solidFill>
                                <a:srgbClr val="06418A"/>
                              </a:solidFill>
                              <a:latin typeface="Cambria Math" panose="02040503050406030204" pitchFamily="18" charset="0"/>
                              <a:ea typeface="Cambria Math" panose="02040503050406030204" pitchFamily="18" charset="0"/>
                            </a:rPr>
                          </m:ctrlPr>
                        </m:sSubPr>
                        <m:e>
                          <m:r>
                            <a:rPr lang="en-US" sz="2399" i="1">
                              <a:solidFill>
                                <a:srgbClr val="06418A"/>
                              </a:solidFill>
                              <a:latin typeface="Cambria Math" panose="02040503050406030204" pitchFamily="18" charset="0"/>
                              <a:ea typeface="Cambria Math" panose="02040503050406030204" pitchFamily="18" charset="0"/>
                            </a:rPr>
                            <m:t>𝑃</m:t>
                          </m:r>
                        </m:e>
                        <m:sub>
                          <m:r>
                            <a:rPr lang="en-US" sz="2399" i="1">
                              <a:solidFill>
                                <a:srgbClr val="06418A"/>
                              </a:solidFill>
                              <a:latin typeface="Cambria Math" panose="02040503050406030204" pitchFamily="18" charset="0"/>
                              <a:ea typeface="Cambria Math" panose="02040503050406030204" pitchFamily="18" charset="0"/>
                            </a:rPr>
                            <m:t>𝑢</m:t>
                          </m:r>
                        </m:sub>
                      </m:sSub>
                    </m:oMath>
                  </m:oMathPara>
                </a14:m>
                <a:endParaRPr lang="en-US" sz="2399" dirty="0">
                  <a:solidFill>
                    <a:srgbClr val="06418A"/>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585296" y="5968439"/>
                <a:ext cx="378019" cy="369108"/>
              </a:xfrm>
              <a:prstGeom prst="rect">
                <a:avLst/>
              </a:prstGeom>
              <a:blipFill>
                <a:blip r:embed="rId3"/>
                <a:stretch>
                  <a:fillRect l="-16129" b="-13115"/>
                </a:stretch>
              </a:blipFill>
            </p:spPr>
            <p:txBody>
              <a:bodyPr/>
              <a:lstStyle/>
              <a:p>
                <a:r>
                  <a:rPr lang="en-US">
                    <a:noFill/>
                  </a:rPr>
                  <a:t> </a:t>
                </a:r>
              </a:p>
            </p:txBody>
          </p:sp>
        </mc:Fallback>
      </mc:AlternateContent>
      <p:cxnSp>
        <p:nvCxnSpPr>
          <p:cNvPr id="15" name="Straight Connector 14"/>
          <p:cNvCxnSpPr/>
          <p:nvPr/>
        </p:nvCxnSpPr>
        <p:spPr>
          <a:xfrm flipH="1">
            <a:off x="4711068" y="5817550"/>
            <a:ext cx="1" cy="533261"/>
          </a:xfrm>
          <a:prstGeom prst="line">
            <a:avLst/>
          </a:prstGeom>
          <a:ln w="38100">
            <a:solidFill>
              <a:srgbClr val="0641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4266089" y="5928747"/>
                <a:ext cx="378019" cy="369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399" i="1">
                              <a:solidFill>
                                <a:srgbClr val="06418A"/>
                              </a:solidFill>
                              <a:latin typeface="Cambria Math" panose="02040503050406030204" pitchFamily="18" charset="0"/>
                              <a:ea typeface="Cambria Math" panose="02040503050406030204" pitchFamily="18" charset="0"/>
                            </a:rPr>
                          </m:ctrlPr>
                        </m:sSubPr>
                        <m:e>
                          <m:r>
                            <a:rPr lang="en-US" sz="2399" i="1">
                              <a:solidFill>
                                <a:srgbClr val="06418A"/>
                              </a:solidFill>
                              <a:latin typeface="Cambria Math" panose="02040503050406030204" pitchFamily="18" charset="0"/>
                              <a:ea typeface="Cambria Math" panose="02040503050406030204" pitchFamily="18" charset="0"/>
                            </a:rPr>
                            <m:t>𝑃</m:t>
                          </m:r>
                        </m:e>
                        <m:sub>
                          <m:r>
                            <a:rPr lang="en-US" sz="2399" i="1">
                              <a:solidFill>
                                <a:srgbClr val="06418A"/>
                              </a:solidFill>
                              <a:latin typeface="Cambria Math" panose="02040503050406030204" pitchFamily="18" charset="0"/>
                              <a:ea typeface="Cambria Math" panose="02040503050406030204" pitchFamily="18" charset="0"/>
                            </a:rPr>
                            <m:t>𝑢</m:t>
                          </m:r>
                        </m:sub>
                      </m:sSub>
                    </m:oMath>
                  </m:oMathPara>
                </a14:m>
                <a:endParaRPr lang="en-US" sz="2399" dirty="0">
                  <a:solidFill>
                    <a:srgbClr val="06418A"/>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266089" y="5928747"/>
                <a:ext cx="378019" cy="369108"/>
              </a:xfrm>
              <a:prstGeom prst="rect">
                <a:avLst/>
              </a:prstGeom>
              <a:blipFill>
                <a:blip r:embed="rId4"/>
                <a:stretch>
                  <a:fillRect l="-17742" b="-13333"/>
                </a:stretch>
              </a:blipFill>
            </p:spPr>
            <p:txBody>
              <a:bodyPr/>
              <a:lstStyle/>
              <a:p>
                <a:r>
                  <a:rPr lang="en-US">
                    <a:noFill/>
                  </a:rPr>
                  <a:t> </a:t>
                </a:r>
              </a:p>
            </p:txBody>
          </p:sp>
        </mc:Fallback>
      </mc:AlternateContent>
      <p:sp>
        <p:nvSpPr>
          <p:cNvPr id="17" name="TextBox 16"/>
          <p:cNvSpPr txBox="1"/>
          <p:nvPr/>
        </p:nvSpPr>
        <p:spPr>
          <a:xfrm>
            <a:off x="2894845" y="1402779"/>
            <a:ext cx="5360872" cy="523084"/>
          </a:xfrm>
          <a:prstGeom prst="rect">
            <a:avLst/>
          </a:prstGeom>
          <a:noFill/>
        </p:spPr>
        <p:txBody>
          <a:bodyPr wrap="square" rtlCol="0">
            <a:spAutoFit/>
          </a:bodyPr>
          <a:lstStyle/>
          <a:p>
            <a:r>
              <a:rPr lang="en-US" sz="2799" dirty="0">
                <a:solidFill>
                  <a:srgbClr val="C00000"/>
                </a:solidFill>
                <a:latin typeface="Tahoma" panose="020B0604030504040204" pitchFamily="34" charset="0"/>
                <a:ea typeface="Tahoma" panose="020B0604030504040204" pitchFamily="34" charset="0"/>
                <a:cs typeface="Tahoma" panose="020B0604030504040204" pitchFamily="34" charset="0"/>
              </a:rPr>
              <a:t>Upward vertical earthquake</a:t>
            </a:r>
            <a:endParaRPr lang="en-US" sz="2799" baseline="-25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Connector 17"/>
          <p:cNvCxnSpPr/>
          <p:nvPr/>
        </p:nvCxnSpPr>
        <p:spPr>
          <a:xfrm>
            <a:off x="2209224" y="2210118"/>
            <a:ext cx="6856214" cy="0"/>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44918" y="3962261"/>
            <a:ext cx="3292197" cy="2335722"/>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055751" y="3899012"/>
            <a:ext cx="3169125" cy="2254045"/>
          </a:xfrm>
          <a:prstGeom prst="line">
            <a:avLst/>
          </a:prstGeom>
          <a:ln w="28575">
            <a:solidFill>
              <a:srgbClr val="9E0000"/>
            </a:solidFill>
          </a:ln>
        </p:spPr>
        <p:style>
          <a:lnRef idx="1">
            <a:schemeClr val="accent1"/>
          </a:lnRef>
          <a:fillRef idx="0">
            <a:schemeClr val="accent1"/>
          </a:fillRef>
          <a:effectRef idx="0">
            <a:schemeClr val="accent1"/>
          </a:effectRef>
          <a:fontRef idx="minor">
            <a:schemeClr val="tx1"/>
          </a:fontRef>
        </p:style>
      </p:cxnSp>
      <p:sp>
        <p:nvSpPr>
          <p:cNvPr id="24" name="Content Placeholder 4"/>
          <p:cNvSpPr txBox="1">
            <a:spLocks/>
          </p:cNvSpPr>
          <p:nvPr/>
        </p:nvSpPr>
        <p:spPr>
          <a:xfrm>
            <a:off x="7465655" y="3809901"/>
            <a:ext cx="3656648" cy="2047342"/>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rgbClr val="C00000"/>
                </a:solidFill>
              </a:rPr>
              <a:t>Concept: Mechanism capacity unaffected. Axial load strengthens one hinge, weakens other</a:t>
            </a:r>
          </a:p>
        </p:txBody>
      </p:sp>
      <p:pic>
        <p:nvPicPr>
          <p:cNvPr id="20" name="Picture 1"/>
          <p:cNvPicPr>
            <a:picLocks noChangeAspect="1" noChangeArrowheads="1"/>
          </p:cNvPicPr>
          <p:nvPr/>
        </p:nvPicPr>
        <p:blipFill>
          <a:blip r:embed="rId5" cstate="print"/>
          <a:srcRect/>
          <a:stretch>
            <a:fillRect/>
          </a:stretch>
        </p:blipFill>
        <p:spPr bwMode="auto">
          <a:xfrm>
            <a:off x="1315439" y="3954441"/>
            <a:ext cx="2636406" cy="1843961"/>
          </a:xfrm>
          <a:prstGeom prst="rect">
            <a:avLst/>
          </a:prstGeom>
          <a:noFill/>
          <a:ln w="9525">
            <a:noFill/>
            <a:miter lim="800000"/>
            <a:headEnd/>
            <a:tailEnd/>
          </a:ln>
        </p:spPr>
      </p:pic>
      <p:sp>
        <p:nvSpPr>
          <p:cNvPr id="2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5"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131</a:t>
            </a:fld>
            <a:endParaRPr lang="en-US">
              <a:solidFill>
                <a:schemeClr val="bg1"/>
              </a:solidFill>
            </a:endParaRPr>
          </a:p>
        </p:txBody>
      </p:sp>
    </p:spTree>
    <p:extLst>
      <p:ext uri="{BB962C8B-B14F-4D97-AF65-F5344CB8AC3E}">
        <p14:creationId xmlns:p14="http://schemas.microsoft.com/office/powerpoint/2010/main" val="126624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(d)  The strength assigned to plastic hinges shall be based on the nominal flexural strength, </a:t>
            </a:r>
            <a:r>
              <a:rPr lang="en-US" dirty="0" err="1"/>
              <a:t>M</a:t>
            </a:r>
            <a:r>
              <a:rPr lang="en-US" baseline="-25000" dirty="0" err="1"/>
              <a:t>n</a:t>
            </a:r>
            <a:r>
              <a:rPr lang="en-US" dirty="0"/>
              <a:t> , but shall not exceed the moment associated with one-half of the nominal shear strength, </a:t>
            </a:r>
            <a:r>
              <a:rPr lang="en-US" dirty="0" err="1"/>
              <a:t>V</a:t>
            </a:r>
            <a:r>
              <a:rPr lang="en-US" baseline="-25000" dirty="0" err="1"/>
              <a:t>n</a:t>
            </a:r>
            <a:r>
              <a:rPr lang="en-US" dirty="0"/>
              <a:t> , calculated using Section 9.3.4.1.2. </a:t>
            </a:r>
          </a:p>
        </p:txBody>
      </p:sp>
      <p:sp>
        <p:nvSpPr>
          <p:cNvPr id="4" name="Title 3"/>
          <p:cNvSpPr>
            <a:spLocks noGrp="1"/>
          </p:cNvSpPr>
          <p:nvPr>
            <p:ph type="title"/>
          </p:nvPr>
        </p:nvSpPr>
        <p:spPr/>
        <p:txBody>
          <a:bodyPr/>
          <a:lstStyle/>
          <a:p>
            <a:r>
              <a:rPr lang="en-US" dirty="0"/>
              <a:t>Appendix C Provisions</a:t>
            </a:r>
          </a:p>
        </p:txBody>
      </p:sp>
      <mc:AlternateContent xmlns:mc="http://schemas.openxmlformats.org/markup-compatibility/2006" xmlns:a14="http://schemas.microsoft.com/office/drawing/2010/main">
        <mc:Choice Requires="a14">
          <p:sp>
            <p:nvSpPr>
              <p:cNvPr id="6" name="TextBox 5"/>
              <p:cNvSpPr txBox="1"/>
              <p:nvPr/>
            </p:nvSpPr>
            <p:spPr>
              <a:xfrm>
                <a:off x="2587593" y="4288794"/>
                <a:ext cx="2534586" cy="8150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rPr>
                            <m:t>𝑀</m:t>
                          </m:r>
                        </m:e>
                        <m:sub>
                          <m:r>
                            <a:rPr lang="en-US" sz="2799" i="1">
                              <a:solidFill>
                                <a:srgbClr val="C00000"/>
                              </a:solidFill>
                              <a:latin typeface="Cambria Math" panose="02040503050406030204" pitchFamily="18" charset="0"/>
                            </a:rPr>
                            <m:t>𝑛</m:t>
                          </m:r>
                        </m:sub>
                      </m:sSub>
                      <m:r>
                        <a:rPr lang="en-US" sz="2799" i="1">
                          <a:solidFill>
                            <a:srgbClr val="C00000"/>
                          </a:solidFill>
                          <a:latin typeface="Cambria Math" panose="02040503050406030204" pitchFamily="18" charset="0"/>
                          <a:ea typeface="Cambria Math" panose="02040503050406030204" pitchFamily="18" charset="0"/>
                        </a:rPr>
                        <m:t>≤</m:t>
                      </m:r>
                      <m:f>
                        <m:fPr>
                          <m:ctrlPr>
                            <a:rPr lang="en-US" sz="2799" i="1">
                              <a:solidFill>
                                <a:srgbClr val="C00000"/>
                              </a:solidFill>
                              <a:latin typeface="Cambria Math" panose="02040503050406030204" pitchFamily="18" charset="0"/>
                              <a:ea typeface="Cambria Math" panose="02040503050406030204" pitchFamily="18" charset="0"/>
                            </a:rPr>
                          </m:ctrlPr>
                        </m:fPr>
                        <m:num>
                          <m:sSub>
                            <m:sSubPr>
                              <m:ctrlPr>
                                <a:rPr lang="en-US" sz="2799" i="1">
                                  <a:solidFill>
                                    <a:srgbClr val="C00000"/>
                                  </a:solidFill>
                                  <a:latin typeface="Cambria Math" panose="02040503050406030204" pitchFamily="18" charset="0"/>
                                  <a:ea typeface="Cambria Math" panose="02040503050406030204" pitchFamily="18" charset="0"/>
                                </a:rPr>
                              </m:ctrlPr>
                            </m:sSubPr>
                            <m:e>
                              <m:r>
                                <a:rPr lang="en-US" sz="2799" i="1">
                                  <a:solidFill>
                                    <a:srgbClr val="C00000"/>
                                  </a:solidFill>
                                  <a:latin typeface="Cambria Math" panose="02040503050406030204" pitchFamily="18" charset="0"/>
                                  <a:ea typeface="Cambria Math" panose="02040503050406030204" pitchFamily="18" charset="0"/>
                                </a:rPr>
                                <m:t>𝑉</m:t>
                              </m:r>
                            </m:e>
                            <m:sub>
                              <m:r>
                                <a:rPr lang="en-US" sz="2799" i="1">
                                  <a:solidFill>
                                    <a:srgbClr val="C00000"/>
                                  </a:solidFill>
                                  <a:latin typeface="Cambria Math" panose="02040503050406030204" pitchFamily="18" charset="0"/>
                                  <a:ea typeface="Cambria Math" panose="02040503050406030204" pitchFamily="18" charset="0"/>
                                </a:rPr>
                                <m:t>𝑛</m:t>
                              </m:r>
                            </m:sub>
                          </m:sSub>
                        </m:num>
                        <m:den>
                          <m:r>
                            <a:rPr lang="en-US" sz="2799" i="1">
                              <a:solidFill>
                                <a:srgbClr val="C00000"/>
                              </a:solidFill>
                              <a:latin typeface="Cambria Math" panose="02040503050406030204" pitchFamily="18" charset="0"/>
                              <a:ea typeface="Cambria Math" panose="02040503050406030204" pitchFamily="18" charset="0"/>
                            </a:rPr>
                            <m:t>2</m:t>
                          </m:r>
                        </m:den>
                      </m:f>
                      <m:f>
                        <m:fPr>
                          <m:ctrlPr>
                            <a:rPr lang="en-US" sz="2799" i="1">
                              <a:solidFill>
                                <a:srgbClr val="C00000"/>
                              </a:solidFill>
                              <a:latin typeface="Cambria Math" panose="02040503050406030204" pitchFamily="18" charset="0"/>
                              <a:ea typeface="Cambria Math" panose="02040503050406030204" pitchFamily="18" charset="0"/>
                            </a:rPr>
                          </m:ctrlPr>
                        </m:fPr>
                        <m:num>
                          <m:r>
                            <a:rPr lang="en-US" sz="2799" i="1">
                              <a:solidFill>
                                <a:srgbClr val="C00000"/>
                              </a:solidFill>
                              <a:latin typeface="Cambria Math" panose="02040503050406030204" pitchFamily="18" charset="0"/>
                              <a:ea typeface="Cambria Math" panose="02040503050406030204" pitchFamily="18" charset="0"/>
                            </a:rPr>
                            <m:t>𝑙</m:t>
                          </m:r>
                        </m:num>
                        <m:den>
                          <m:r>
                            <a:rPr lang="en-US" sz="2799" i="1">
                              <a:solidFill>
                                <a:srgbClr val="C00000"/>
                              </a:solidFill>
                              <a:latin typeface="Cambria Math" panose="02040503050406030204" pitchFamily="18" charset="0"/>
                              <a:ea typeface="Cambria Math" panose="02040503050406030204" pitchFamily="18" charset="0"/>
                            </a:rPr>
                            <m:t>2</m:t>
                          </m:r>
                        </m:den>
                      </m:f>
                      <m:r>
                        <a:rPr lang="en-US" sz="2799" i="1">
                          <a:solidFill>
                            <a:srgbClr val="C00000"/>
                          </a:solidFill>
                          <a:latin typeface="Cambria Math" panose="02040503050406030204" pitchFamily="18" charset="0"/>
                          <a:ea typeface="Cambria Math" panose="02040503050406030204" pitchFamily="18" charset="0"/>
                        </a:rPr>
                        <m:t>=</m:t>
                      </m:r>
                      <m:f>
                        <m:fPr>
                          <m:ctrlPr>
                            <a:rPr lang="en-US" sz="2799" i="1">
                              <a:solidFill>
                                <a:srgbClr val="C00000"/>
                              </a:solidFill>
                              <a:latin typeface="Cambria Math" panose="02040503050406030204" pitchFamily="18" charset="0"/>
                              <a:ea typeface="Cambria Math" panose="02040503050406030204" pitchFamily="18" charset="0"/>
                            </a:rPr>
                          </m:ctrlPr>
                        </m:fPr>
                        <m:num>
                          <m:sSub>
                            <m:sSubPr>
                              <m:ctrlPr>
                                <a:rPr lang="en-US" sz="2799" i="1">
                                  <a:solidFill>
                                    <a:srgbClr val="C00000"/>
                                  </a:solidFill>
                                  <a:latin typeface="Cambria Math" panose="02040503050406030204" pitchFamily="18" charset="0"/>
                                  <a:ea typeface="Cambria Math" panose="02040503050406030204" pitchFamily="18" charset="0"/>
                                </a:rPr>
                              </m:ctrlPr>
                            </m:sSubPr>
                            <m:e>
                              <m:r>
                                <a:rPr lang="en-US" sz="2799" i="1">
                                  <a:solidFill>
                                    <a:srgbClr val="C00000"/>
                                  </a:solidFill>
                                  <a:latin typeface="Cambria Math" panose="02040503050406030204" pitchFamily="18" charset="0"/>
                                  <a:ea typeface="Cambria Math" panose="02040503050406030204" pitchFamily="18" charset="0"/>
                                </a:rPr>
                                <m:t>𝑉</m:t>
                              </m:r>
                            </m:e>
                            <m:sub>
                              <m:r>
                                <a:rPr lang="en-US" sz="2799" i="1">
                                  <a:solidFill>
                                    <a:srgbClr val="C00000"/>
                                  </a:solidFill>
                                  <a:latin typeface="Cambria Math" panose="02040503050406030204" pitchFamily="18" charset="0"/>
                                  <a:ea typeface="Cambria Math" panose="02040503050406030204" pitchFamily="18" charset="0"/>
                                </a:rPr>
                                <m:t>𝑛</m:t>
                              </m:r>
                            </m:sub>
                          </m:sSub>
                          <m:r>
                            <a:rPr lang="en-US" sz="2799" i="1">
                              <a:solidFill>
                                <a:srgbClr val="C00000"/>
                              </a:solidFill>
                              <a:latin typeface="Cambria Math" panose="02040503050406030204" pitchFamily="18" charset="0"/>
                              <a:ea typeface="Cambria Math" panose="02040503050406030204" pitchFamily="18" charset="0"/>
                            </a:rPr>
                            <m:t>𝑙</m:t>
                          </m:r>
                        </m:num>
                        <m:den>
                          <m:r>
                            <a:rPr lang="en-US" sz="2799" i="1">
                              <a:solidFill>
                                <a:srgbClr val="C00000"/>
                              </a:solidFill>
                              <a:latin typeface="Cambria Math" panose="02040503050406030204" pitchFamily="18" charset="0"/>
                              <a:ea typeface="Cambria Math" panose="02040503050406030204" pitchFamily="18" charset="0"/>
                            </a:rPr>
                            <m:t>4</m:t>
                          </m:r>
                        </m:den>
                      </m:f>
                    </m:oMath>
                  </m:oMathPara>
                </a14:m>
                <a:endParaRPr lang="en-US" sz="2799"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87593" y="4288794"/>
                <a:ext cx="2534586" cy="815011"/>
              </a:xfrm>
              <a:prstGeom prst="rect">
                <a:avLst/>
              </a:prstGeom>
              <a:blipFill>
                <a:blip r:embed="rId3"/>
                <a:stretch>
                  <a:fillRect/>
                </a:stretch>
              </a:blipFill>
            </p:spPr>
            <p:txBody>
              <a:bodyPr/>
              <a:lstStyle/>
              <a:p>
                <a:r>
                  <a:rPr lang="en-US">
                    <a:noFill/>
                  </a:rPr>
                  <a:t> </a:t>
                </a:r>
              </a:p>
            </p:txBody>
          </p:sp>
        </mc:Fallback>
      </mc:AlternateContent>
      <p:sp>
        <p:nvSpPr>
          <p:cNvPr id="12" name="Content Placeholder 4"/>
          <p:cNvSpPr txBox="1">
            <a:spLocks/>
          </p:cNvSpPr>
          <p:nvPr/>
        </p:nvSpPr>
        <p:spPr>
          <a:xfrm>
            <a:off x="1658762" y="3724044"/>
            <a:ext cx="4816551" cy="562294"/>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rgbClr val="C00000"/>
                </a:solidFill>
              </a:rPr>
              <a:t>Member in double curvature:</a:t>
            </a:r>
          </a:p>
        </p:txBody>
      </p:sp>
      <p:sp>
        <p:nvSpPr>
          <p:cNvPr id="13" name="Content Placeholder 4"/>
          <p:cNvSpPr txBox="1">
            <a:spLocks/>
          </p:cNvSpPr>
          <p:nvPr/>
        </p:nvSpPr>
        <p:spPr>
          <a:xfrm>
            <a:off x="1658761" y="5409684"/>
            <a:ext cx="6873416" cy="562294"/>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rgbClr val="C00000"/>
                </a:solidFill>
              </a:rPr>
              <a:t>Goal: Behavior dominated by flexure</a:t>
            </a:r>
          </a:p>
        </p:txBody>
      </p:sp>
      <p:sp>
        <p:nvSpPr>
          <p:cNvPr id="11"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4"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5"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132</a:t>
            </a:fld>
            <a:endParaRPr lang="en-US">
              <a:solidFill>
                <a:schemeClr val="bg1"/>
              </a:solidFill>
            </a:endParaRPr>
          </a:p>
        </p:txBody>
      </p:sp>
    </p:spTree>
    <p:extLst>
      <p:ext uri="{BB962C8B-B14F-4D97-AF65-F5344CB8AC3E}">
        <p14:creationId xmlns:p14="http://schemas.microsoft.com/office/powerpoint/2010/main" val="12775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(e)  At locations other than the plastic hinges identified in C.1(b), moments shall not exceed the strengths assigned in C.1(d) using the assumptions of C.1(c).</a:t>
            </a:r>
          </a:p>
        </p:txBody>
      </p:sp>
      <p:sp>
        <p:nvSpPr>
          <p:cNvPr id="4" name="Title 3"/>
          <p:cNvSpPr>
            <a:spLocks noGrp="1"/>
          </p:cNvSpPr>
          <p:nvPr>
            <p:ph type="title"/>
          </p:nvPr>
        </p:nvSpPr>
        <p:spPr/>
        <p:txBody>
          <a:bodyPr/>
          <a:lstStyle/>
          <a:p>
            <a:r>
              <a:rPr lang="en-US" dirty="0"/>
              <a:t>Appendix C Provisions</a:t>
            </a:r>
          </a:p>
        </p:txBody>
      </p:sp>
      <p:sp>
        <p:nvSpPr>
          <p:cNvPr id="13" name="Content Placeholder 4"/>
          <p:cNvSpPr txBox="1">
            <a:spLocks/>
          </p:cNvSpPr>
          <p:nvPr/>
        </p:nvSpPr>
        <p:spPr>
          <a:xfrm>
            <a:off x="1828323" y="3833474"/>
            <a:ext cx="8989258" cy="562294"/>
          </a:xfrm>
          <a:prstGeom prst="rect">
            <a:avLst/>
          </a:prstGeom>
        </p:spPr>
        <p:txBody>
          <a:bodyPr vert="horz" lIns="91416" tIns="45708" rIns="91416" bIns="45708"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99" dirty="0">
                <a:solidFill>
                  <a:srgbClr val="C00000"/>
                </a:solidFill>
              </a:rPr>
              <a:t>Goal: Behavior outside of hinge locations remains elastic</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133</a:t>
            </a:fld>
            <a:endParaRPr lang="en-US">
              <a:solidFill>
                <a:schemeClr val="bg1"/>
              </a:solidFill>
            </a:endParaRPr>
          </a:p>
        </p:txBody>
      </p:sp>
    </p:spTree>
    <p:extLst>
      <p:ext uri="{BB962C8B-B14F-4D97-AF65-F5344CB8AC3E}">
        <p14:creationId xmlns:p14="http://schemas.microsoft.com/office/powerpoint/2010/main" val="162466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normAutofit/>
              </a:bodyPr>
              <a:lstStyle/>
              <a:p>
                <a:pPr marL="0" indent="0">
                  <a:buNone/>
                </a:pPr>
                <a:r>
                  <a:rPr lang="en-US" dirty="0"/>
                  <a:t>C.2  Mechanism strength — The yield mechanism  associated with the limiting base-shear strength, </a:t>
                </a:r>
                <a:r>
                  <a:rPr lang="en-US" dirty="0" err="1"/>
                  <a:t>V</a:t>
                </a:r>
                <a:r>
                  <a:rPr lang="en-US" baseline="-25000" dirty="0" err="1"/>
                  <a:t>lim</a:t>
                </a:r>
                <a:r>
                  <a:rPr lang="en-US" dirty="0"/>
                  <a:t> , shall satisfy the following:</a:t>
                </a:r>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rPr>
                            <m:t>𝑙𝑖𝑚</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𝑢𝑏</m:t>
                          </m:r>
                        </m:sub>
                      </m:sSub>
                    </m:oMath>
                  </m:oMathPara>
                </a14:m>
                <a:endParaRPr lang="en-US" dirty="0"/>
              </a:p>
              <a:p>
                <a:pPr marL="0" indent="0">
                  <a:buNone/>
                </a:pPr>
                <a:endParaRPr lang="en-US" dirty="0"/>
              </a:p>
              <a:p>
                <a:pPr marL="0" indent="0">
                  <a:buNone/>
                </a:pPr>
                <a:r>
                  <a:rPr lang="en-US" dirty="0"/>
                  <a:t>The value of </a:t>
                </a:r>
                <a:r>
                  <a:rPr lang="en-US" dirty="0">
                    <a:latin typeface="Symbol" panose="05050102010706020507" pitchFamily="18" charset="2"/>
                  </a:rPr>
                  <a:t>f</a:t>
                </a:r>
                <a:r>
                  <a:rPr lang="en-US" dirty="0"/>
                  <a:t> assigned to the mechanism strength shall be taken as 0.8. The base-shear demand, </a:t>
                </a:r>
                <a:r>
                  <a:rPr lang="en-US" dirty="0" err="1"/>
                  <a:t>V</a:t>
                </a:r>
                <a:r>
                  <a:rPr lang="en-US" baseline="-25000" dirty="0" err="1"/>
                  <a:t>ub</a:t>
                </a:r>
                <a:r>
                  <a:rPr lang="en-US" dirty="0"/>
                  <a:t> , shall be determined from analytical procedures permitted in Section 12.6 of ASCE 7.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a:blip r:embed="rId2"/>
                <a:stretch>
                  <a:fillRect l="-952" t="-1964" r="-1333"/>
                </a:stretch>
              </a:blipFill>
            </p:spPr>
            <p:txBody>
              <a:bodyPr/>
              <a:lstStyle/>
              <a:p>
                <a:r>
                  <a:rPr lang="en-US">
                    <a:noFill/>
                  </a:rPr>
                  <a:t> </a:t>
                </a:r>
              </a:p>
            </p:txBody>
          </p:sp>
        </mc:Fallback>
      </mc:AlternateContent>
      <p:sp>
        <p:nvSpPr>
          <p:cNvPr id="4" name="Title 3"/>
          <p:cNvSpPr>
            <a:spLocks noGrp="1"/>
          </p:cNvSpPr>
          <p:nvPr>
            <p:ph type="title"/>
          </p:nvPr>
        </p:nvSpPr>
        <p:spPr/>
        <p:txBody>
          <a:bodyPr/>
          <a:lstStyle/>
          <a:p>
            <a:r>
              <a:rPr lang="en-US" dirty="0"/>
              <a:t>Appendix C Provisions</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134</a:t>
            </a:fld>
            <a:endParaRPr lang="en-US">
              <a:solidFill>
                <a:schemeClr val="bg1"/>
              </a:solidFill>
            </a:endParaRPr>
          </a:p>
        </p:txBody>
      </p:sp>
    </p:spTree>
    <p:extLst>
      <p:ext uri="{BB962C8B-B14F-4D97-AF65-F5344CB8AC3E}">
        <p14:creationId xmlns:p14="http://schemas.microsoft.com/office/powerpoint/2010/main" val="57437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C.3  Mechanism deformation — The rotational deformation demand on plastic hinges shall be determined by imposing the design displacement, </a:t>
            </a:r>
            <a:r>
              <a:rPr lang="en-US" dirty="0" err="1">
                <a:solidFill>
                  <a:srgbClr val="C00000"/>
                </a:solidFill>
              </a:rPr>
              <a:t>C</a:t>
            </a:r>
            <a:r>
              <a:rPr lang="en-US" baseline="-25000" dirty="0" err="1">
                <a:solidFill>
                  <a:srgbClr val="C00000"/>
                </a:solidFill>
              </a:rPr>
              <a:t>d</a:t>
            </a:r>
            <a:r>
              <a:rPr lang="en-US" dirty="0" err="1">
                <a:solidFill>
                  <a:srgbClr val="C00000"/>
                </a:solidFill>
              </a:rPr>
              <a:t>δ</a:t>
            </a:r>
            <a:r>
              <a:rPr lang="en-US" baseline="-25000" dirty="0" err="1">
                <a:solidFill>
                  <a:srgbClr val="C00000"/>
                </a:solidFill>
              </a:rPr>
              <a:t>ne</a:t>
            </a:r>
            <a:r>
              <a:rPr lang="en-US" dirty="0"/>
              <a:t> , at the roof level of the yield mechanism. The rotational deformation capacity of plastic hinges shall satisfy C.3.1 to C.3.3. </a:t>
            </a:r>
          </a:p>
        </p:txBody>
      </p:sp>
      <p:sp>
        <p:nvSpPr>
          <p:cNvPr id="4" name="Title 3"/>
          <p:cNvSpPr>
            <a:spLocks noGrp="1"/>
          </p:cNvSpPr>
          <p:nvPr>
            <p:ph type="title"/>
          </p:nvPr>
        </p:nvSpPr>
        <p:spPr/>
        <p:txBody>
          <a:bodyPr/>
          <a:lstStyle/>
          <a:p>
            <a:r>
              <a:rPr lang="en-US" dirty="0"/>
              <a:t>Appendix C Provisions</a:t>
            </a:r>
          </a:p>
        </p:txBody>
      </p:sp>
      <p:sp>
        <p:nvSpPr>
          <p:cNvPr id="2" name="Rectangle 1"/>
          <p:cNvSpPr/>
          <p:nvPr/>
        </p:nvSpPr>
        <p:spPr>
          <a:xfrm>
            <a:off x="1218882" y="4190802"/>
            <a:ext cx="10208141" cy="953859"/>
          </a:xfrm>
          <a:prstGeom prst="rect">
            <a:avLst/>
          </a:prstGeom>
        </p:spPr>
        <p:txBody>
          <a:bodyPr wrap="square">
            <a:spAutoFit/>
          </a:bodyPr>
          <a:lstStyle/>
          <a:p>
            <a:r>
              <a:rPr lang="en-US" sz="2799" dirty="0">
                <a:solidFill>
                  <a:srgbClr val="C00000"/>
                </a:solidFill>
              </a:rPr>
              <a:t>In TMS 402-22 this will likely be increased to MCE</a:t>
            </a:r>
            <a:r>
              <a:rPr lang="en-US" sz="2799" baseline="-25000" dirty="0">
                <a:solidFill>
                  <a:srgbClr val="C00000"/>
                </a:solidFill>
              </a:rPr>
              <a:t>R</a:t>
            </a:r>
            <a:r>
              <a:rPr lang="en-US" sz="2799" dirty="0">
                <a:solidFill>
                  <a:srgbClr val="C00000"/>
                </a:solidFill>
              </a:rPr>
              <a:t> level displacement, 1.5C</a:t>
            </a:r>
            <a:r>
              <a:rPr lang="en-US" sz="2799" baseline="-25000" dirty="0">
                <a:solidFill>
                  <a:srgbClr val="C00000"/>
                </a:solidFill>
              </a:rPr>
              <a:t>d</a:t>
            </a:r>
            <a:r>
              <a:rPr lang="en-US" sz="2799" dirty="0">
                <a:solidFill>
                  <a:srgbClr val="C00000"/>
                </a:solidFill>
              </a:rPr>
              <a:t>δ</a:t>
            </a:r>
            <a:r>
              <a:rPr lang="en-US" sz="2799" baseline="-25000" dirty="0">
                <a:solidFill>
                  <a:srgbClr val="C00000"/>
                </a:solidFill>
              </a:rPr>
              <a:t>ne</a:t>
            </a:r>
            <a:endParaRPr lang="en-US" sz="2799" dirty="0"/>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135</a:t>
            </a:fld>
            <a:endParaRPr lang="en-US">
              <a:solidFill>
                <a:schemeClr val="bg1"/>
              </a:solidFill>
            </a:endParaRPr>
          </a:p>
        </p:txBody>
      </p:sp>
    </p:spTree>
    <p:extLst>
      <p:ext uri="{BB962C8B-B14F-4D97-AF65-F5344CB8AC3E}">
        <p14:creationId xmlns:p14="http://schemas.microsoft.com/office/powerpoint/2010/main" val="117254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93814" y="1828800"/>
            <a:ext cx="10058398" cy="4343400"/>
          </a:xfrm>
        </p:spPr>
        <p:txBody>
          <a:bodyPr>
            <a:normAutofit/>
          </a:bodyPr>
          <a:lstStyle/>
          <a:p>
            <a:pPr marL="0" indent="0">
              <a:buNone/>
            </a:pPr>
            <a:r>
              <a:rPr lang="en-US" dirty="0"/>
              <a:t>C.3.1  The rotational deformation capacity of plastic hinges shall be taken as 0.5 </a:t>
            </a:r>
            <a:r>
              <a:rPr lang="en-US" dirty="0" err="1"/>
              <a:t>l</a:t>
            </a:r>
            <a:r>
              <a:rPr lang="en-US" baseline="-25000" dirty="0" err="1"/>
              <a:t>w</a:t>
            </a:r>
            <a:r>
              <a:rPr lang="en-US" dirty="0"/>
              <a:t> </a:t>
            </a:r>
            <a:r>
              <a:rPr lang="en-US" dirty="0" err="1"/>
              <a:t>ε</a:t>
            </a:r>
            <a:r>
              <a:rPr lang="en-US" baseline="-25000" dirty="0" err="1"/>
              <a:t>mu</a:t>
            </a:r>
            <a:r>
              <a:rPr lang="en-US" dirty="0"/>
              <a:t> / c .  The value of c shall be calculated for the P</a:t>
            </a:r>
            <a:r>
              <a:rPr lang="en-US" baseline="-25000" dirty="0"/>
              <a:t>u</a:t>
            </a:r>
            <a:r>
              <a:rPr lang="en-US" dirty="0"/>
              <a:t> corresponding to Load Combination 6 of Section 2.3.6 of ASCE 7.</a:t>
            </a:r>
          </a:p>
        </p:txBody>
      </p:sp>
      <p:sp>
        <p:nvSpPr>
          <p:cNvPr id="4" name="Title 3"/>
          <p:cNvSpPr>
            <a:spLocks noGrp="1"/>
          </p:cNvSpPr>
          <p:nvPr>
            <p:ph type="title"/>
          </p:nvPr>
        </p:nvSpPr>
        <p:spPr/>
        <p:txBody>
          <a:bodyPr/>
          <a:lstStyle/>
          <a:p>
            <a:r>
              <a:rPr lang="en-US" dirty="0"/>
              <a:t>Appendix C Provisions</a:t>
            </a:r>
          </a:p>
        </p:txBody>
      </p:sp>
      <mc:AlternateContent xmlns:mc="http://schemas.openxmlformats.org/markup-compatibility/2006">
        <mc:Choice xmlns:a14="http://schemas.microsoft.com/office/drawing/2010/main" Requires="a14">
          <p:sp>
            <p:nvSpPr>
              <p:cNvPr id="2" name="Rectangle 1"/>
              <p:cNvSpPr/>
              <p:nvPr/>
            </p:nvSpPr>
            <p:spPr>
              <a:xfrm>
                <a:off x="1299597" y="2993901"/>
                <a:ext cx="10436681" cy="3683126"/>
              </a:xfrm>
              <a:prstGeom prst="rect">
                <a:avLst/>
              </a:prstGeom>
            </p:spPr>
            <p:txBody>
              <a:bodyPr wrap="square">
                <a:spAutoFit/>
              </a:bodyPr>
              <a:lstStyle/>
              <a:p>
                <a:r>
                  <a:rPr lang="en-US" sz="2799" dirty="0">
                    <a:solidFill>
                      <a:srgbClr val="C00000"/>
                    </a:solidFill>
                  </a:rPr>
                  <a:t>0.5l</a:t>
                </a:r>
                <a:r>
                  <a:rPr lang="en-US" sz="2799" baseline="-25000" dirty="0">
                    <a:solidFill>
                      <a:srgbClr val="C00000"/>
                    </a:solidFill>
                  </a:rPr>
                  <a:t>w</a:t>
                </a:r>
                <a:r>
                  <a:rPr lang="en-US" sz="2799" dirty="0">
                    <a:solidFill>
                      <a:srgbClr val="C00000"/>
                    </a:solidFill>
                  </a:rPr>
                  <a:t>	= assumed hinge length</a:t>
                </a:r>
              </a:p>
              <a:p>
                <a:endParaRPr lang="en-US" sz="2799" dirty="0">
                  <a:solidFill>
                    <a:srgbClr val="C00000"/>
                  </a:solidFill>
                </a:endParaRPr>
              </a:p>
              <a:p>
                <a14:m>
                  <m:oMath xmlns:m="http://schemas.openxmlformats.org/officeDocument/2006/math">
                    <m:f>
                      <m:fPr>
                        <m:ctrlPr>
                          <a:rPr lang="en-US" sz="2799" i="1">
                            <a:solidFill>
                              <a:srgbClr val="C00000"/>
                            </a:solidFill>
                            <a:latin typeface="Cambria Math" panose="02040503050406030204" pitchFamily="18" charset="0"/>
                          </a:rPr>
                        </m:ctrlPr>
                      </m:fPr>
                      <m:num>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ea typeface="Cambria Math" panose="02040503050406030204" pitchFamily="18" charset="0"/>
                              </a:rPr>
                              <m:t>𝜀</m:t>
                            </m:r>
                          </m:e>
                          <m:sub>
                            <m:r>
                              <a:rPr lang="en-US" sz="2799" i="1">
                                <a:solidFill>
                                  <a:srgbClr val="C00000"/>
                                </a:solidFill>
                                <a:latin typeface="Cambria Math" panose="02040503050406030204" pitchFamily="18" charset="0"/>
                              </a:rPr>
                              <m:t>𝑚𝑢</m:t>
                            </m:r>
                          </m:sub>
                        </m:sSub>
                      </m:num>
                      <m:den>
                        <m:r>
                          <a:rPr lang="en-US" sz="2799" i="1">
                            <a:solidFill>
                              <a:srgbClr val="C00000"/>
                            </a:solidFill>
                            <a:latin typeface="Cambria Math" panose="02040503050406030204" pitchFamily="18" charset="0"/>
                          </a:rPr>
                          <m:t>𝑐</m:t>
                        </m:r>
                      </m:den>
                    </m:f>
                  </m:oMath>
                </a14:m>
                <a:r>
                  <a:rPr lang="en-US" sz="2799" dirty="0"/>
                  <a:t>	</a:t>
                </a:r>
                <a:r>
                  <a:rPr lang="en-US" sz="2799" dirty="0">
                    <a:solidFill>
                      <a:srgbClr val="C00000"/>
                    </a:solidFill>
                  </a:rPr>
                  <a:t>= maximum curvature</a:t>
                </a:r>
              </a:p>
              <a:p>
                <a:endParaRPr lang="en-US" sz="2799" dirty="0">
                  <a:solidFill>
                    <a:srgbClr val="C00000"/>
                  </a:solidFill>
                </a:endParaRPr>
              </a:p>
              <a:p>
                <a14:m>
                  <m:oMath xmlns:m="http://schemas.openxmlformats.org/officeDocument/2006/math">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ea typeface="Cambria Math" panose="02040503050406030204" pitchFamily="18" charset="0"/>
                          </a:rPr>
                          <m:t>𝜀</m:t>
                        </m:r>
                      </m:e>
                      <m:sub>
                        <m:r>
                          <a:rPr lang="en-US" sz="2799" i="1">
                            <a:solidFill>
                              <a:srgbClr val="C00000"/>
                            </a:solidFill>
                            <a:latin typeface="Cambria Math" panose="02040503050406030204" pitchFamily="18" charset="0"/>
                          </a:rPr>
                          <m:t>𝑚𝑢</m:t>
                        </m:r>
                      </m:sub>
                    </m:sSub>
                  </m:oMath>
                </a14:m>
                <a:r>
                  <a:rPr lang="en-US" sz="2799" dirty="0"/>
                  <a:t>	</a:t>
                </a:r>
                <a:r>
                  <a:rPr lang="en-US" sz="2799" dirty="0">
                    <a:solidFill>
                      <a:srgbClr val="C00000"/>
                    </a:solidFill>
                  </a:rPr>
                  <a:t>= maximum strain permitted in masonry</a:t>
                </a:r>
              </a:p>
              <a:p>
                <a:r>
                  <a:rPr lang="en-US" sz="2799" dirty="0">
                    <a:solidFill>
                      <a:srgbClr val="C00000"/>
                    </a:solidFill>
                  </a:rPr>
                  <a:t>c	= distance to neutral axis (function of reinforcing and axial load)</a:t>
                </a:r>
              </a:p>
              <a:p>
                <a:endParaRPr lang="en-US" sz="2799" dirty="0"/>
              </a:p>
            </p:txBody>
          </p:sp>
        </mc:Choice>
        <mc:Fallback>
          <p:sp>
            <p:nvSpPr>
              <p:cNvPr id="2" name="Rectangle 1"/>
              <p:cNvSpPr>
                <a:spLocks noRot="1" noChangeAspect="1" noMove="1" noResize="1" noEditPoints="1" noAdjustHandles="1" noChangeArrowheads="1" noChangeShapeType="1" noTextEdit="1"/>
              </p:cNvSpPr>
              <p:nvPr/>
            </p:nvSpPr>
            <p:spPr>
              <a:xfrm>
                <a:off x="1299597" y="2993901"/>
                <a:ext cx="10436681" cy="3683126"/>
              </a:xfrm>
              <a:prstGeom prst="rect">
                <a:avLst/>
              </a:prstGeom>
              <a:blipFill>
                <a:blip r:embed="rId2"/>
                <a:stretch>
                  <a:fillRect l="-1168" t="-1656"/>
                </a:stretch>
              </a:blipFill>
            </p:spPr>
            <p:txBody>
              <a:bodyPr/>
              <a:lstStyle/>
              <a:p>
                <a:r>
                  <a:rPr lang="en-US">
                    <a:noFill/>
                  </a:rPr>
                  <a:t> </a:t>
                </a:r>
              </a:p>
            </p:txBody>
          </p:sp>
        </mc:Fallback>
      </mc:AlternateContent>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136</a:t>
            </a:fld>
            <a:endParaRPr lang="en-US">
              <a:solidFill>
                <a:schemeClr val="bg1"/>
              </a:solidFill>
            </a:endParaRPr>
          </a:p>
        </p:txBody>
      </p:sp>
    </p:spTree>
    <p:extLst>
      <p:ext uri="{BB962C8B-B14F-4D97-AF65-F5344CB8AC3E}">
        <p14:creationId xmlns:p14="http://schemas.microsoft.com/office/powerpoint/2010/main" val="2861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en-US" dirty="0"/>
              <a:t>Appendix C Provisions</a:t>
            </a:r>
          </a:p>
        </p:txBody>
      </p:sp>
      <mc:AlternateContent xmlns:mc="http://schemas.openxmlformats.org/markup-compatibility/2006" xmlns:a14="http://schemas.microsoft.com/office/drawing/2010/main">
        <mc:Choice Requires="a14">
          <p:sp>
            <p:nvSpPr>
              <p:cNvPr id="2" name="Rectangle 1"/>
              <p:cNvSpPr/>
              <p:nvPr/>
            </p:nvSpPr>
            <p:spPr>
              <a:xfrm>
                <a:off x="1523603" y="2667198"/>
                <a:ext cx="2666305" cy="9985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2799" i="1">
                          <a:solidFill>
                            <a:srgbClr val="C00000"/>
                          </a:solidFill>
                          <a:latin typeface="Cambria Math" panose="02040503050406030204" pitchFamily="18" charset="0"/>
                        </a:rPr>
                        <m:t>𝑐</m:t>
                      </m:r>
                      <m:r>
                        <a:rPr lang="en-US" sz="2799" i="1">
                          <a:solidFill>
                            <a:srgbClr val="C00000"/>
                          </a:solidFill>
                          <a:latin typeface="Cambria Math" panose="02040503050406030204" pitchFamily="18" charset="0"/>
                        </a:rPr>
                        <m:t>=</m:t>
                      </m:r>
                      <m:f>
                        <m:fPr>
                          <m:ctrlPr>
                            <a:rPr lang="en-US" sz="2799" i="1">
                              <a:solidFill>
                                <a:srgbClr val="C00000"/>
                              </a:solidFill>
                              <a:latin typeface="Cambria Math" panose="02040503050406030204" pitchFamily="18" charset="0"/>
                            </a:rPr>
                          </m:ctrlPr>
                        </m:fPr>
                        <m:num>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rPr>
                                <m:t>𝐴</m:t>
                              </m:r>
                            </m:e>
                            <m:sub>
                              <m:r>
                                <a:rPr lang="en-US" sz="2799" i="1">
                                  <a:solidFill>
                                    <a:srgbClr val="C00000"/>
                                  </a:solidFill>
                                  <a:latin typeface="Cambria Math" panose="02040503050406030204" pitchFamily="18" charset="0"/>
                                </a:rPr>
                                <m:t>𝑠</m:t>
                              </m:r>
                            </m:sub>
                          </m:sSub>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rPr>
                                <m:t>𝑓</m:t>
                              </m:r>
                            </m:e>
                            <m:sub>
                              <m:r>
                                <a:rPr lang="en-US" sz="2799" i="1">
                                  <a:solidFill>
                                    <a:srgbClr val="C00000"/>
                                  </a:solidFill>
                                  <a:latin typeface="Cambria Math" panose="02040503050406030204" pitchFamily="18" charset="0"/>
                                </a:rPr>
                                <m:t>𝑦</m:t>
                              </m:r>
                            </m:sub>
                          </m:sSub>
                          <m:r>
                            <a:rPr lang="en-US" sz="2799" i="1">
                              <a:solidFill>
                                <a:srgbClr val="C00000"/>
                              </a:solidFill>
                              <a:latin typeface="Cambria Math" panose="02040503050406030204" pitchFamily="18" charset="0"/>
                            </a:rPr>
                            <m:t>+</m:t>
                          </m:r>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rPr>
                                <m:t>𝑃</m:t>
                              </m:r>
                            </m:e>
                            <m:sub>
                              <m:r>
                                <a:rPr lang="en-US" sz="2799" i="1">
                                  <a:solidFill>
                                    <a:srgbClr val="C00000"/>
                                  </a:solidFill>
                                  <a:latin typeface="Cambria Math" panose="02040503050406030204" pitchFamily="18" charset="0"/>
                                </a:rPr>
                                <m:t>𝑢</m:t>
                              </m:r>
                            </m:sub>
                          </m:sSub>
                        </m:num>
                        <m:den>
                          <m:r>
                            <a:rPr lang="en-US" sz="2799" i="1">
                              <a:solidFill>
                                <a:srgbClr val="C00000"/>
                              </a:solidFill>
                              <a:latin typeface="Cambria Math" panose="02040503050406030204" pitchFamily="18" charset="0"/>
                            </a:rPr>
                            <m:t>0.64</m:t>
                          </m:r>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rPr>
                                <m:t>𝑓</m:t>
                              </m:r>
                              <m:r>
                                <a:rPr lang="en-US" sz="2799" i="1">
                                  <a:solidFill>
                                    <a:srgbClr val="C00000"/>
                                  </a:solidFill>
                                  <a:latin typeface="Cambria Math" panose="02040503050406030204" pitchFamily="18" charset="0"/>
                                </a:rPr>
                                <m:t>′</m:t>
                              </m:r>
                            </m:e>
                            <m:sub>
                              <m:r>
                                <a:rPr lang="en-US" sz="2799" i="1">
                                  <a:solidFill>
                                    <a:srgbClr val="C00000"/>
                                  </a:solidFill>
                                  <a:latin typeface="Cambria Math" panose="02040503050406030204" pitchFamily="18" charset="0"/>
                                </a:rPr>
                                <m:t>𝑚</m:t>
                              </m:r>
                            </m:sub>
                          </m:sSub>
                          <m:r>
                            <a:rPr lang="en-US" sz="2799" i="1">
                              <a:solidFill>
                                <a:srgbClr val="C00000"/>
                              </a:solidFill>
                              <a:latin typeface="Cambria Math" panose="02040503050406030204" pitchFamily="18" charset="0"/>
                            </a:rPr>
                            <m:t>𝑡</m:t>
                          </m:r>
                        </m:den>
                      </m:f>
                    </m:oMath>
                  </m:oMathPara>
                </a14:m>
                <a:endParaRPr lang="en-US" sz="2799" dirty="0">
                  <a:solidFill>
                    <a:srgbClr val="C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523603" y="2667198"/>
                <a:ext cx="2666305" cy="998540"/>
              </a:xfrm>
              <a:prstGeom prst="rect">
                <a:avLst/>
              </a:prstGeom>
              <a:blipFill>
                <a:blip r:embed="rId2"/>
                <a:stretch>
                  <a:fillRect/>
                </a:stretch>
              </a:blipFill>
            </p:spPr>
            <p:txBody>
              <a:bodyPr/>
              <a:lstStyle/>
              <a:p>
                <a:r>
                  <a:rPr lang="en-US">
                    <a:noFill/>
                  </a:rPr>
                  <a:t> </a:t>
                </a:r>
              </a:p>
            </p:txBody>
          </p:sp>
        </mc:Fallback>
      </mc:AlternateContent>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137</a:t>
            </a:fld>
            <a:endParaRPr lang="en-US">
              <a:solidFill>
                <a:schemeClr val="bg1"/>
              </a:solidFill>
            </a:endParaRPr>
          </a:p>
        </p:txBody>
      </p:sp>
    </p:spTree>
    <p:extLst>
      <p:ext uri="{BB962C8B-B14F-4D97-AF65-F5344CB8AC3E}">
        <p14:creationId xmlns:p14="http://schemas.microsoft.com/office/powerpoint/2010/main" val="32466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C.3.2  The angular deformation capacity of masonry components whose plastic hinge strengths are limited by shear as specified in C.1(d), shall be taken as 1 / 400. The angular deformation capacity shall be permitted to be taken as 1 / 200 for masonry components satisfying the following requirements: </a:t>
            </a:r>
          </a:p>
        </p:txBody>
      </p:sp>
      <p:sp>
        <p:nvSpPr>
          <p:cNvPr id="4" name="Title 3"/>
          <p:cNvSpPr>
            <a:spLocks noGrp="1"/>
          </p:cNvSpPr>
          <p:nvPr>
            <p:ph type="title"/>
          </p:nvPr>
        </p:nvSpPr>
        <p:spPr/>
        <p:txBody>
          <a:bodyPr/>
          <a:lstStyle/>
          <a:p>
            <a:r>
              <a:rPr lang="en-US" dirty="0"/>
              <a:t>Appendix C Provisions</a:t>
            </a:r>
          </a:p>
        </p:txBody>
      </p:sp>
      <p:sp>
        <p:nvSpPr>
          <p:cNvPr id="2" name="Rectangle 1"/>
          <p:cNvSpPr/>
          <p:nvPr/>
        </p:nvSpPr>
        <p:spPr>
          <a:xfrm>
            <a:off x="4799349" y="4266982"/>
            <a:ext cx="6170593" cy="1814896"/>
          </a:xfrm>
          <a:prstGeom prst="rect">
            <a:avLst/>
          </a:prstGeom>
        </p:spPr>
        <p:txBody>
          <a:bodyPr wrap="square">
            <a:spAutoFit/>
          </a:bodyPr>
          <a:lstStyle/>
          <a:p>
            <a:r>
              <a:rPr lang="en-US" sz="2799" dirty="0">
                <a:solidFill>
                  <a:srgbClr val="C00000"/>
                </a:solidFill>
              </a:rPr>
              <a:t>Concept: Deformation capacity should be reduced if shear may influence behavior</a:t>
            </a:r>
          </a:p>
          <a:p>
            <a:endParaRPr lang="en-US" sz="2799" dirty="0"/>
          </a:p>
        </p:txBody>
      </p:sp>
      <mc:AlternateContent xmlns:mc="http://schemas.openxmlformats.org/markup-compatibility/2006" xmlns:a14="http://schemas.microsoft.com/office/drawing/2010/main">
        <mc:Choice Requires="a14">
          <p:sp>
            <p:nvSpPr>
              <p:cNvPr id="6" name="TextBox 5"/>
              <p:cNvSpPr txBox="1"/>
              <p:nvPr/>
            </p:nvSpPr>
            <p:spPr>
              <a:xfrm>
                <a:off x="2209225" y="4262067"/>
                <a:ext cx="1497071" cy="8149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799" i="1">
                              <a:solidFill>
                                <a:srgbClr val="C00000"/>
                              </a:solidFill>
                              <a:latin typeface="Cambria Math" panose="02040503050406030204" pitchFamily="18" charset="0"/>
                            </a:rPr>
                          </m:ctrlPr>
                        </m:sSubPr>
                        <m:e>
                          <m:r>
                            <a:rPr lang="en-US" sz="2799" i="1">
                              <a:solidFill>
                                <a:srgbClr val="C00000"/>
                              </a:solidFill>
                              <a:latin typeface="Cambria Math" panose="02040503050406030204" pitchFamily="18" charset="0"/>
                            </a:rPr>
                            <m:t>𝑀</m:t>
                          </m:r>
                        </m:e>
                        <m:sub>
                          <m:r>
                            <a:rPr lang="en-US" sz="2799" i="1">
                              <a:solidFill>
                                <a:srgbClr val="C00000"/>
                              </a:solidFill>
                              <a:latin typeface="Cambria Math" panose="02040503050406030204" pitchFamily="18" charset="0"/>
                            </a:rPr>
                            <m:t>𝑛</m:t>
                          </m:r>
                        </m:sub>
                      </m:sSub>
                      <m:r>
                        <a:rPr lang="en-US" sz="2799" i="1">
                          <a:solidFill>
                            <a:srgbClr val="C00000"/>
                          </a:solidFill>
                          <a:latin typeface="Cambria Math" panose="02040503050406030204" pitchFamily="18" charset="0"/>
                          <a:ea typeface="Cambria Math" panose="02040503050406030204" pitchFamily="18" charset="0"/>
                        </a:rPr>
                        <m:t>≤</m:t>
                      </m:r>
                      <m:f>
                        <m:fPr>
                          <m:ctrlPr>
                            <a:rPr lang="en-US" sz="2799" i="1">
                              <a:solidFill>
                                <a:srgbClr val="C00000"/>
                              </a:solidFill>
                              <a:latin typeface="Cambria Math" panose="02040503050406030204" pitchFamily="18" charset="0"/>
                              <a:ea typeface="Cambria Math" panose="02040503050406030204" pitchFamily="18" charset="0"/>
                            </a:rPr>
                          </m:ctrlPr>
                        </m:fPr>
                        <m:num>
                          <m:sSub>
                            <m:sSubPr>
                              <m:ctrlPr>
                                <a:rPr lang="en-US" sz="2799" i="1">
                                  <a:solidFill>
                                    <a:srgbClr val="C00000"/>
                                  </a:solidFill>
                                  <a:latin typeface="Cambria Math" panose="02040503050406030204" pitchFamily="18" charset="0"/>
                                  <a:ea typeface="Cambria Math" panose="02040503050406030204" pitchFamily="18" charset="0"/>
                                </a:rPr>
                              </m:ctrlPr>
                            </m:sSubPr>
                            <m:e>
                              <m:r>
                                <a:rPr lang="en-US" sz="2799" i="1">
                                  <a:solidFill>
                                    <a:srgbClr val="C00000"/>
                                  </a:solidFill>
                                  <a:latin typeface="Cambria Math" panose="02040503050406030204" pitchFamily="18" charset="0"/>
                                  <a:ea typeface="Cambria Math" panose="02040503050406030204" pitchFamily="18" charset="0"/>
                                </a:rPr>
                                <m:t>𝑉</m:t>
                              </m:r>
                            </m:e>
                            <m:sub>
                              <m:r>
                                <a:rPr lang="en-US" sz="2799" i="1">
                                  <a:solidFill>
                                    <a:srgbClr val="C00000"/>
                                  </a:solidFill>
                                  <a:latin typeface="Cambria Math" panose="02040503050406030204" pitchFamily="18" charset="0"/>
                                  <a:ea typeface="Cambria Math" panose="02040503050406030204" pitchFamily="18" charset="0"/>
                                </a:rPr>
                                <m:t>𝑛</m:t>
                              </m:r>
                            </m:sub>
                          </m:sSub>
                          <m:r>
                            <a:rPr lang="en-US" sz="2799" i="1">
                              <a:solidFill>
                                <a:srgbClr val="C00000"/>
                              </a:solidFill>
                              <a:latin typeface="Cambria Math" panose="02040503050406030204" pitchFamily="18" charset="0"/>
                              <a:ea typeface="Cambria Math" panose="02040503050406030204" pitchFamily="18" charset="0"/>
                            </a:rPr>
                            <m:t>𝑙</m:t>
                          </m:r>
                        </m:num>
                        <m:den>
                          <m:r>
                            <a:rPr lang="en-US" sz="2799" i="1">
                              <a:solidFill>
                                <a:srgbClr val="C00000"/>
                              </a:solidFill>
                              <a:latin typeface="Cambria Math" panose="02040503050406030204" pitchFamily="18" charset="0"/>
                              <a:ea typeface="Cambria Math" panose="02040503050406030204" pitchFamily="18" charset="0"/>
                            </a:rPr>
                            <m:t>4</m:t>
                          </m:r>
                        </m:den>
                      </m:f>
                    </m:oMath>
                  </m:oMathPara>
                </a14:m>
                <a:endParaRPr lang="en-US" sz="2799"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209225" y="4262067"/>
                <a:ext cx="1497071" cy="814948"/>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273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93811" y="2153265"/>
            <a:ext cx="9601200" cy="4343400"/>
          </a:xfrm>
        </p:spPr>
        <p:txBody>
          <a:bodyPr>
            <a:normAutofit/>
          </a:bodyPr>
          <a:lstStyle/>
          <a:p>
            <a:pPr marL="0" indent="0">
              <a:buNone/>
            </a:pPr>
            <a:r>
              <a:rPr lang="en-US" dirty="0"/>
              <a:t>(a)  The areas of transverse and longitudinal reinforcement shall each not be less than 0.001 multiplied by the gross cross-sectional area of the component, using specified dimensions;  </a:t>
            </a:r>
          </a:p>
          <a:p>
            <a:pPr marL="0" indent="0">
              <a:buNone/>
            </a:pPr>
            <a:r>
              <a:rPr lang="en-US" dirty="0"/>
              <a:t>(b)  Spacing of transverse and longitudinal reinforcement shall not exceed the smallest of 24 in., </a:t>
            </a:r>
            <a:r>
              <a:rPr lang="en-US" dirty="0" err="1"/>
              <a:t>l</a:t>
            </a:r>
            <a:r>
              <a:rPr lang="en-US" baseline="-25000" dirty="0" err="1"/>
              <a:t>w</a:t>
            </a:r>
            <a:r>
              <a:rPr lang="en-US" dirty="0"/>
              <a:t> / 3 , and </a:t>
            </a:r>
            <a:r>
              <a:rPr lang="en-US" dirty="0" err="1"/>
              <a:t>h</a:t>
            </a:r>
            <a:r>
              <a:rPr lang="en-US" baseline="-25000" dirty="0" err="1"/>
              <a:t>w</a:t>
            </a:r>
            <a:r>
              <a:rPr lang="en-US" dirty="0"/>
              <a:t> / 3.  </a:t>
            </a:r>
          </a:p>
          <a:p>
            <a:pPr marL="0" indent="0">
              <a:buNone/>
            </a:pPr>
            <a:r>
              <a:rPr lang="en-US" dirty="0"/>
              <a:t>(c)  Reinforcement ending at a free edge of masonry shall be anchored around perpendicular reinforcing bars with a standard hook. </a:t>
            </a:r>
          </a:p>
        </p:txBody>
      </p:sp>
      <p:sp>
        <p:nvSpPr>
          <p:cNvPr id="4" name="Title 3"/>
          <p:cNvSpPr>
            <a:spLocks noGrp="1"/>
          </p:cNvSpPr>
          <p:nvPr>
            <p:ph type="title"/>
          </p:nvPr>
        </p:nvSpPr>
        <p:spPr/>
        <p:txBody>
          <a:bodyPr/>
          <a:lstStyle/>
          <a:p>
            <a:r>
              <a:rPr lang="en-US" dirty="0"/>
              <a:t>Appendix C Provisions</a:t>
            </a:r>
          </a:p>
        </p:txBody>
      </p:sp>
      <p:sp>
        <p:nvSpPr>
          <p:cNvPr id="2" name="Rectangle 1"/>
          <p:cNvSpPr/>
          <p:nvPr/>
        </p:nvSpPr>
        <p:spPr>
          <a:xfrm>
            <a:off x="1141412" y="1524000"/>
            <a:ext cx="6170593" cy="953859"/>
          </a:xfrm>
          <a:prstGeom prst="rect">
            <a:avLst/>
          </a:prstGeom>
        </p:spPr>
        <p:txBody>
          <a:bodyPr wrap="square">
            <a:spAutoFit/>
          </a:bodyPr>
          <a:lstStyle/>
          <a:p>
            <a:r>
              <a:rPr lang="en-US" sz="2799" dirty="0">
                <a:solidFill>
                  <a:srgbClr val="C00000"/>
                </a:solidFill>
              </a:rPr>
              <a:t>“Shear Package”</a:t>
            </a:r>
          </a:p>
          <a:p>
            <a:endParaRPr lang="en-US" sz="2799" dirty="0"/>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139</a:t>
            </a:fld>
            <a:endParaRPr lang="en-US">
              <a:solidFill>
                <a:schemeClr val="bg1"/>
              </a:solidFill>
            </a:endParaRPr>
          </a:p>
        </p:txBody>
      </p:sp>
    </p:spTree>
    <p:extLst>
      <p:ext uri="{BB962C8B-B14F-4D97-AF65-F5344CB8AC3E}">
        <p14:creationId xmlns:p14="http://schemas.microsoft.com/office/powerpoint/2010/main" val="11554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51014" y="1828800"/>
            <a:ext cx="2895598" cy="457200"/>
          </a:xfrm>
        </p:spPr>
        <p:txBody>
          <a:bodyPr/>
          <a:lstStyle/>
          <a:p>
            <a:pPr marL="0" indent="0" algn="ctr">
              <a:buNone/>
            </a:pPr>
            <a:r>
              <a:rPr lang="en-US" dirty="0"/>
              <a:t>Full Height Units</a:t>
            </a:r>
          </a:p>
        </p:txBody>
      </p:sp>
      <p:sp>
        <p:nvSpPr>
          <p:cNvPr id="3" name="Title 2"/>
          <p:cNvSpPr>
            <a:spLocks noGrp="1"/>
          </p:cNvSpPr>
          <p:nvPr>
            <p:ph type="title"/>
          </p:nvPr>
        </p:nvSpPr>
        <p:spPr/>
        <p:txBody>
          <a:bodyPr/>
          <a:lstStyle/>
          <a:p>
            <a:r>
              <a:rPr lang="en-US" dirty="0"/>
              <a:t>TEK Note 10-02D Empirical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a:t>
            </a:fld>
            <a:endParaRPr lang="en-US">
              <a:solidFill>
                <a:schemeClr val="bg1"/>
              </a:solidFill>
            </a:endParaRPr>
          </a:p>
        </p:txBody>
      </p:sp>
      <p:pic>
        <p:nvPicPr>
          <p:cNvPr id="1026" name="Picture 2" descr="https://ncma.org/wp-content/uploads/2019/08/10-02D-Table-2A-e15665724182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2" y="2476500"/>
            <a:ext cx="4752975" cy="2924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ncma.org/wp-content/uploads/2019/08/10-02D-Table-2B-e15665724367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191" y="2476500"/>
            <a:ext cx="4762500" cy="33147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p:cNvSpPr txBox="1">
            <a:spLocks/>
          </p:cNvSpPr>
          <p:nvPr/>
        </p:nvSpPr>
        <p:spPr>
          <a:xfrm>
            <a:off x="7329919" y="5779363"/>
            <a:ext cx="3200398" cy="621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dirty="0"/>
              <a:t>Partial Height Units</a:t>
            </a:r>
          </a:p>
        </p:txBody>
      </p:sp>
      <p:sp>
        <p:nvSpPr>
          <p:cNvPr id="10" name="Content Placeholder 6">
            <a:extLst>
              <a:ext uri="{FF2B5EF4-FFF2-40B4-BE49-F238E27FC236}">
                <a16:creationId xmlns:a16="http://schemas.microsoft.com/office/drawing/2014/main" id="{198F0377-38D5-480A-907E-47D111713842}"/>
              </a:ext>
            </a:extLst>
          </p:cNvPr>
          <p:cNvSpPr txBox="1">
            <a:spLocks/>
          </p:cNvSpPr>
          <p:nvPr/>
        </p:nvSpPr>
        <p:spPr>
          <a:xfrm>
            <a:off x="7085012" y="1828800"/>
            <a:ext cx="2895598"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bg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bg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bg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bg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bg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dirty="0"/>
              <a:t>Half Height Units</a:t>
            </a:r>
          </a:p>
        </p:txBody>
      </p:sp>
    </p:spTree>
    <p:extLst>
      <p:ext uri="{BB962C8B-B14F-4D97-AF65-F5344CB8AC3E}">
        <p14:creationId xmlns:p14="http://schemas.microsoft.com/office/powerpoint/2010/main" val="13559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a:t>Examples</a:t>
            </a:r>
          </a:p>
        </p:txBody>
      </p:sp>
      <p:pic>
        <p:nvPicPr>
          <p:cNvPr id="12" name="Picture 3" descr="Figure1"/>
          <p:cNvPicPr>
            <a:picLocks noChangeAspect="1" noChangeArrowheads="1"/>
          </p:cNvPicPr>
          <p:nvPr/>
        </p:nvPicPr>
        <p:blipFill>
          <a:blip r:embed="rId3" cstate="print"/>
          <a:srcRect/>
          <a:stretch>
            <a:fillRect/>
          </a:stretch>
        </p:blipFill>
        <p:spPr bwMode="auto">
          <a:xfrm>
            <a:off x="5865871" y="305614"/>
            <a:ext cx="5180251" cy="5718643"/>
          </a:xfrm>
          <a:prstGeom prst="rect">
            <a:avLst/>
          </a:prstGeom>
          <a:ln w="9525">
            <a:noFill/>
            <a:miter lim="800000"/>
            <a:headEnd/>
            <a:tailEnd/>
          </a:ln>
        </p:spPr>
      </p:pic>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140</a:t>
            </a:fld>
            <a:endParaRPr lang="en-US">
              <a:solidFill>
                <a:schemeClr val="bg1"/>
              </a:solidFill>
            </a:endParaRPr>
          </a:p>
        </p:txBody>
      </p:sp>
    </p:spTree>
    <p:extLst>
      <p:ext uri="{BB962C8B-B14F-4D97-AF65-F5344CB8AC3E}">
        <p14:creationId xmlns:p14="http://schemas.microsoft.com/office/powerpoint/2010/main" val="27211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23556" name="Title 1"/>
          <p:cNvSpPr>
            <a:spLocks noGrp="1"/>
          </p:cNvSpPr>
          <p:nvPr>
            <p:ph type="title"/>
          </p:nvPr>
        </p:nvSpPr>
        <p:spPr/>
        <p:txBody>
          <a:bodyPr>
            <a:normAutofit/>
          </a:bodyPr>
          <a:lstStyle/>
          <a:p>
            <a:r>
              <a:rPr lang="en-US" dirty="0"/>
              <a:t>Example 1:</a:t>
            </a:r>
          </a:p>
        </p:txBody>
      </p:sp>
      <p:pic>
        <p:nvPicPr>
          <p:cNvPr id="23557" name="Picture 3" descr="Figure1"/>
          <p:cNvPicPr>
            <a:picLocks noChangeAspect="1" noChangeArrowheads="1"/>
          </p:cNvPicPr>
          <p:nvPr/>
        </p:nvPicPr>
        <p:blipFill>
          <a:blip r:embed="rId3" cstate="print"/>
          <a:srcRect/>
          <a:stretch>
            <a:fillRect/>
          </a:stretch>
        </p:blipFill>
        <p:spPr bwMode="auto">
          <a:xfrm>
            <a:off x="4266088" y="1905398"/>
            <a:ext cx="3752824" cy="4142862"/>
          </a:xfrm>
          <a:prstGeom prst="rect">
            <a:avLst/>
          </a:prstGeom>
          <a:ln w="9525">
            <a:noFill/>
            <a:miter lim="800000"/>
            <a:headEnd/>
            <a:tailEnd/>
          </a:ln>
        </p:spPr>
      </p:pic>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7"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141</a:t>
            </a:fld>
            <a:endParaRPr lang="en-US">
              <a:solidFill>
                <a:schemeClr val="bg1"/>
              </a:solidFill>
            </a:endParaRPr>
          </a:p>
        </p:txBody>
      </p:sp>
    </p:spTree>
    <p:extLst>
      <p:ext uri="{BB962C8B-B14F-4D97-AF65-F5344CB8AC3E}">
        <p14:creationId xmlns:p14="http://schemas.microsoft.com/office/powerpoint/2010/main" val="170459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24578" name="Title 1"/>
          <p:cNvSpPr>
            <a:spLocks noGrp="1"/>
          </p:cNvSpPr>
          <p:nvPr>
            <p:ph type="title"/>
          </p:nvPr>
        </p:nvSpPr>
        <p:spPr/>
        <p:txBody>
          <a:bodyPr>
            <a:normAutofit/>
          </a:bodyPr>
          <a:lstStyle/>
          <a:p>
            <a:r>
              <a:rPr lang="en-US" dirty="0"/>
              <a:t>Example 1</a:t>
            </a:r>
          </a:p>
        </p:txBody>
      </p:sp>
      <p:pic>
        <p:nvPicPr>
          <p:cNvPr id="24579" name="Picture 3" descr="Figure1"/>
          <p:cNvPicPr>
            <a:picLocks noChangeAspect="1" noChangeArrowheads="1"/>
          </p:cNvPicPr>
          <p:nvPr/>
        </p:nvPicPr>
        <p:blipFill>
          <a:blip r:embed="rId3" cstate="print"/>
          <a:srcRect b="32867"/>
          <a:stretch>
            <a:fillRect/>
          </a:stretch>
        </p:blipFill>
        <p:spPr bwMode="auto">
          <a:xfrm>
            <a:off x="6322953" y="2438658"/>
            <a:ext cx="3948671" cy="2894846"/>
          </a:xfrm>
          <a:prstGeom prst="rect">
            <a:avLst/>
          </a:prstGeom>
          <a:noFill/>
          <a:ln w="9525">
            <a:noFill/>
            <a:miter lim="800000"/>
            <a:headEnd/>
            <a:tailEnd/>
          </a:ln>
        </p:spPr>
      </p:pic>
      <p:sp>
        <p:nvSpPr>
          <p:cNvPr id="7" name="TextBox 6"/>
          <p:cNvSpPr txBox="1">
            <a:spLocks noChangeArrowheads="1"/>
          </p:cNvSpPr>
          <p:nvPr/>
        </p:nvSpPr>
        <p:spPr bwMode="auto">
          <a:xfrm>
            <a:off x="1937834" y="2406917"/>
            <a:ext cx="4400991" cy="3476969"/>
          </a:xfrm>
          <a:prstGeom prst="rect">
            <a:avLst/>
          </a:prstGeom>
          <a:noFill/>
          <a:ln w="9525">
            <a:noFill/>
            <a:miter lim="800000"/>
            <a:headEnd/>
            <a:tailEnd/>
          </a:ln>
        </p:spPr>
        <p:txBody>
          <a:bodyPr>
            <a:spAutoFit/>
          </a:bodyPr>
          <a:lstStyle/>
          <a:p>
            <a:pPr>
              <a:lnSpc>
                <a:spcPts val="2699"/>
              </a:lnSpc>
              <a:spcAft>
                <a:spcPts val="1200"/>
              </a:spcAft>
              <a:defRPr/>
            </a:pPr>
            <a:r>
              <a:rPr lang="en-US" sz="2399" dirty="0">
                <a:solidFill>
                  <a:schemeClr val="bg1"/>
                </a:solidFill>
              </a:rPr>
              <a:t>Single-story automobile repair facility with:</a:t>
            </a:r>
          </a:p>
          <a:p>
            <a:pPr>
              <a:lnSpc>
                <a:spcPts val="2399"/>
              </a:lnSpc>
              <a:spcAft>
                <a:spcPts val="1600"/>
              </a:spcAft>
              <a:buClr>
                <a:srgbClr val="3A66AA"/>
              </a:buClr>
              <a:buSzPct val="110000"/>
              <a:buFont typeface="Arial" charset="0"/>
              <a:buChar char="•"/>
              <a:defRPr/>
            </a:pPr>
            <a:r>
              <a:rPr lang="en-US" sz="1999" dirty="0">
                <a:solidFill>
                  <a:schemeClr val="bg1"/>
                </a:solidFill>
              </a:rPr>
              <a:t>  </a:t>
            </a:r>
            <a:r>
              <a:rPr lang="en-US" sz="1999" i="1" dirty="0">
                <a:solidFill>
                  <a:schemeClr val="bg1"/>
                </a:solidFill>
              </a:rPr>
              <a:t>Gravity System: </a:t>
            </a:r>
            <a:r>
              <a:rPr lang="en-US" sz="1999" dirty="0">
                <a:solidFill>
                  <a:schemeClr val="bg1"/>
                </a:solidFill>
              </a:rPr>
              <a:t>Steel roof trusses spanning to load-bearing CMU walls.</a:t>
            </a:r>
          </a:p>
          <a:p>
            <a:pPr>
              <a:lnSpc>
                <a:spcPts val="2199"/>
              </a:lnSpc>
              <a:spcAft>
                <a:spcPts val="1600"/>
              </a:spcAft>
              <a:buClr>
                <a:srgbClr val="3A66AA"/>
              </a:buClr>
              <a:buSzPct val="110000"/>
              <a:buFont typeface="Arial" charset="0"/>
              <a:buChar char="•"/>
              <a:defRPr/>
            </a:pPr>
            <a:r>
              <a:rPr lang="en-US" sz="1999" spc="-150" dirty="0">
                <a:solidFill>
                  <a:schemeClr val="bg1"/>
                </a:solidFill>
              </a:rPr>
              <a:t>  </a:t>
            </a:r>
            <a:r>
              <a:rPr lang="en-US" sz="1999" i="1" dirty="0">
                <a:solidFill>
                  <a:schemeClr val="bg1"/>
                </a:solidFill>
              </a:rPr>
              <a:t>Design Elevation:  </a:t>
            </a:r>
            <a:r>
              <a:rPr lang="en-US" sz="1999" dirty="0">
                <a:solidFill>
                  <a:schemeClr val="bg1"/>
                </a:solidFill>
              </a:rPr>
              <a:t>Front entry to the building – an eight inch, reinforced CMU wall that acts as a component of the seismic system for the building.</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142</a:t>
            </a:fld>
            <a:endParaRPr lang="en-US">
              <a:solidFill>
                <a:schemeClr val="bg1"/>
              </a:solidFill>
            </a:endParaRPr>
          </a:p>
        </p:txBody>
      </p:sp>
    </p:spTree>
    <p:extLst>
      <p:ext uri="{BB962C8B-B14F-4D97-AF65-F5344CB8AC3E}">
        <p14:creationId xmlns:p14="http://schemas.microsoft.com/office/powerpoint/2010/main" val="39944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25602" name="Title 1"/>
          <p:cNvSpPr>
            <a:spLocks noGrp="1"/>
          </p:cNvSpPr>
          <p:nvPr>
            <p:ph type="title"/>
          </p:nvPr>
        </p:nvSpPr>
        <p:spPr/>
        <p:txBody>
          <a:bodyPr>
            <a:normAutofit/>
          </a:bodyPr>
          <a:lstStyle/>
          <a:p>
            <a:r>
              <a:rPr lang="en-US" dirty="0"/>
              <a:t>Example 1</a:t>
            </a:r>
          </a:p>
        </p:txBody>
      </p:sp>
      <p:pic>
        <p:nvPicPr>
          <p:cNvPr id="25603" name="Picture 3" descr="Figure1"/>
          <p:cNvPicPr>
            <a:picLocks noChangeAspect="1" noChangeArrowheads="1"/>
          </p:cNvPicPr>
          <p:nvPr/>
        </p:nvPicPr>
        <p:blipFill>
          <a:blip r:embed="rId3" cstate="print"/>
          <a:srcRect b="33934"/>
          <a:stretch>
            <a:fillRect/>
          </a:stretch>
        </p:blipFill>
        <p:spPr bwMode="auto">
          <a:xfrm>
            <a:off x="1295062" y="2470964"/>
            <a:ext cx="3948671" cy="284882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 name="TextBox 9"/>
              <p:cNvSpPr txBox="1">
                <a:spLocks noChangeArrowheads="1"/>
              </p:cNvSpPr>
              <p:nvPr/>
            </p:nvSpPr>
            <p:spPr bwMode="auto">
              <a:xfrm>
                <a:off x="5789691" y="1753038"/>
                <a:ext cx="5332611" cy="4592369"/>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Seismic Design Criteria: </a:t>
                </a:r>
              </a:p>
              <a:p>
                <a:pPr>
                  <a:lnSpc>
                    <a:spcPts val="2399"/>
                  </a:lnSpc>
                  <a:spcAft>
                    <a:spcPts val="1600"/>
                  </a:spcAft>
                  <a:buClr>
                    <a:srgbClr val="3A66AA"/>
                  </a:buClr>
                  <a:buSzPct val="110000"/>
                  <a:buFont typeface="Arial" charset="0"/>
                  <a:buChar char="•"/>
                  <a:defRPr/>
                </a:pPr>
                <a:r>
                  <a:rPr lang="en-US" sz="1999" i="1" dirty="0">
                    <a:solidFill>
                      <a:schemeClr val="bg1"/>
                    </a:solidFill>
                  </a:rPr>
                  <a:t>  TMS 402-16</a:t>
                </a:r>
                <a:r>
                  <a:rPr lang="en-US" sz="1999" dirty="0">
                    <a:solidFill>
                      <a:schemeClr val="bg1"/>
                    </a:solidFill>
                  </a:rPr>
                  <a:t>; Special Reinforced Masonry Shear Wall.</a:t>
                </a:r>
              </a:p>
              <a:p>
                <a:pPr>
                  <a:lnSpc>
                    <a:spcPts val="2399"/>
                  </a:lnSpc>
                  <a:spcAft>
                    <a:spcPts val="1600"/>
                  </a:spcAft>
                  <a:buClr>
                    <a:srgbClr val="3A66AA"/>
                  </a:buClr>
                  <a:buSzPct val="110000"/>
                  <a:buFont typeface="Arial" charset="0"/>
                  <a:buChar char="•"/>
                  <a:defRPr/>
                </a:pPr>
                <a:r>
                  <a:rPr lang="en-US" sz="1999" dirty="0">
                    <a:solidFill>
                      <a:schemeClr val="bg1"/>
                    </a:solidFill>
                  </a:rPr>
                  <a:t>  </a:t>
                </a:r>
                <a:r>
                  <a:rPr lang="en-US" sz="1999" i="1" dirty="0">
                    <a:solidFill>
                      <a:schemeClr val="bg1"/>
                    </a:solidFill>
                  </a:rPr>
                  <a:t>ASCE 7 Criteria;  </a:t>
                </a:r>
                <a:r>
                  <a:rPr lang="en-US" sz="1999" dirty="0">
                    <a:solidFill>
                      <a:schemeClr val="bg1"/>
                    </a:solidFill>
                  </a:rPr>
                  <a:t>R-Value = 5.0,   </a:t>
                </a:r>
                <a14:m>
                  <m:oMath xmlns:m="http://schemas.openxmlformats.org/officeDocument/2006/math">
                    <m:sSub>
                      <m:sSubPr>
                        <m:ctrlPr>
                          <a:rPr lang="en-US" sz="1999" i="1" dirty="0">
                            <a:solidFill>
                              <a:schemeClr val="bg1"/>
                            </a:solidFill>
                            <a:latin typeface="Cambria Math" panose="02040503050406030204" pitchFamily="18" charset="0"/>
                          </a:rPr>
                        </m:ctrlPr>
                      </m:sSubPr>
                      <m:e>
                        <m:r>
                          <a:rPr lang="en-US" sz="1999" i="1" dirty="0">
                            <a:solidFill>
                              <a:schemeClr val="bg1"/>
                            </a:solidFill>
                            <a:latin typeface="Cambria Math" panose="02040503050406030204" pitchFamily="18" charset="0"/>
                          </a:rPr>
                          <m:t>𝐶</m:t>
                        </m:r>
                      </m:e>
                      <m:sub>
                        <m:r>
                          <a:rPr lang="en-US" sz="1999" i="1" dirty="0">
                            <a:solidFill>
                              <a:schemeClr val="bg1"/>
                            </a:solidFill>
                            <a:latin typeface="Cambria Math" panose="02040503050406030204" pitchFamily="18" charset="0"/>
                          </a:rPr>
                          <m:t>𝑑</m:t>
                        </m:r>
                      </m:sub>
                    </m:sSub>
                    <m:r>
                      <a:rPr lang="en-US" sz="1999" i="1" dirty="0">
                        <a:solidFill>
                          <a:schemeClr val="bg1"/>
                        </a:solidFill>
                        <a:latin typeface="Cambria Math" panose="02040503050406030204" pitchFamily="18" charset="0"/>
                      </a:rPr>
                      <m:t>= 3.5</m:t>
                    </m:r>
                  </m:oMath>
                </a14:m>
                <a:endParaRPr lang="en-US" sz="1999" dirty="0">
                  <a:solidFill>
                    <a:schemeClr val="bg1"/>
                  </a:solidFill>
                </a:endParaRPr>
              </a:p>
              <a:p>
                <a:pPr>
                  <a:lnSpc>
                    <a:spcPts val="2399"/>
                  </a:lnSpc>
                  <a:spcAft>
                    <a:spcPts val="1600"/>
                  </a:spcAft>
                  <a:buClr>
                    <a:srgbClr val="3A66AA"/>
                  </a:buClr>
                  <a:buSzPct val="110000"/>
                  <a:buFont typeface="Arial" charset="0"/>
                  <a:buChar char="•"/>
                  <a:defRPr/>
                </a:pPr>
                <a:r>
                  <a:rPr lang="en-US" sz="1999" dirty="0">
                    <a:solidFill>
                      <a:schemeClr val="bg1"/>
                    </a:solidFill>
                  </a:rPr>
                  <a:t>  </a:t>
                </a:r>
                <a:r>
                  <a:rPr lang="en-US" sz="1999" i="1" dirty="0">
                    <a:solidFill>
                      <a:schemeClr val="bg1"/>
                    </a:solidFill>
                  </a:rPr>
                  <a:t>Line of Resistance Demands;      </a:t>
                </a:r>
              </a:p>
              <a:p>
                <a:pPr lvl="1">
                  <a:lnSpc>
                    <a:spcPts val="2399"/>
                  </a:lnSpc>
                  <a:spcAft>
                    <a:spcPts val="1600"/>
                  </a:spcAft>
                  <a:buClr>
                    <a:srgbClr val="3A66AA"/>
                  </a:buClr>
                  <a:buSzPct val="110000"/>
                  <a:buFont typeface="Arial" charset="0"/>
                  <a:buChar char="•"/>
                  <a:defRPr/>
                </a:pPr>
                <a14:m>
                  <m:oMath xmlns:m="http://schemas.openxmlformats.org/officeDocument/2006/math">
                    <m:r>
                      <a:rPr lang="en-US" sz="1999" i="1" dirty="0">
                        <a:solidFill>
                          <a:schemeClr val="bg1"/>
                        </a:solidFill>
                        <a:latin typeface="Cambria Math" panose="02040503050406030204" pitchFamily="18" charset="0"/>
                      </a:rPr>
                      <m:t>𝑉</m:t>
                    </m:r>
                    <m:r>
                      <a:rPr lang="en-US" sz="1999" i="1" baseline="-25000" dirty="0">
                        <a:solidFill>
                          <a:schemeClr val="bg1"/>
                        </a:solidFill>
                        <a:latin typeface="Cambria Math" panose="02040503050406030204" pitchFamily="18" charset="0"/>
                      </a:rPr>
                      <m:t>𝑈</m:t>
                    </m:r>
                    <m:r>
                      <a:rPr lang="en-US" sz="1999" i="1" dirty="0">
                        <a:solidFill>
                          <a:schemeClr val="bg1"/>
                        </a:solidFill>
                        <a:latin typeface="Cambria Math" panose="02040503050406030204" pitchFamily="18" charset="0"/>
                      </a:rPr>
                      <m:t>=37.5</m:t>
                    </m:r>
                    <m:r>
                      <a:rPr lang="en-US" sz="1999" i="1" dirty="0">
                        <a:solidFill>
                          <a:schemeClr val="bg1"/>
                        </a:solidFill>
                        <a:latin typeface="Cambria Math" panose="02040503050406030204" pitchFamily="18" charset="0"/>
                      </a:rPr>
                      <m:t>𝑘</m:t>
                    </m:r>
                  </m:oMath>
                </a14:m>
                <a:r>
                  <a:rPr lang="en-US" sz="1999" dirty="0">
                    <a:solidFill>
                      <a:schemeClr val="bg1"/>
                    </a:solidFill>
                  </a:rPr>
                  <a:t>; </a:t>
                </a:r>
              </a:p>
              <a:p>
                <a:pPr lvl="1">
                  <a:lnSpc>
                    <a:spcPts val="2399"/>
                  </a:lnSpc>
                  <a:spcAft>
                    <a:spcPts val="1600"/>
                  </a:spcAft>
                  <a:buClr>
                    <a:srgbClr val="3A66AA"/>
                  </a:buClr>
                  <a:buSzPct val="110000"/>
                  <a:buFont typeface="Arial" charset="0"/>
                  <a:buChar char="•"/>
                  <a:defRPr/>
                </a:pPr>
                <a14:m>
                  <m:oMath xmlns:m="http://schemas.openxmlformats.org/officeDocument/2006/math">
                    <m:r>
                      <a:rPr lang="en-US" sz="1999" i="1" dirty="0">
                        <a:solidFill>
                          <a:schemeClr val="bg1"/>
                        </a:solidFill>
                        <a:latin typeface="Cambria Math" panose="02040503050406030204" pitchFamily="18" charset="0"/>
                        <a:ea typeface="Cambria Math" panose="02040503050406030204" pitchFamily="18" charset="0"/>
                      </a:rPr>
                      <m:t>𝛿</m:t>
                    </m:r>
                    <m:r>
                      <a:rPr lang="en-US" sz="1999" i="1" baseline="-25000" dirty="0">
                        <a:solidFill>
                          <a:schemeClr val="bg1"/>
                        </a:solidFill>
                        <a:latin typeface="Cambria Math" panose="02040503050406030204" pitchFamily="18" charset="0"/>
                      </a:rPr>
                      <m:t>𝑒</m:t>
                    </m:r>
                    <m:r>
                      <a:rPr lang="en-US" sz="1999" i="1" dirty="0">
                        <a:solidFill>
                          <a:schemeClr val="bg1"/>
                        </a:solidFill>
                        <a:latin typeface="Cambria Math" panose="02040503050406030204" pitchFamily="18" charset="0"/>
                      </a:rPr>
                      <m:t>=.11 </m:t>
                    </m:r>
                    <m:r>
                      <a:rPr lang="en-US" sz="1999" i="1" dirty="0">
                        <a:solidFill>
                          <a:schemeClr val="bg1"/>
                        </a:solidFill>
                        <a:latin typeface="Cambria Math" panose="02040503050406030204" pitchFamily="18" charset="0"/>
                      </a:rPr>
                      <m:t>𝑖𝑛</m:t>
                    </m:r>
                  </m:oMath>
                </a14:m>
                <a:r>
                  <a:rPr lang="en-US" sz="1999" dirty="0">
                    <a:solidFill>
                      <a:schemeClr val="bg1"/>
                    </a:solidFill>
                  </a:rPr>
                  <a:t>; </a:t>
                </a:r>
              </a:p>
              <a:p>
                <a:pPr lvl="1">
                  <a:lnSpc>
                    <a:spcPts val="2399"/>
                  </a:lnSpc>
                  <a:spcAft>
                    <a:spcPts val="1600"/>
                  </a:spcAft>
                  <a:buClr>
                    <a:srgbClr val="3A66AA"/>
                  </a:buClr>
                  <a:buSzPct val="110000"/>
                  <a:buFont typeface="Arial" charset="0"/>
                  <a:buChar char="•"/>
                  <a:defRPr/>
                </a:pPr>
                <a14:m>
                  <m:oMath xmlns:m="http://schemas.openxmlformats.org/officeDocument/2006/math">
                    <m:r>
                      <a:rPr lang="en-US" sz="1999" i="1" dirty="0">
                        <a:solidFill>
                          <a:schemeClr val="bg1"/>
                        </a:solidFill>
                        <a:latin typeface="Cambria Math" panose="02040503050406030204" pitchFamily="18" charset="0"/>
                        <a:ea typeface="Cambria Math" panose="02040503050406030204" pitchFamily="18" charset="0"/>
                      </a:rPr>
                      <m:t>𝛿</m:t>
                    </m:r>
                    <m:r>
                      <a:rPr lang="en-US" sz="1999" i="1" baseline="-25000" dirty="0" err="1">
                        <a:solidFill>
                          <a:schemeClr val="bg1"/>
                        </a:solidFill>
                        <a:latin typeface="Cambria Math" panose="02040503050406030204" pitchFamily="18" charset="0"/>
                      </a:rPr>
                      <m:t>𝑒</m:t>
                    </m:r>
                    <m:r>
                      <a:rPr lang="en-US" sz="1999" i="1" dirty="0" err="1">
                        <a:solidFill>
                          <a:schemeClr val="bg1"/>
                        </a:solidFill>
                        <a:latin typeface="Cambria Math" panose="02040503050406030204" pitchFamily="18" charset="0"/>
                      </a:rPr>
                      <m:t>𝐶</m:t>
                    </m:r>
                    <m:r>
                      <a:rPr lang="en-US" sz="1999" i="1" baseline="-25000" dirty="0" err="1">
                        <a:solidFill>
                          <a:schemeClr val="bg1"/>
                        </a:solidFill>
                        <a:latin typeface="Cambria Math" panose="02040503050406030204" pitchFamily="18" charset="0"/>
                      </a:rPr>
                      <m:t>𝑑</m:t>
                    </m:r>
                    <m:r>
                      <a:rPr lang="en-US" sz="1999" i="1" dirty="0">
                        <a:solidFill>
                          <a:schemeClr val="bg1"/>
                        </a:solidFill>
                        <a:latin typeface="Cambria Math" panose="02040503050406030204" pitchFamily="18" charset="0"/>
                      </a:rPr>
                      <m:t> = .40 </m:t>
                    </m:r>
                    <m:r>
                      <a:rPr lang="en-US" sz="1999" i="1" dirty="0">
                        <a:solidFill>
                          <a:schemeClr val="bg1"/>
                        </a:solidFill>
                        <a:latin typeface="Cambria Math" panose="02040503050406030204" pitchFamily="18" charset="0"/>
                      </a:rPr>
                      <m:t>𝑖𝑛</m:t>
                    </m:r>
                  </m:oMath>
                </a14:m>
                <a:r>
                  <a:rPr lang="en-US" sz="1999" dirty="0">
                    <a:solidFill>
                      <a:schemeClr val="bg1"/>
                    </a:solidFill>
                  </a:rPr>
                  <a:t> (0.2%)</a:t>
                </a:r>
              </a:p>
              <a:p>
                <a:pPr>
                  <a:lnSpc>
                    <a:spcPts val="2399"/>
                  </a:lnSpc>
                  <a:spcAft>
                    <a:spcPts val="1600"/>
                  </a:spcAft>
                  <a:buClr>
                    <a:srgbClr val="3A66AA"/>
                  </a:buClr>
                  <a:buSzPct val="110000"/>
                  <a:buFont typeface="Arial" charset="0"/>
                  <a:buChar char="•"/>
                  <a:defRPr/>
                </a:pPr>
                <a:endParaRPr lang="en-US" sz="1999"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bwMode="auto">
              <a:xfrm>
                <a:off x="5789691" y="1753038"/>
                <a:ext cx="5332611" cy="4592369"/>
              </a:xfrm>
              <a:prstGeom prst="rect">
                <a:avLst/>
              </a:prstGeom>
              <a:blipFill>
                <a:blip r:embed="rId4"/>
                <a:stretch>
                  <a:fillRect l="-1829" t="-1594" r="-1029"/>
                </a:stretch>
              </a:blipFill>
              <a:ln w="9525">
                <a:noFill/>
                <a:miter lim="800000"/>
                <a:headEnd/>
                <a:tailEnd/>
              </a:ln>
            </p:spPr>
            <p:txBody>
              <a:bodyPr/>
              <a:lstStyle/>
              <a:p>
                <a:r>
                  <a:rPr lang="en-US">
                    <a:noFill/>
                  </a:rPr>
                  <a:t> </a:t>
                </a:r>
              </a:p>
            </p:txBody>
          </p:sp>
        </mc:Fallback>
      </mc:AlternateContent>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143</a:t>
            </a:fld>
            <a:endParaRPr lang="en-US">
              <a:solidFill>
                <a:schemeClr val="bg1"/>
              </a:solidFill>
            </a:endParaRPr>
          </a:p>
        </p:txBody>
      </p:sp>
    </p:spTree>
    <p:extLst>
      <p:ext uri="{BB962C8B-B14F-4D97-AF65-F5344CB8AC3E}">
        <p14:creationId xmlns:p14="http://schemas.microsoft.com/office/powerpoint/2010/main" val="9533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26626" name="Title 1"/>
          <p:cNvSpPr>
            <a:spLocks noGrp="1"/>
          </p:cNvSpPr>
          <p:nvPr>
            <p:ph type="title"/>
          </p:nvPr>
        </p:nvSpPr>
        <p:spPr/>
        <p:txBody>
          <a:bodyPr>
            <a:normAutofit/>
          </a:bodyPr>
          <a:lstStyle/>
          <a:p>
            <a:r>
              <a:rPr lang="en-US" dirty="0"/>
              <a:t>Example 1</a:t>
            </a:r>
            <a:br>
              <a:rPr lang="en-US" dirty="0"/>
            </a:br>
            <a:r>
              <a:rPr lang="en-US" i="1" dirty="0"/>
              <a:t> </a:t>
            </a:r>
            <a:r>
              <a:rPr lang="en-US" sz="2699" i="1" dirty="0"/>
              <a:t>1) ASCE 7 Analysis</a:t>
            </a:r>
            <a:endParaRPr lang="en-US" sz="2699" dirty="0"/>
          </a:p>
        </p:txBody>
      </p:sp>
      <p:pic>
        <p:nvPicPr>
          <p:cNvPr id="26627" name="Picture 3" descr="Figure1"/>
          <p:cNvPicPr>
            <a:picLocks noChangeAspect="1" noChangeArrowheads="1"/>
          </p:cNvPicPr>
          <p:nvPr/>
        </p:nvPicPr>
        <p:blipFill>
          <a:blip r:embed="rId3" cstate="print"/>
          <a:srcRect b="33877"/>
          <a:stretch>
            <a:fillRect/>
          </a:stretch>
        </p:blipFill>
        <p:spPr bwMode="auto">
          <a:xfrm>
            <a:off x="5586544" y="2133938"/>
            <a:ext cx="2526642" cy="1802930"/>
          </a:xfrm>
          <a:prstGeom prst="rect">
            <a:avLst/>
          </a:prstGeom>
          <a:noFill/>
          <a:ln w="9525">
            <a:noFill/>
            <a:miter lim="800000"/>
            <a:headEnd/>
            <a:tailEnd/>
          </a:ln>
        </p:spPr>
      </p:pic>
      <p:sp>
        <p:nvSpPr>
          <p:cNvPr id="26630" name="TextBox 12"/>
          <p:cNvSpPr txBox="1">
            <a:spLocks noChangeArrowheads="1"/>
          </p:cNvSpPr>
          <p:nvPr/>
        </p:nvSpPr>
        <p:spPr bwMode="auto">
          <a:xfrm>
            <a:off x="6116633" y="2581496"/>
            <a:ext cx="345985" cy="368204"/>
          </a:xfrm>
          <a:prstGeom prst="rect">
            <a:avLst/>
          </a:prstGeom>
          <a:noFill/>
          <a:ln w="9525">
            <a:noFill/>
            <a:miter lim="800000"/>
            <a:headEnd/>
            <a:tailEnd/>
          </a:ln>
        </p:spPr>
        <p:txBody>
          <a:bodyPr>
            <a:spAutoFit/>
          </a:bodyPr>
          <a:lstStyle/>
          <a:p>
            <a:r>
              <a:rPr lang="en-US" sz="1799"/>
              <a:t>A</a:t>
            </a:r>
          </a:p>
        </p:txBody>
      </p:sp>
      <p:sp>
        <p:nvSpPr>
          <p:cNvPr id="26631" name="TextBox 13"/>
          <p:cNvSpPr txBox="1">
            <a:spLocks noChangeArrowheads="1"/>
          </p:cNvSpPr>
          <p:nvPr/>
        </p:nvSpPr>
        <p:spPr bwMode="auto">
          <a:xfrm>
            <a:off x="7021271" y="2570388"/>
            <a:ext cx="344398" cy="369791"/>
          </a:xfrm>
          <a:prstGeom prst="rect">
            <a:avLst/>
          </a:prstGeom>
          <a:noFill/>
          <a:ln w="9525">
            <a:noFill/>
            <a:miter lim="800000"/>
            <a:headEnd/>
            <a:tailEnd/>
          </a:ln>
        </p:spPr>
        <p:txBody>
          <a:bodyPr>
            <a:spAutoFit/>
          </a:bodyPr>
          <a:lstStyle/>
          <a:p>
            <a:r>
              <a:rPr lang="en-US" sz="1799"/>
              <a:t>B</a:t>
            </a:r>
          </a:p>
        </p:txBody>
      </p:sp>
      <p:sp>
        <p:nvSpPr>
          <p:cNvPr id="26632" name="TextBox 14"/>
          <p:cNvSpPr txBox="1">
            <a:spLocks noChangeArrowheads="1"/>
          </p:cNvSpPr>
          <p:nvPr/>
        </p:nvSpPr>
        <p:spPr bwMode="auto">
          <a:xfrm>
            <a:off x="7478352" y="2581496"/>
            <a:ext cx="344398" cy="368204"/>
          </a:xfrm>
          <a:prstGeom prst="rect">
            <a:avLst/>
          </a:prstGeom>
          <a:noFill/>
          <a:ln w="9525">
            <a:noFill/>
            <a:miter lim="800000"/>
            <a:headEnd/>
            <a:tailEnd/>
          </a:ln>
        </p:spPr>
        <p:txBody>
          <a:bodyPr>
            <a:spAutoFit/>
          </a:bodyPr>
          <a:lstStyle/>
          <a:p>
            <a:r>
              <a:rPr lang="en-US" sz="1799"/>
              <a:t>C</a:t>
            </a:r>
          </a:p>
        </p:txBody>
      </p:sp>
      <p:grpSp>
        <p:nvGrpSpPr>
          <p:cNvPr id="8" name="Group 7">
            <a:extLst>
              <a:ext uri="{FF2B5EF4-FFF2-40B4-BE49-F238E27FC236}">
                <a16:creationId xmlns:a16="http://schemas.microsoft.com/office/drawing/2014/main" id="{C70E5F96-D1D0-414D-84B7-8A98567C8FC2}"/>
              </a:ext>
            </a:extLst>
          </p:cNvPr>
          <p:cNvGrpSpPr/>
          <p:nvPr/>
        </p:nvGrpSpPr>
        <p:grpSpPr>
          <a:xfrm>
            <a:off x="1967988" y="4495523"/>
            <a:ext cx="8989258" cy="1775950"/>
            <a:chOff x="1968501" y="4295909"/>
            <a:chExt cx="8991600" cy="1776413"/>
          </a:xfrm>
        </p:grpSpPr>
        <p:pic>
          <p:nvPicPr>
            <p:cNvPr id="26629" name="Picture 1"/>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1968501" y="4295909"/>
              <a:ext cx="8991600" cy="1776413"/>
            </a:xfrm>
            <a:prstGeom prst="rect">
              <a:avLst/>
            </a:prstGeom>
            <a:noFill/>
            <a:ln w="9525">
              <a:noFill/>
              <a:miter lim="800000"/>
              <a:headEnd/>
              <a:tailEnd/>
            </a:ln>
          </p:spPr>
        </p:pic>
        <p:grpSp>
          <p:nvGrpSpPr>
            <p:cNvPr id="7" name="Group 6">
              <a:extLst>
                <a:ext uri="{FF2B5EF4-FFF2-40B4-BE49-F238E27FC236}">
                  <a16:creationId xmlns:a16="http://schemas.microsoft.com/office/drawing/2014/main" id="{A21C7694-90F7-4B77-BAD9-34821B177F0E}"/>
                </a:ext>
              </a:extLst>
            </p:cNvPr>
            <p:cNvGrpSpPr/>
            <p:nvPr/>
          </p:nvGrpSpPr>
          <p:grpSpPr>
            <a:xfrm>
              <a:off x="9474464" y="4494176"/>
              <a:ext cx="1220206" cy="112132"/>
              <a:chOff x="9474464" y="4494176"/>
              <a:chExt cx="1220206" cy="112132"/>
            </a:xfrm>
          </p:grpSpPr>
          <p:pic>
            <p:nvPicPr>
              <p:cNvPr id="5" name="Picture 4">
                <a:extLst>
                  <a:ext uri="{FF2B5EF4-FFF2-40B4-BE49-F238E27FC236}">
                    <a16:creationId xmlns:a16="http://schemas.microsoft.com/office/drawing/2014/main" id="{45DC4684-F0B9-4F6A-9283-6A06CB38DD52}"/>
                  </a:ext>
                </a:extLst>
              </p:cNvPr>
              <p:cNvPicPr>
                <a:picLocks noChangeAspect="1"/>
              </p:cNvPicPr>
              <p:nvPr/>
            </p:nvPicPr>
            <p:blipFill>
              <a:blip r:embed="rId5"/>
              <a:stretch>
                <a:fillRect/>
              </a:stretch>
            </p:blipFill>
            <p:spPr>
              <a:xfrm>
                <a:off x="9474464" y="4495800"/>
                <a:ext cx="114601" cy="110508"/>
              </a:xfrm>
              <a:prstGeom prst="rect">
                <a:avLst/>
              </a:prstGeom>
            </p:spPr>
          </p:pic>
          <p:pic>
            <p:nvPicPr>
              <p:cNvPr id="6" name="Picture 5">
                <a:extLst>
                  <a:ext uri="{FF2B5EF4-FFF2-40B4-BE49-F238E27FC236}">
                    <a16:creationId xmlns:a16="http://schemas.microsoft.com/office/drawing/2014/main" id="{0D3F07CB-889B-44E6-B5AE-9EC7FC1DE428}"/>
                  </a:ext>
                </a:extLst>
              </p:cNvPr>
              <p:cNvPicPr>
                <a:picLocks noChangeAspect="1"/>
              </p:cNvPicPr>
              <p:nvPr/>
            </p:nvPicPr>
            <p:blipFill>
              <a:blip r:embed="rId5"/>
              <a:stretch>
                <a:fillRect/>
              </a:stretch>
            </p:blipFill>
            <p:spPr>
              <a:xfrm>
                <a:off x="10580370" y="4494176"/>
                <a:ext cx="114300" cy="110218"/>
              </a:xfrm>
              <a:prstGeom prst="rect">
                <a:avLst/>
              </a:prstGeom>
            </p:spPr>
          </p:pic>
        </p:grpSp>
      </p:grpSp>
      <p:sp>
        <p:nvSpPr>
          <p:cNvPr id="1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144</a:t>
            </a:fld>
            <a:endParaRPr lang="en-US">
              <a:solidFill>
                <a:schemeClr val="bg1"/>
              </a:solidFill>
            </a:endParaRPr>
          </a:p>
        </p:txBody>
      </p:sp>
    </p:spTree>
    <p:extLst>
      <p:ext uri="{BB962C8B-B14F-4D97-AF65-F5344CB8AC3E}">
        <p14:creationId xmlns:p14="http://schemas.microsoft.com/office/powerpoint/2010/main" val="35352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28674" name="Title 1"/>
          <p:cNvSpPr>
            <a:spLocks noGrp="1"/>
          </p:cNvSpPr>
          <p:nvPr>
            <p:ph type="title"/>
          </p:nvPr>
        </p:nvSpPr>
        <p:spPr/>
        <p:txBody>
          <a:bodyPr>
            <a:normAutofit/>
          </a:bodyPr>
          <a:lstStyle/>
          <a:p>
            <a:r>
              <a:rPr lang="en-US" dirty="0"/>
              <a:t>Limit Design: Example</a:t>
            </a:r>
            <a:br>
              <a:rPr lang="en-US" dirty="0"/>
            </a:br>
            <a:r>
              <a:rPr lang="en-US" sz="2399" i="1" dirty="0"/>
              <a:t>2) Select Reinforcement </a:t>
            </a:r>
          </a:p>
        </p:txBody>
      </p:sp>
      <p:pic>
        <p:nvPicPr>
          <p:cNvPr id="28675" name="Picture 1"/>
          <p:cNvPicPr>
            <a:picLocks noChangeAspect="1" noChangeArrowheads="1"/>
          </p:cNvPicPr>
          <p:nvPr/>
        </p:nvPicPr>
        <p:blipFill>
          <a:blip r:embed="rId3" cstate="print"/>
          <a:srcRect/>
          <a:stretch>
            <a:fillRect/>
          </a:stretch>
        </p:blipFill>
        <p:spPr bwMode="auto">
          <a:xfrm>
            <a:off x="1325218" y="2087913"/>
            <a:ext cx="3616970" cy="2744072"/>
          </a:xfrm>
          <a:prstGeom prst="rect">
            <a:avLst/>
          </a:prstGeom>
          <a:noFill/>
          <a:ln w="9525">
            <a:noFill/>
            <a:miter lim="800000"/>
            <a:headEnd/>
            <a:tailEnd/>
          </a:ln>
        </p:spPr>
      </p:pic>
      <p:pic>
        <p:nvPicPr>
          <p:cNvPr id="28676" name="Picture 2"/>
          <p:cNvPicPr>
            <a:picLocks noChangeAspect="1" noChangeArrowheads="1"/>
          </p:cNvPicPr>
          <p:nvPr/>
        </p:nvPicPr>
        <p:blipFill>
          <a:blip r:embed="rId4" cstate="print"/>
          <a:srcRect/>
          <a:stretch>
            <a:fillRect/>
          </a:stretch>
        </p:blipFill>
        <p:spPr bwMode="auto">
          <a:xfrm>
            <a:off x="5669074" y="2722748"/>
            <a:ext cx="4645403" cy="1474403"/>
          </a:xfrm>
          <a:prstGeom prst="rect">
            <a:avLst/>
          </a:prstGeom>
          <a:noFill/>
          <a:ln w="9525">
            <a:noFill/>
            <a:miter lim="800000"/>
            <a:headEnd/>
            <a:tailEnd/>
          </a:ln>
        </p:spPr>
      </p:pic>
      <p:sp>
        <p:nvSpPr>
          <p:cNvPr id="28677" name="TextBox 13"/>
          <p:cNvSpPr txBox="1">
            <a:spLocks noChangeArrowheads="1"/>
          </p:cNvSpPr>
          <p:nvPr/>
        </p:nvSpPr>
        <p:spPr bwMode="auto">
          <a:xfrm>
            <a:off x="1990208" y="3860687"/>
            <a:ext cx="345985" cy="369792"/>
          </a:xfrm>
          <a:prstGeom prst="rect">
            <a:avLst/>
          </a:prstGeom>
          <a:noFill/>
          <a:ln w="9525">
            <a:noFill/>
            <a:miter lim="800000"/>
            <a:headEnd/>
            <a:tailEnd/>
          </a:ln>
        </p:spPr>
        <p:txBody>
          <a:bodyPr>
            <a:spAutoFit/>
          </a:bodyPr>
          <a:lstStyle/>
          <a:p>
            <a:r>
              <a:rPr lang="en-US" sz="1799"/>
              <a:t>A</a:t>
            </a:r>
          </a:p>
        </p:txBody>
      </p:sp>
      <p:sp>
        <p:nvSpPr>
          <p:cNvPr id="28678" name="TextBox 14"/>
          <p:cNvSpPr txBox="1">
            <a:spLocks noChangeArrowheads="1"/>
          </p:cNvSpPr>
          <p:nvPr/>
        </p:nvSpPr>
        <p:spPr bwMode="auto">
          <a:xfrm>
            <a:off x="3869318" y="3851165"/>
            <a:ext cx="345985" cy="368204"/>
          </a:xfrm>
          <a:prstGeom prst="rect">
            <a:avLst/>
          </a:prstGeom>
          <a:noFill/>
          <a:ln w="9525">
            <a:noFill/>
            <a:miter lim="800000"/>
            <a:headEnd/>
            <a:tailEnd/>
          </a:ln>
        </p:spPr>
        <p:txBody>
          <a:bodyPr>
            <a:spAutoFit/>
          </a:bodyPr>
          <a:lstStyle/>
          <a:p>
            <a:r>
              <a:rPr lang="en-US" sz="1799"/>
              <a:t>B</a:t>
            </a:r>
          </a:p>
        </p:txBody>
      </p:sp>
      <p:sp>
        <p:nvSpPr>
          <p:cNvPr id="28679" name="TextBox 15"/>
          <p:cNvSpPr txBox="1">
            <a:spLocks noChangeArrowheads="1"/>
          </p:cNvSpPr>
          <p:nvPr/>
        </p:nvSpPr>
        <p:spPr bwMode="auto">
          <a:xfrm>
            <a:off x="4875531" y="3860687"/>
            <a:ext cx="345985" cy="369792"/>
          </a:xfrm>
          <a:prstGeom prst="rect">
            <a:avLst/>
          </a:prstGeom>
          <a:noFill/>
          <a:ln w="9525">
            <a:noFill/>
            <a:miter lim="800000"/>
            <a:headEnd/>
            <a:tailEnd/>
          </a:ln>
        </p:spPr>
        <p:txBody>
          <a:bodyPr>
            <a:spAutoFit/>
          </a:bodyPr>
          <a:lstStyle/>
          <a:p>
            <a:r>
              <a:rPr lang="en-US" sz="1799" dirty="0"/>
              <a:t>C</a:t>
            </a:r>
          </a:p>
        </p:txBody>
      </p:sp>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145</a:t>
            </a:fld>
            <a:endParaRPr lang="en-US">
              <a:solidFill>
                <a:schemeClr val="bg1"/>
              </a:solidFill>
            </a:endParaRPr>
          </a:p>
        </p:txBody>
      </p:sp>
    </p:spTree>
    <p:extLst>
      <p:ext uri="{BB962C8B-B14F-4D97-AF65-F5344CB8AC3E}">
        <p14:creationId xmlns:p14="http://schemas.microsoft.com/office/powerpoint/2010/main" val="206485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29699"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a:t>
            </a:r>
            <a:br>
              <a:rPr lang="en-US" sz="2399" i="1" dirty="0"/>
            </a:br>
            <a:r>
              <a:rPr lang="en-US" sz="2399" i="1" dirty="0"/>
              <a:t>	</a:t>
            </a:r>
          </a:p>
        </p:txBody>
      </p:sp>
      <p:pic>
        <p:nvPicPr>
          <p:cNvPr id="9" name="Picture 8" descr="Figure5_wBrick.jpg"/>
          <p:cNvPicPr>
            <a:picLocks noChangeAspect="1"/>
          </p:cNvPicPr>
          <p:nvPr/>
        </p:nvPicPr>
        <p:blipFill>
          <a:blip r:embed="rId3" cstate="print"/>
          <a:srcRect l="25130" t="25086" r="12174"/>
          <a:stretch>
            <a:fillRect/>
          </a:stretch>
        </p:blipFill>
        <p:spPr>
          <a:xfrm>
            <a:off x="1323008" y="1981577"/>
            <a:ext cx="4871673" cy="3766578"/>
          </a:xfrm>
          <a:prstGeom prst="rect">
            <a:avLst/>
          </a:prstGeom>
        </p:spPr>
      </p:pic>
      <p:sp>
        <p:nvSpPr>
          <p:cNvPr id="10" name="TextBox 9"/>
          <p:cNvSpPr txBox="1">
            <a:spLocks noChangeArrowheads="1"/>
          </p:cNvSpPr>
          <p:nvPr/>
        </p:nvSpPr>
        <p:spPr bwMode="auto">
          <a:xfrm>
            <a:off x="6728223" y="2514838"/>
            <a:ext cx="3705285" cy="2848756"/>
          </a:xfrm>
          <a:prstGeom prst="rect">
            <a:avLst/>
          </a:prstGeom>
          <a:noFill/>
          <a:ln w="9525">
            <a:noFill/>
            <a:miter lim="800000"/>
            <a:headEnd/>
            <a:tailEnd/>
          </a:ln>
        </p:spPr>
        <p:txBody>
          <a:bodyPr wrap="square">
            <a:spAutoFit/>
          </a:bodyPr>
          <a:lstStyle/>
          <a:p>
            <a:pPr>
              <a:lnSpc>
                <a:spcPts val="2699"/>
              </a:lnSpc>
              <a:spcAft>
                <a:spcPts val="1200"/>
              </a:spcAft>
              <a:defRPr/>
            </a:pPr>
            <a:r>
              <a:rPr lang="en-US" sz="2399" b="1" dirty="0"/>
              <a:t>Virtual Work:</a:t>
            </a:r>
          </a:p>
          <a:p>
            <a:pPr>
              <a:lnSpc>
                <a:spcPts val="2399"/>
              </a:lnSpc>
              <a:spcAft>
                <a:spcPts val="1600"/>
              </a:spcAft>
              <a:buClr>
                <a:srgbClr val="3A66AA"/>
              </a:buClr>
              <a:buSzPct val="110000"/>
              <a:defRPr/>
            </a:pPr>
            <a:r>
              <a:rPr lang="en-US" sz="1999" i="1" dirty="0"/>
              <a:t>Internal Work:  </a:t>
            </a:r>
            <a:r>
              <a:rPr lang="en-US" sz="1999" dirty="0"/>
              <a:t>Internal plastic hinges undergoing rotations.</a:t>
            </a:r>
          </a:p>
          <a:p>
            <a:pPr>
              <a:lnSpc>
                <a:spcPts val="2399"/>
              </a:lnSpc>
              <a:spcAft>
                <a:spcPts val="1600"/>
              </a:spcAft>
              <a:buClr>
                <a:srgbClr val="3A66AA"/>
              </a:buClr>
              <a:buSzPct val="110000"/>
              <a:defRPr/>
            </a:pPr>
            <a:r>
              <a:rPr lang="en-US" sz="3999" dirty="0"/>
              <a:t>           =</a:t>
            </a:r>
          </a:p>
          <a:p>
            <a:pPr>
              <a:lnSpc>
                <a:spcPts val="2399"/>
              </a:lnSpc>
              <a:spcAft>
                <a:spcPts val="1600"/>
              </a:spcAft>
              <a:buClr>
                <a:srgbClr val="3A66AA"/>
              </a:buClr>
              <a:buSzPct val="110000"/>
              <a:defRPr/>
            </a:pPr>
            <a:r>
              <a:rPr lang="en-US" sz="1999" i="1" dirty="0"/>
              <a:t>External Work: </a:t>
            </a:r>
            <a:r>
              <a:rPr lang="en-US" sz="1999" dirty="0"/>
              <a:t>External force moving with building.</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146</a:t>
            </a:fld>
            <a:endParaRPr lang="en-US">
              <a:solidFill>
                <a:schemeClr val="bg1"/>
              </a:solidFill>
            </a:endParaRPr>
          </a:p>
        </p:txBody>
      </p:sp>
    </p:spTree>
    <p:extLst>
      <p:ext uri="{BB962C8B-B14F-4D97-AF65-F5344CB8AC3E}">
        <p14:creationId xmlns:p14="http://schemas.microsoft.com/office/powerpoint/2010/main" val="36599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0722"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Internal Work</a:t>
            </a:r>
            <a:br>
              <a:rPr lang="en-US" sz="2399" i="1" dirty="0"/>
            </a:br>
            <a:r>
              <a:rPr lang="en-US" sz="2399" i="1" dirty="0"/>
              <a:t>	</a:t>
            </a:r>
          </a:p>
        </p:txBody>
      </p:sp>
      <p:pic>
        <p:nvPicPr>
          <p:cNvPr id="12" name="Picture 11" descr="Figure5_wBrick.jpg"/>
          <p:cNvPicPr>
            <a:picLocks noChangeAspect="1"/>
          </p:cNvPicPr>
          <p:nvPr/>
        </p:nvPicPr>
        <p:blipFill>
          <a:blip r:embed="rId3" cstate="print"/>
          <a:srcRect l="25130" t="25086" r="12174"/>
          <a:stretch>
            <a:fillRect/>
          </a:stretch>
        </p:blipFill>
        <p:spPr>
          <a:xfrm>
            <a:off x="1674036" y="2581378"/>
            <a:ext cx="2858202" cy="2209844"/>
          </a:xfrm>
          <a:prstGeom prst="rect">
            <a:avLst/>
          </a:prstGeom>
        </p:spPr>
      </p:pic>
      <p:sp>
        <p:nvSpPr>
          <p:cNvPr id="13" name="TextBox 12"/>
          <p:cNvSpPr txBox="1"/>
          <p:nvPr/>
        </p:nvSpPr>
        <p:spPr>
          <a:xfrm>
            <a:off x="1943075" y="3880327"/>
            <a:ext cx="300864" cy="369236"/>
          </a:xfrm>
          <a:prstGeom prst="rect">
            <a:avLst/>
          </a:prstGeom>
          <a:noFill/>
        </p:spPr>
        <p:txBody>
          <a:bodyPr wrap="square" rtlCol="0">
            <a:spAutoFit/>
          </a:bodyPr>
          <a:lstStyle/>
          <a:p>
            <a:r>
              <a:rPr lang="en-US" sz="1799" dirty="0"/>
              <a:t>A</a:t>
            </a:r>
          </a:p>
        </p:txBody>
      </p:sp>
      <p:sp>
        <p:nvSpPr>
          <p:cNvPr id="14" name="TextBox 13"/>
          <p:cNvSpPr txBox="1"/>
          <p:nvPr/>
        </p:nvSpPr>
        <p:spPr>
          <a:xfrm>
            <a:off x="1724831" y="2204364"/>
            <a:ext cx="3097168" cy="369236"/>
          </a:xfrm>
          <a:prstGeom prst="rect">
            <a:avLst/>
          </a:prstGeom>
          <a:noFill/>
        </p:spPr>
        <p:txBody>
          <a:bodyPr wrap="square" rtlCol="0">
            <a:spAutoFit/>
          </a:bodyPr>
          <a:lstStyle/>
          <a:p>
            <a:r>
              <a:rPr lang="en-US" sz="1799" dirty="0"/>
              <a:t>Determine hinge capacity</a:t>
            </a:r>
          </a:p>
        </p:txBody>
      </p:sp>
      <p:pic>
        <p:nvPicPr>
          <p:cNvPr id="20481" name="Picture 1"/>
          <p:cNvPicPr>
            <a:picLocks noChangeAspect="1" noChangeArrowheads="1"/>
          </p:cNvPicPr>
          <p:nvPr/>
        </p:nvPicPr>
        <p:blipFill>
          <a:blip r:embed="rId4" cstate="print"/>
          <a:srcRect/>
          <a:stretch>
            <a:fillRect/>
          </a:stretch>
        </p:blipFill>
        <p:spPr bwMode="auto">
          <a:xfrm>
            <a:off x="5491320" y="1905397"/>
            <a:ext cx="4942188" cy="3456675"/>
          </a:xfrm>
          <a:prstGeom prst="rect">
            <a:avLst/>
          </a:prstGeom>
          <a:noFill/>
          <a:ln w="9525">
            <a:noFill/>
            <a:miter lim="800000"/>
            <a:headEnd/>
            <a:tailEnd/>
          </a:ln>
        </p:spPr>
      </p:pic>
      <p:sp>
        <p:nvSpPr>
          <p:cNvPr id="8" name="Rectangle 7"/>
          <p:cNvSpPr/>
          <p:nvPr/>
        </p:nvSpPr>
        <p:spPr>
          <a:xfrm>
            <a:off x="6703853" y="5365662"/>
            <a:ext cx="6170593" cy="953859"/>
          </a:xfrm>
          <a:prstGeom prst="rect">
            <a:avLst/>
          </a:prstGeom>
        </p:spPr>
        <p:txBody>
          <a:bodyPr wrap="square">
            <a:spAutoFit/>
          </a:bodyPr>
          <a:lstStyle/>
          <a:p>
            <a:r>
              <a:rPr lang="en-US" sz="2799" dirty="0">
                <a:solidFill>
                  <a:srgbClr val="C00000"/>
                </a:solidFill>
              </a:rPr>
              <a:t>Note use </a:t>
            </a:r>
            <a:r>
              <a:rPr lang="en-US" sz="2799" dirty="0">
                <a:solidFill>
                  <a:srgbClr val="C00000"/>
                </a:solidFill>
                <a:latin typeface="Symbol" panose="05050102010706020507" pitchFamily="18" charset="2"/>
              </a:rPr>
              <a:t>f </a:t>
            </a:r>
            <a:r>
              <a:rPr lang="en-US" sz="2799" dirty="0">
                <a:solidFill>
                  <a:srgbClr val="C00000"/>
                </a:solidFill>
              </a:rPr>
              <a:t>= 1.0</a:t>
            </a:r>
          </a:p>
          <a:p>
            <a:endParaRPr lang="en-US" sz="2799" dirty="0"/>
          </a:p>
        </p:txBody>
      </p:sp>
      <p:sp>
        <p:nvSpPr>
          <p:cNvPr id="9" name="Rectangle 8"/>
          <p:cNvSpPr/>
          <p:nvPr/>
        </p:nvSpPr>
        <p:spPr>
          <a:xfrm rot="16200000">
            <a:off x="2443372" y="1912052"/>
            <a:ext cx="6170593" cy="953859"/>
          </a:xfrm>
          <a:prstGeom prst="rect">
            <a:avLst/>
          </a:prstGeom>
        </p:spPr>
        <p:txBody>
          <a:bodyPr wrap="square">
            <a:spAutoFit/>
          </a:bodyPr>
          <a:lstStyle/>
          <a:p>
            <a:r>
              <a:rPr lang="en-US" sz="2799" dirty="0">
                <a:solidFill>
                  <a:srgbClr val="C00000"/>
                </a:solidFill>
              </a:rPr>
              <a:t>Note minimum axial load</a:t>
            </a:r>
          </a:p>
          <a:p>
            <a:endParaRPr lang="en-US" sz="2799" dirty="0"/>
          </a:p>
        </p:txBody>
      </p:sp>
      <p:sp>
        <p:nvSpPr>
          <p:cNvPr id="10"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1"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5"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147</a:t>
            </a:fld>
            <a:endParaRPr lang="en-US">
              <a:solidFill>
                <a:schemeClr val="bg1"/>
              </a:solidFill>
            </a:endParaRPr>
          </a:p>
        </p:txBody>
      </p:sp>
    </p:spTree>
    <p:extLst>
      <p:ext uri="{BB962C8B-B14F-4D97-AF65-F5344CB8AC3E}">
        <p14:creationId xmlns:p14="http://schemas.microsoft.com/office/powerpoint/2010/main" val="68236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30722"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Internal Work</a:t>
            </a:r>
            <a:br>
              <a:rPr lang="en-US" sz="2399" i="1" dirty="0"/>
            </a:br>
            <a:r>
              <a:rPr lang="en-US" sz="2399" i="1" dirty="0"/>
              <a:t>	</a:t>
            </a:r>
          </a:p>
        </p:txBody>
      </p:sp>
      <p:pic>
        <p:nvPicPr>
          <p:cNvPr id="12" name="Picture 11" descr="Figure5_wBrick.jpg"/>
          <p:cNvPicPr>
            <a:picLocks noChangeAspect="1"/>
          </p:cNvPicPr>
          <p:nvPr/>
        </p:nvPicPr>
        <p:blipFill>
          <a:blip r:embed="rId3" cstate="print"/>
          <a:srcRect l="25130" t="25086" r="12174"/>
          <a:stretch>
            <a:fillRect/>
          </a:stretch>
        </p:blipFill>
        <p:spPr>
          <a:xfrm>
            <a:off x="1724831" y="2371210"/>
            <a:ext cx="2858202" cy="2209844"/>
          </a:xfrm>
          <a:prstGeom prst="rect">
            <a:avLst/>
          </a:prstGeom>
        </p:spPr>
      </p:pic>
      <p:sp>
        <p:nvSpPr>
          <p:cNvPr id="13" name="TextBox 12"/>
          <p:cNvSpPr txBox="1"/>
          <p:nvPr/>
        </p:nvSpPr>
        <p:spPr>
          <a:xfrm>
            <a:off x="1980683" y="3700425"/>
            <a:ext cx="300864" cy="369236"/>
          </a:xfrm>
          <a:prstGeom prst="rect">
            <a:avLst/>
          </a:prstGeom>
          <a:noFill/>
        </p:spPr>
        <p:txBody>
          <a:bodyPr wrap="square" rtlCol="0">
            <a:spAutoFit/>
          </a:bodyPr>
          <a:lstStyle/>
          <a:p>
            <a:r>
              <a:rPr lang="en-US" sz="1799" dirty="0"/>
              <a:t>A</a:t>
            </a:r>
          </a:p>
        </p:txBody>
      </p:sp>
      <p:sp>
        <p:nvSpPr>
          <p:cNvPr id="14" name="TextBox 13"/>
          <p:cNvSpPr txBox="1"/>
          <p:nvPr/>
        </p:nvSpPr>
        <p:spPr>
          <a:xfrm>
            <a:off x="1724831" y="1758115"/>
            <a:ext cx="3097168" cy="369236"/>
          </a:xfrm>
          <a:prstGeom prst="rect">
            <a:avLst/>
          </a:prstGeom>
          <a:noFill/>
        </p:spPr>
        <p:txBody>
          <a:bodyPr wrap="square" rtlCol="0">
            <a:spAutoFit/>
          </a:bodyPr>
          <a:lstStyle/>
          <a:p>
            <a:r>
              <a:rPr lang="en-US" sz="1799" dirty="0"/>
              <a:t>Determine hinge rotation</a:t>
            </a:r>
          </a:p>
        </p:txBody>
      </p:sp>
      <p:grpSp>
        <p:nvGrpSpPr>
          <p:cNvPr id="2" name="Group 32"/>
          <p:cNvGrpSpPr/>
          <p:nvPr/>
        </p:nvGrpSpPr>
        <p:grpSpPr>
          <a:xfrm>
            <a:off x="6932395" y="1295956"/>
            <a:ext cx="3077411" cy="4471235"/>
            <a:chOff x="4430027" y="1411565"/>
            <a:chExt cx="3078213" cy="4472400"/>
          </a:xfrm>
        </p:grpSpPr>
        <p:pic>
          <p:nvPicPr>
            <p:cNvPr id="10" name="Picture 9" descr="Figure5_wBrick.jpg"/>
            <p:cNvPicPr>
              <a:picLocks noChangeAspect="1"/>
            </p:cNvPicPr>
            <p:nvPr/>
          </p:nvPicPr>
          <p:blipFill>
            <a:blip r:embed="rId3" cstate="print"/>
            <a:srcRect l="25130" t="51796" r="56582"/>
            <a:stretch>
              <a:fillRect/>
            </a:stretch>
          </p:blipFill>
          <p:spPr>
            <a:xfrm>
              <a:off x="4430027" y="1890583"/>
              <a:ext cx="2341475" cy="3993382"/>
            </a:xfrm>
            <a:prstGeom prst="rect">
              <a:avLst/>
            </a:prstGeom>
          </p:spPr>
        </p:pic>
        <p:cxnSp>
          <p:nvCxnSpPr>
            <p:cNvPr id="15" name="Straight Connector 14"/>
            <p:cNvCxnSpPr/>
            <p:nvPr/>
          </p:nvCxnSpPr>
          <p:spPr bwMode="auto">
            <a:xfrm flipV="1">
              <a:off x="5461686" y="2372497"/>
              <a:ext cx="296563" cy="2804984"/>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flipH="1" flipV="1">
              <a:off x="5387546" y="2384854"/>
              <a:ext cx="98854" cy="2792627"/>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flipV="1">
              <a:off x="5384800" y="1656080"/>
              <a:ext cx="0" cy="6299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flipV="1">
              <a:off x="5745480" y="1651000"/>
              <a:ext cx="0" cy="650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Arrow Connector 22"/>
            <p:cNvCxnSpPr/>
            <p:nvPr/>
          </p:nvCxnSpPr>
          <p:spPr bwMode="auto">
            <a:xfrm>
              <a:off x="5379720" y="1757680"/>
              <a:ext cx="36576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25" name="TextBox 24"/>
            <p:cNvSpPr txBox="1"/>
            <p:nvPr/>
          </p:nvSpPr>
          <p:spPr>
            <a:xfrm>
              <a:off x="5316702" y="1411565"/>
              <a:ext cx="560858" cy="369332"/>
            </a:xfrm>
            <a:prstGeom prst="rect">
              <a:avLst/>
            </a:prstGeom>
            <a:noFill/>
          </p:spPr>
          <p:txBody>
            <a:bodyPr wrap="square" rtlCol="0">
              <a:spAutoFit/>
            </a:bodyPr>
            <a:lstStyle/>
            <a:p>
              <a:r>
                <a:rPr lang="en-US" sz="1799" dirty="0">
                  <a:latin typeface="Symbol" pitchFamily="18" charset="2"/>
                </a:rPr>
                <a:t>D</a:t>
              </a:r>
              <a:r>
                <a:rPr lang="en-US" sz="1799" baseline="-25000" dirty="0"/>
                <a:t>M</a:t>
              </a:r>
            </a:p>
          </p:txBody>
        </p:sp>
        <p:cxnSp>
          <p:nvCxnSpPr>
            <p:cNvPr id="27" name="Straight Connector 26"/>
            <p:cNvCxnSpPr/>
            <p:nvPr/>
          </p:nvCxnSpPr>
          <p:spPr bwMode="auto">
            <a:xfrm>
              <a:off x="5753100" y="2362200"/>
              <a:ext cx="13182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5463540" y="5189220"/>
              <a:ext cx="16687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Arrow Connector 30"/>
            <p:cNvCxnSpPr/>
            <p:nvPr/>
          </p:nvCxnSpPr>
          <p:spPr bwMode="auto">
            <a:xfrm>
              <a:off x="6926580" y="2362200"/>
              <a:ext cx="0" cy="282702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32" name="TextBox 31"/>
            <p:cNvSpPr txBox="1"/>
            <p:nvPr/>
          </p:nvSpPr>
          <p:spPr>
            <a:xfrm>
              <a:off x="6947382" y="3369905"/>
              <a:ext cx="560858" cy="369332"/>
            </a:xfrm>
            <a:prstGeom prst="rect">
              <a:avLst/>
            </a:prstGeom>
            <a:noFill/>
          </p:spPr>
          <p:txBody>
            <a:bodyPr wrap="square" rtlCol="0">
              <a:spAutoFit/>
            </a:bodyPr>
            <a:lstStyle/>
            <a:p>
              <a:r>
                <a:rPr lang="en-US" sz="1799" dirty="0"/>
                <a:t>h</a:t>
              </a:r>
              <a:r>
                <a:rPr lang="en-US" sz="1799" baseline="-25000" dirty="0"/>
                <a:t>p</a:t>
              </a:r>
            </a:p>
          </p:txBody>
        </p:sp>
      </p:grpSp>
      <p:sp>
        <p:nvSpPr>
          <p:cNvPr id="34" name="TextBox 33"/>
          <p:cNvSpPr txBox="1">
            <a:spLocks noChangeArrowheads="1"/>
          </p:cNvSpPr>
          <p:nvPr/>
        </p:nvSpPr>
        <p:spPr bwMode="auto">
          <a:xfrm>
            <a:off x="1675963" y="5028783"/>
            <a:ext cx="4646990" cy="438468"/>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tx1">
                    <a:lumMod val="75000"/>
                    <a:lumOff val="25000"/>
                  </a:schemeClr>
                </a:solidFill>
              </a:rPr>
              <a:t>Hinge Rotation – Pier A</a:t>
            </a:r>
          </a:p>
        </p:txBody>
      </p:sp>
      <mc:AlternateContent xmlns:mc="http://schemas.openxmlformats.org/markup-compatibility/2006" xmlns:a14="http://schemas.microsoft.com/office/drawing/2010/main">
        <mc:Choice Requires="a14">
          <p:sp>
            <p:nvSpPr>
              <p:cNvPr id="20" name="Object 19"/>
              <p:cNvSpPr txBox="1"/>
              <p:nvPr/>
            </p:nvSpPr>
            <p:spPr bwMode="auto">
              <a:xfrm>
                <a:off x="3512860" y="5356246"/>
                <a:ext cx="6129696" cy="97923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399" i="1">
                          <a:solidFill>
                            <a:srgbClr val="000000"/>
                          </a:solidFill>
                          <a:latin typeface="Cambria Math" panose="02040503050406030204" pitchFamily="18" charset="0"/>
                        </a:rPr>
                        <m:t>𝜃</m:t>
                      </m:r>
                      <m:r>
                        <a:rPr lang="en-US" sz="2399" i="1">
                          <a:solidFill>
                            <a:srgbClr val="000000"/>
                          </a:solidFill>
                          <a:latin typeface="Cambria Math" panose="02040503050406030204" pitchFamily="18" charset="0"/>
                        </a:rPr>
                        <m:t>=</m:t>
                      </m:r>
                      <m:f>
                        <m:fPr>
                          <m:ctrlPr>
                            <a:rPr lang="en-US" sz="2399" i="1">
                              <a:solidFill>
                                <a:srgbClr val="000000"/>
                              </a:solidFill>
                              <a:latin typeface="Cambria Math" panose="02040503050406030204" pitchFamily="18" charset="0"/>
                            </a:rPr>
                          </m:ctrlPr>
                        </m:fPr>
                        <m:num>
                          <m:sSub>
                            <m:sSubPr>
                              <m:ctrlPr>
                                <a:rPr lang="en-US" sz="2399" i="1">
                                  <a:solidFill>
                                    <a:srgbClr val="000000"/>
                                  </a:solidFill>
                                  <a:latin typeface="Cambria Math" panose="02040503050406030204" pitchFamily="18" charset="0"/>
                                </a:rPr>
                              </m:ctrlPr>
                            </m:sSubPr>
                            <m:e>
                              <m:r>
                                <m:rPr>
                                  <m:sty m:val="p"/>
                                </m:rPr>
                                <a:rPr lang="en-US" sz="2399" i="1">
                                  <a:solidFill>
                                    <a:srgbClr val="000000"/>
                                  </a:solidFill>
                                  <a:latin typeface="Cambria Math" panose="02040503050406030204" pitchFamily="18" charset="0"/>
                                </a:rPr>
                                <m:t>Δ</m:t>
                              </m:r>
                            </m:e>
                            <m:sub>
                              <m:r>
                                <a:rPr lang="en-US" sz="2399" i="1">
                                  <a:solidFill>
                                    <a:srgbClr val="000000"/>
                                  </a:solidFill>
                                  <a:latin typeface="Cambria Math" panose="02040503050406030204" pitchFamily="18" charset="0"/>
                                </a:rPr>
                                <m:t>𝑀</m:t>
                              </m:r>
                            </m:sub>
                          </m:sSub>
                        </m:num>
                        <m:den>
                          <m:sSub>
                            <m:sSubPr>
                              <m:ctrlPr>
                                <a:rPr lang="en-US" sz="2399" i="1">
                                  <a:solidFill>
                                    <a:srgbClr val="000000"/>
                                  </a:solidFill>
                                  <a:latin typeface="Cambria Math" panose="02040503050406030204" pitchFamily="18" charset="0"/>
                                </a:rPr>
                              </m:ctrlPr>
                            </m:sSubPr>
                            <m:e>
                              <m:r>
                                <a:rPr lang="en-US" sz="2399" i="1">
                                  <a:solidFill>
                                    <a:srgbClr val="000000"/>
                                  </a:solidFill>
                                  <a:latin typeface="Cambria Math" panose="02040503050406030204" pitchFamily="18" charset="0"/>
                                </a:rPr>
                                <m:t>h</m:t>
                              </m:r>
                            </m:e>
                            <m:sub>
                              <m:r>
                                <a:rPr lang="en-US" sz="2399" i="1">
                                  <a:solidFill>
                                    <a:srgbClr val="000000"/>
                                  </a:solidFill>
                                  <a:latin typeface="Cambria Math" panose="02040503050406030204" pitchFamily="18" charset="0"/>
                                </a:rPr>
                                <m:t>𝑝</m:t>
                              </m:r>
                            </m:sub>
                          </m:sSub>
                        </m:den>
                      </m:f>
                      <m:r>
                        <a:rPr lang="en-US" sz="2399" i="1">
                          <a:solidFill>
                            <a:srgbClr val="000000"/>
                          </a:solidFill>
                          <a:latin typeface="Cambria Math" panose="02040503050406030204" pitchFamily="18" charset="0"/>
                        </a:rPr>
                        <m:t>=</m:t>
                      </m:r>
                      <m:f>
                        <m:fPr>
                          <m:ctrlPr>
                            <a:rPr lang="en-US" sz="2399" i="1">
                              <a:solidFill>
                                <a:srgbClr val="000000"/>
                              </a:solidFill>
                              <a:latin typeface="Cambria Math" panose="02040503050406030204" pitchFamily="18" charset="0"/>
                            </a:rPr>
                          </m:ctrlPr>
                        </m:fPr>
                        <m:num>
                          <m:r>
                            <a:rPr lang="en-US" sz="2399" i="1">
                              <a:solidFill>
                                <a:srgbClr val="000000"/>
                              </a:solidFill>
                              <a:latin typeface="Cambria Math" panose="02040503050406030204" pitchFamily="18" charset="0"/>
                            </a:rPr>
                            <m:t>0.4</m:t>
                          </m:r>
                          <m:r>
                            <a:rPr lang="en-US" sz="2399" i="1">
                              <a:solidFill>
                                <a:srgbClr val="000000"/>
                              </a:solidFill>
                              <a:latin typeface="Cambria Math" panose="02040503050406030204" pitchFamily="18" charset="0"/>
                            </a:rPr>
                            <m:t>𝑖𝑛</m:t>
                          </m:r>
                        </m:num>
                        <m:den>
                          <m:r>
                            <a:rPr lang="en-US" sz="2399" i="1">
                              <a:solidFill>
                                <a:srgbClr val="000000"/>
                              </a:solidFill>
                              <a:latin typeface="Cambria Math" panose="02040503050406030204" pitchFamily="18" charset="0"/>
                            </a:rPr>
                            <m:t>(10</m:t>
                          </m:r>
                          <m:r>
                            <a:rPr lang="en-US" sz="2399" i="1">
                              <a:solidFill>
                                <a:srgbClr val="000000"/>
                              </a:solidFill>
                              <a:latin typeface="Cambria Math" panose="02040503050406030204" pitchFamily="18" charset="0"/>
                            </a:rPr>
                            <m:t>𝑓𝑡</m:t>
                          </m:r>
                          <m:r>
                            <a:rPr lang="en-US" sz="2399" i="1">
                              <a:solidFill>
                                <a:srgbClr val="000000"/>
                              </a:solidFill>
                              <a:latin typeface="Cambria Math" panose="02040503050406030204" pitchFamily="18" charset="0"/>
                            </a:rPr>
                            <m:t>)(12</m:t>
                          </m:r>
                          <m:r>
                            <a:rPr lang="en-US" sz="2399" i="1">
                              <a:solidFill>
                                <a:srgbClr val="000000"/>
                              </a:solidFill>
                              <a:latin typeface="Cambria Math" panose="02040503050406030204" pitchFamily="18" charset="0"/>
                            </a:rPr>
                            <m:t>𝑖𝑛</m:t>
                          </m:r>
                          <m:r>
                            <a:rPr lang="en-US" sz="2399" i="1">
                              <a:solidFill>
                                <a:srgbClr val="000000"/>
                              </a:solidFill>
                              <a:latin typeface="Cambria Math" panose="02040503050406030204" pitchFamily="18" charset="0"/>
                            </a:rPr>
                            <m:t>/</m:t>
                          </m:r>
                          <m:r>
                            <a:rPr lang="en-US" sz="2399" i="1">
                              <a:solidFill>
                                <a:srgbClr val="000000"/>
                              </a:solidFill>
                              <a:latin typeface="Cambria Math" panose="02040503050406030204" pitchFamily="18" charset="0"/>
                            </a:rPr>
                            <m:t>𝑓𝑡</m:t>
                          </m:r>
                          <m:r>
                            <a:rPr lang="en-US" sz="2399" i="1">
                              <a:solidFill>
                                <a:srgbClr val="000000"/>
                              </a:solidFill>
                              <a:latin typeface="Cambria Math" panose="02040503050406030204" pitchFamily="18" charset="0"/>
                            </a:rPr>
                            <m:t>)</m:t>
                          </m:r>
                        </m:den>
                      </m:f>
                      <m:r>
                        <a:rPr lang="en-US" sz="2399" i="1">
                          <a:solidFill>
                            <a:srgbClr val="000000"/>
                          </a:solidFill>
                          <a:latin typeface="Cambria Math" panose="02040503050406030204" pitchFamily="18" charset="0"/>
                        </a:rPr>
                        <m:t>=0.0033</m:t>
                      </m:r>
                    </m:oMath>
                  </m:oMathPara>
                </a14:m>
                <a:endParaRPr lang="en-US" sz="2399" dirty="0"/>
              </a:p>
            </p:txBody>
          </p:sp>
        </mc:Choice>
        <mc:Fallback xmlns="">
          <p:sp>
            <p:nvSpPr>
              <p:cNvPr id="20" name="Object 19"/>
              <p:cNvSpPr txBox="1">
                <a:spLocks noRot="1" noChangeAspect="1" noMove="1" noResize="1" noEditPoints="1" noAdjustHandles="1" noChangeArrowheads="1" noChangeShapeType="1" noTextEdit="1"/>
              </p:cNvSpPr>
              <p:nvPr/>
            </p:nvSpPr>
            <p:spPr bwMode="auto">
              <a:xfrm>
                <a:off x="3512860" y="5356246"/>
                <a:ext cx="6129696" cy="979233"/>
              </a:xfrm>
              <a:prstGeom prst="rect">
                <a:avLst/>
              </a:prstGeom>
              <a:blipFill>
                <a:blip r:embed="rId4"/>
                <a:stretch>
                  <a:fillRect/>
                </a:stretch>
              </a:blipFill>
            </p:spPr>
            <p:txBody>
              <a:bodyPr/>
              <a:lstStyle/>
              <a:p>
                <a:r>
                  <a:rPr lang="en-US">
                    <a:noFill/>
                  </a:rPr>
                  <a:t> </a:t>
                </a:r>
              </a:p>
            </p:txBody>
          </p:sp>
        </mc:Fallback>
      </mc:AlternateContent>
      <p:sp>
        <p:nvSpPr>
          <p:cNvPr id="2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4"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148</a:t>
            </a:fld>
            <a:endParaRPr lang="en-US">
              <a:solidFill>
                <a:schemeClr val="bg1"/>
              </a:solidFill>
            </a:endParaRPr>
          </a:p>
        </p:txBody>
      </p:sp>
    </p:spTree>
    <p:extLst>
      <p:ext uri="{BB962C8B-B14F-4D97-AF65-F5344CB8AC3E}">
        <p14:creationId xmlns:p14="http://schemas.microsoft.com/office/powerpoint/2010/main" val="34242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Internal Work</a:t>
            </a:r>
            <a:br>
              <a:rPr lang="en-US" sz="2399" i="1" dirty="0"/>
            </a:br>
            <a:r>
              <a:rPr lang="en-US" sz="2399" i="1" dirty="0"/>
              <a:t>	</a:t>
            </a:r>
          </a:p>
        </p:txBody>
      </p:sp>
      <p:grpSp>
        <p:nvGrpSpPr>
          <p:cNvPr id="3" name="Group 2"/>
          <p:cNvGrpSpPr/>
          <p:nvPr/>
        </p:nvGrpSpPr>
        <p:grpSpPr>
          <a:xfrm>
            <a:off x="1980683" y="1563722"/>
            <a:ext cx="7771170" cy="4680770"/>
            <a:chOff x="2057400" y="1981200"/>
            <a:chExt cx="7773194" cy="4249805"/>
          </a:xfrm>
        </p:grpSpPr>
        <mc:AlternateContent xmlns:mc="http://schemas.openxmlformats.org/markup-compatibility/2006" xmlns:a14="http://schemas.microsoft.com/office/drawing/2010/main">
          <mc:Choice Requires="a14">
            <p:sp>
              <p:nvSpPr>
                <p:cNvPr id="20" name="Object 19"/>
                <p:cNvSpPr txBox="1"/>
                <p:nvPr/>
              </p:nvSpPr>
              <p:spPr bwMode="auto">
                <a:xfrm>
                  <a:off x="2255838" y="1981200"/>
                  <a:ext cx="7559675" cy="609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299" i="1">
                            <a:solidFill>
                              <a:srgbClr val="000000"/>
                            </a:solidFill>
                            <a:latin typeface="Cambria Math" panose="02040503050406030204" pitchFamily="18" charset="0"/>
                          </a:rPr>
                          <m:t>𝐼</m:t>
                        </m:r>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𝑊</m:t>
                            </m:r>
                          </m:e>
                          <m:sub>
                            <m:r>
                              <a:rPr lang="en-US" sz="2299" i="1">
                                <a:solidFill>
                                  <a:srgbClr val="000000"/>
                                </a:solidFill>
                                <a:latin typeface="Cambria Math" panose="02040503050406030204" pitchFamily="18" charset="0"/>
                              </a:rPr>
                              <m:t>𝐴</m:t>
                            </m:r>
                          </m:sub>
                        </m:sSub>
                        <m:r>
                          <a:rPr lang="en-US" sz="2299" i="1">
                            <a:solidFill>
                              <a:srgbClr val="000000"/>
                            </a:solidFill>
                            <a:latin typeface="Cambria Math" panose="02040503050406030204" pitchFamily="18" charset="0"/>
                          </a:rPr>
                          <m:t>=</m:t>
                        </m:r>
                        <m:nary>
                          <m:naryPr>
                            <m:chr m:val="∑"/>
                            <m:subHide m:val="on"/>
                            <m:supHide m:val="on"/>
                            <m:ctrlPr>
                              <a:rPr lang="en-US" sz="2299" i="1">
                                <a:solidFill>
                                  <a:srgbClr val="000000"/>
                                </a:solidFill>
                                <a:latin typeface="Cambria Math" panose="02040503050406030204" pitchFamily="18" charset="0"/>
                              </a:rPr>
                            </m:ctrlPr>
                          </m:naryPr>
                          <m:sub/>
                          <m:sup/>
                          <m:e>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𝑀</m:t>
                                </m:r>
                              </m:e>
                              <m:sub>
                                <m:r>
                                  <a:rPr lang="en-US" sz="2299" i="1">
                                    <a:solidFill>
                                      <a:srgbClr val="000000"/>
                                    </a:solidFill>
                                    <a:latin typeface="Cambria Math" panose="02040503050406030204" pitchFamily="18" charset="0"/>
                                  </a:rPr>
                                  <m:t>𝑛</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𝐴</m:t>
                                </m:r>
                              </m:sub>
                            </m:sSub>
                            <m:r>
                              <a:rPr lang="en-US" sz="2299" i="1">
                                <a:solidFill>
                                  <a:srgbClr val="000000"/>
                                </a:solidFill>
                                <a:latin typeface="Cambria Math" panose="02040503050406030204" pitchFamily="18" charset="0"/>
                              </a:rPr>
                              <m:t>𝜃</m:t>
                            </m:r>
                            <m:r>
                              <a:rPr lang="en-US" sz="2299" i="1">
                                <a:solidFill>
                                  <a:srgbClr val="000000"/>
                                </a:solidFill>
                                <a:latin typeface="Cambria Math" panose="02040503050406030204" pitchFamily="18" charset="0"/>
                              </a:rPr>
                              <m:t>=(2)(97)(12)(0.0033)=7.68</m:t>
                            </m:r>
                            <m:r>
                              <a:rPr lang="en-US" sz="2299" i="1">
                                <a:solidFill>
                                  <a:srgbClr val="000000"/>
                                </a:solidFill>
                                <a:latin typeface="Cambria Math" panose="02040503050406030204" pitchFamily="18" charset="0"/>
                              </a:rPr>
                              <m:t>𝑘</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𝑖𝑛</m:t>
                            </m:r>
                          </m:e>
                        </m:nary>
                      </m:oMath>
                    </m:oMathPara>
                  </a14:m>
                  <a:endParaRPr lang="en-US" sz="2299" dirty="0"/>
                </a:p>
              </p:txBody>
            </p:sp>
          </mc:Choice>
          <mc:Fallback xmlns="">
            <p:sp>
              <p:nvSpPr>
                <p:cNvPr id="20" name="Object 19"/>
                <p:cNvSpPr txBox="1">
                  <a:spLocks noRot="1" noChangeAspect="1" noMove="1" noResize="1" noEditPoints="1" noAdjustHandles="1" noChangeArrowheads="1" noChangeShapeType="1" noTextEdit="1"/>
                </p:cNvSpPr>
                <p:nvPr/>
              </p:nvSpPr>
              <p:spPr bwMode="auto">
                <a:xfrm>
                  <a:off x="2255838" y="1981200"/>
                  <a:ext cx="7559675" cy="609600"/>
                </a:xfrm>
                <a:prstGeom prst="rect">
                  <a:avLst/>
                </a:prstGeom>
                <a:blipFill>
                  <a:blip r:embed="rId3"/>
                  <a:stretch>
                    <a:fillRect b="-7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23"/>
                <p:cNvSpPr txBox="1"/>
                <p:nvPr/>
              </p:nvSpPr>
              <p:spPr bwMode="auto">
                <a:xfrm>
                  <a:off x="2255838" y="3277034"/>
                  <a:ext cx="7559675" cy="60952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299" i="1">
                            <a:solidFill>
                              <a:srgbClr val="000000"/>
                            </a:solidFill>
                            <a:latin typeface="Cambria Math" panose="02040503050406030204" pitchFamily="18" charset="0"/>
                          </a:rPr>
                          <m:t>𝐼</m:t>
                        </m:r>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𝑊</m:t>
                            </m:r>
                          </m:e>
                          <m:sub>
                            <m:r>
                              <a:rPr lang="en-US" sz="2299" i="1">
                                <a:solidFill>
                                  <a:srgbClr val="000000"/>
                                </a:solidFill>
                                <a:latin typeface="Cambria Math" panose="02040503050406030204" pitchFamily="18" charset="0"/>
                              </a:rPr>
                              <m:t>𝐵</m:t>
                            </m:r>
                          </m:sub>
                        </m:sSub>
                        <m:r>
                          <a:rPr lang="en-US" sz="2299" i="1">
                            <a:solidFill>
                              <a:srgbClr val="000000"/>
                            </a:solidFill>
                            <a:latin typeface="Cambria Math" panose="02040503050406030204" pitchFamily="18" charset="0"/>
                          </a:rPr>
                          <m:t>=</m:t>
                        </m:r>
                        <m:nary>
                          <m:naryPr>
                            <m:chr m:val="∑"/>
                            <m:subHide m:val="on"/>
                            <m:supHide m:val="on"/>
                            <m:ctrlPr>
                              <a:rPr lang="en-US" sz="2299" i="1">
                                <a:solidFill>
                                  <a:srgbClr val="000000"/>
                                </a:solidFill>
                                <a:latin typeface="Cambria Math" panose="02040503050406030204" pitchFamily="18" charset="0"/>
                              </a:rPr>
                            </m:ctrlPr>
                          </m:naryPr>
                          <m:sub/>
                          <m:sup/>
                          <m:e>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𝑀</m:t>
                                </m:r>
                              </m:e>
                              <m:sub>
                                <m:r>
                                  <a:rPr lang="en-US" sz="2299" i="1">
                                    <a:solidFill>
                                      <a:srgbClr val="000000"/>
                                    </a:solidFill>
                                    <a:latin typeface="Cambria Math" panose="02040503050406030204" pitchFamily="18" charset="0"/>
                                  </a:rPr>
                                  <m:t>𝑛</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𝐵</m:t>
                                </m:r>
                              </m:sub>
                            </m:sSub>
                            <m:r>
                              <a:rPr lang="en-US" sz="2299" i="1">
                                <a:solidFill>
                                  <a:srgbClr val="000000"/>
                                </a:solidFill>
                                <a:latin typeface="Cambria Math" panose="02040503050406030204" pitchFamily="18" charset="0"/>
                              </a:rPr>
                              <m:t>𝜃</m:t>
                            </m:r>
                            <m:r>
                              <a:rPr lang="en-US" sz="2299" i="1">
                                <a:solidFill>
                                  <a:srgbClr val="000000"/>
                                </a:solidFill>
                                <a:latin typeface="Cambria Math" panose="02040503050406030204" pitchFamily="18" charset="0"/>
                              </a:rPr>
                              <m:t>=(2)(33)(12)(0.0042)=3.33</m:t>
                            </m:r>
                            <m:r>
                              <a:rPr lang="en-US" sz="2299" i="1">
                                <a:solidFill>
                                  <a:srgbClr val="000000"/>
                                </a:solidFill>
                                <a:latin typeface="Cambria Math" panose="02040503050406030204" pitchFamily="18" charset="0"/>
                              </a:rPr>
                              <m:t>𝑘</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𝑖𝑛</m:t>
                            </m:r>
                          </m:e>
                        </m:nary>
                      </m:oMath>
                    </m:oMathPara>
                  </a14:m>
                  <a:endParaRPr lang="en-US" sz="2299" dirty="0"/>
                </a:p>
              </p:txBody>
            </p:sp>
          </mc:Choice>
          <mc:Fallback xmlns="">
            <p:sp>
              <p:nvSpPr>
                <p:cNvPr id="24" name="Object 23"/>
                <p:cNvSpPr txBox="1">
                  <a:spLocks noRot="1" noChangeAspect="1" noMove="1" noResize="1" noEditPoints="1" noAdjustHandles="1" noChangeArrowheads="1" noChangeShapeType="1" noTextEdit="1"/>
                </p:cNvSpPr>
                <p:nvPr/>
              </p:nvSpPr>
              <p:spPr bwMode="auto">
                <a:xfrm>
                  <a:off x="2255838" y="3277034"/>
                  <a:ext cx="7559675" cy="609527"/>
                </a:xfrm>
                <a:prstGeom prst="rect">
                  <a:avLst/>
                </a:prstGeom>
                <a:blipFill>
                  <a:blip r:embed="rId4"/>
                  <a:stretch>
                    <a:fillRect b="-7273"/>
                  </a:stretch>
                </a:blipFill>
              </p:spPr>
              <p:txBody>
                <a:bodyPr/>
                <a:lstStyle/>
                <a:p>
                  <a:r>
                    <a:rPr lang="en-US">
                      <a:noFill/>
                    </a:rPr>
                    <a:t> </a:t>
                  </a:r>
                </a:p>
              </p:txBody>
            </p:sp>
          </mc:Fallback>
        </mc:AlternateContent>
        <p:sp>
          <p:nvSpPr>
            <p:cNvPr id="26" name="TextBox 25"/>
            <p:cNvSpPr txBox="1">
              <a:spLocks noChangeArrowheads="1"/>
            </p:cNvSpPr>
            <p:nvPr/>
          </p:nvSpPr>
          <p:spPr bwMode="auto">
            <a:xfrm>
              <a:off x="2057400" y="2761696"/>
              <a:ext cx="4572000" cy="398097"/>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t>Internal Work Done By Pier B:</a:t>
              </a:r>
            </a:p>
          </p:txBody>
        </p:sp>
        <mc:AlternateContent xmlns:mc="http://schemas.openxmlformats.org/markup-compatibility/2006" xmlns:a14="http://schemas.microsoft.com/office/drawing/2010/main">
          <mc:Choice Requires="a14">
            <p:sp>
              <p:nvSpPr>
                <p:cNvPr id="28" name="Object 27"/>
                <p:cNvSpPr txBox="1"/>
                <p:nvPr/>
              </p:nvSpPr>
              <p:spPr bwMode="auto">
                <a:xfrm>
                  <a:off x="2240756" y="4553578"/>
                  <a:ext cx="7589838" cy="60952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299" i="1">
                            <a:solidFill>
                              <a:srgbClr val="000000"/>
                            </a:solidFill>
                            <a:latin typeface="Cambria Math" panose="02040503050406030204" pitchFamily="18" charset="0"/>
                          </a:rPr>
                          <m:t>𝐼</m:t>
                        </m:r>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𝑊</m:t>
                            </m:r>
                          </m:e>
                          <m:sub>
                            <m:r>
                              <a:rPr lang="en-US" sz="2299" i="1">
                                <a:solidFill>
                                  <a:srgbClr val="000000"/>
                                </a:solidFill>
                                <a:latin typeface="Cambria Math" panose="02040503050406030204" pitchFamily="18" charset="0"/>
                              </a:rPr>
                              <m:t>𝐶</m:t>
                            </m:r>
                          </m:sub>
                        </m:sSub>
                        <m:r>
                          <a:rPr lang="en-US" sz="2299" i="1">
                            <a:solidFill>
                              <a:srgbClr val="000000"/>
                            </a:solidFill>
                            <a:latin typeface="Cambria Math" panose="02040503050406030204" pitchFamily="18" charset="0"/>
                          </a:rPr>
                          <m:t>=</m:t>
                        </m:r>
                        <m:nary>
                          <m:naryPr>
                            <m:chr m:val="∑"/>
                            <m:subHide m:val="on"/>
                            <m:supHide m:val="on"/>
                            <m:ctrlPr>
                              <a:rPr lang="en-US" sz="2299" i="1">
                                <a:solidFill>
                                  <a:srgbClr val="000000"/>
                                </a:solidFill>
                                <a:latin typeface="Cambria Math" panose="02040503050406030204" pitchFamily="18" charset="0"/>
                              </a:rPr>
                            </m:ctrlPr>
                          </m:naryPr>
                          <m:sub/>
                          <m:sup/>
                          <m:e>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𝑀</m:t>
                                </m:r>
                              </m:e>
                              <m:sub>
                                <m:r>
                                  <a:rPr lang="en-US" sz="2299" i="1">
                                    <a:solidFill>
                                      <a:srgbClr val="000000"/>
                                    </a:solidFill>
                                    <a:latin typeface="Cambria Math" panose="02040503050406030204" pitchFamily="18" charset="0"/>
                                  </a:rPr>
                                  <m:t>𝑛</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𝐶</m:t>
                                </m:r>
                              </m:sub>
                            </m:sSub>
                            <m:r>
                              <a:rPr lang="en-US" sz="2299" i="1">
                                <a:solidFill>
                                  <a:srgbClr val="000000"/>
                                </a:solidFill>
                                <a:latin typeface="Cambria Math" panose="02040503050406030204" pitchFamily="18" charset="0"/>
                              </a:rPr>
                              <m:t>𝜃</m:t>
                            </m:r>
                            <m:r>
                              <a:rPr lang="en-US" sz="2299" i="1">
                                <a:solidFill>
                                  <a:srgbClr val="000000"/>
                                </a:solidFill>
                                <a:latin typeface="Cambria Math" panose="02040503050406030204" pitchFamily="18" charset="0"/>
                              </a:rPr>
                              <m:t>=(2)(96)(12)(0.0042)=9.68</m:t>
                            </m:r>
                            <m:r>
                              <a:rPr lang="en-US" sz="2299" i="1">
                                <a:solidFill>
                                  <a:srgbClr val="000000"/>
                                </a:solidFill>
                                <a:latin typeface="Cambria Math" panose="02040503050406030204" pitchFamily="18" charset="0"/>
                              </a:rPr>
                              <m:t>𝑘</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𝑖𝑛</m:t>
                            </m:r>
                          </m:e>
                        </m:nary>
                      </m:oMath>
                    </m:oMathPara>
                  </a14:m>
                  <a:endParaRPr lang="en-US" sz="2299" dirty="0"/>
                </a:p>
              </p:txBody>
            </p:sp>
          </mc:Choice>
          <mc:Fallback xmlns="">
            <p:sp>
              <p:nvSpPr>
                <p:cNvPr id="28" name="Object 27"/>
                <p:cNvSpPr txBox="1">
                  <a:spLocks noRot="1" noChangeAspect="1" noMove="1" noResize="1" noEditPoints="1" noAdjustHandles="1" noChangeArrowheads="1" noChangeShapeType="1" noTextEdit="1"/>
                </p:cNvSpPr>
                <p:nvPr/>
              </p:nvSpPr>
              <p:spPr bwMode="auto">
                <a:xfrm>
                  <a:off x="2240756" y="4553578"/>
                  <a:ext cx="7589838" cy="609526"/>
                </a:xfrm>
                <a:prstGeom prst="rect">
                  <a:avLst/>
                </a:prstGeom>
                <a:blipFill>
                  <a:blip r:embed="rId5"/>
                  <a:stretch>
                    <a:fillRect b="-7273"/>
                  </a:stretch>
                </a:blipFill>
              </p:spPr>
              <p:txBody>
                <a:bodyPr/>
                <a:lstStyle/>
                <a:p>
                  <a:r>
                    <a:rPr lang="en-US">
                      <a:noFill/>
                    </a:rPr>
                    <a:t> </a:t>
                  </a:r>
                </a:p>
              </p:txBody>
            </p:sp>
          </mc:Fallback>
        </mc:AlternateContent>
        <p:sp>
          <p:nvSpPr>
            <p:cNvPr id="30" name="TextBox 29"/>
            <p:cNvSpPr txBox="1">
              <a:spLocks noChangeArrowheads="1"/>
            </p:cNvSpPr>
            <p:nvPr/>
          </p:nvSpPr>
          <p:spPr bwMode="auto">
            <a:xfrm>
              <a:off x="2057400" y="4067345"/>
              <a:ext cx="4572000" cy="398097"/>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t>Internal Work Done By Pier C:</a:t>
              </a:r>
            </a:p>
          </p:txBody>
        </p:sp>
        <mc:AlternateContent xmlns:mc="http://schemas.openxmlformats.org/markup-compatibility/2006" xmlns:a14="http://schemas.microsoft.com/office/drawing/2010/main">
          <mc:Choice Requires="a14">
            <p:sp>
              <p:nvSpPr>
                <p:cNvPr id="33" name="Object 32"/>
                <p:cNvSpPr txBox="1"/>
                <p:nvPr/>
              </p:nvSpPr>
              <p:spPr bwMode="auto">
                <a:xfrm>
                  <a:off x="2362200" y="5621478"/>
                  <a:ext cx="6035675" cy="60952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nary>
                          <m:naryPr>
                            <m:chr m:val="∑"/>
                            <m:subHide m:val="on"/>
                            <m:supHide m:val="on"/>
                            <m:ctrlPr>
                              <a:rPr lang="en-US" sz="2299" i="1">
                                <a:solidFill>
                                  <a:srgbClr val="000000"/>
                                </a:solidFill>
                                <a:latin typeface="Cambria Math" panose="02040503050406030204" pitchFamily="18" charset="0"/>
                              </a:rPr>
                            </m:ctrlPr>
                          </m:naryPr>
                          <m:sub/>
                          <m:sup/>
                          <m:e>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𝑀</m:t>
                                </m:r>
                              </m:e>
                              <m:sub>
                                <m:r>
                                  <a:rPr lang="en-US" sz="2299" i="1">
                                    <a:solidFill>
                                      <a:srgbClr val="000000"/>
                                    </a:solidFill>
                                    <a:latin typeface="Cambria Math" panose="02040503050406030204" pitchFamily="18" charset="0"/>
                                  </a:rPr>
                                  <m:t>𝑛</m:t>
                                </m:r>
                              </m:sub>
                            </m:sSub>
                            <m:r>
                              <a:rPr lang="en-US" sz="2299" i="1">
                                <a:solidFill>
                                  <a:srgbClr val="000000"/>
                                </a:solidFill>
                                <a:latin typeface="Cambria Math" panose="02040503050406030204" pitchFamily="18" charset="0"/>
                              </a:rPr>
                              <m:t>𝜃</m:t>
                            </m:r>
                            <m:r>
                              <a:rPr lang="en-US" sz="2299" i="1">
                                <a:solidFill>
                                  <a:srgbClr val="000000"/>
                                </a:solidFill>
                                <a:latin typeface="Cambria Math" panose="02040503050406030204" pitchFamily="18" charset="0"/>
                              </a:rPr>
                              <m:t>=7.68+3.33+9.68=20.7</m:t>
                            </m:r>
                            <m:r>
                              <a:rPr lang="en-US" sz="2299" i="1">
                                <a:solidFill>
                                  <a:srgbClr val="000000"/>
                                </a:solidFill>
                                <a:latin typeface="Cambria Math" panose="02040503050406030204" pitchFamily="18" charset="0"/>
                              </a:rPr>
                              <m:t>𝑘</m:t>
                            </m:r>
                            <m:r>
                              <m:rPr>
                                <m:nor/>
                              </m:rPr>
                              <a:rPr lang="en-US" sz="2299">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𝑖𝑛</m:t>
                            </m:r>
                          </m:e>
                        </m:nary>
                      </m:oMath>
                    </m:oMathPara>
                  </a14:m>
                  <a:endParaRPr lang="en-US" sz="2299" dirty="0"/>
                </a:p>
              </p:txBody>
            </p:sp>
          </mc:Choice>
          <mc:Fallback xmlns="">
            <p:sp>
              <p:nvSpPr>
                <p:cNvPr id="33" name="Object 32"/>
                <p:cNvSpPr txBox="1">
                  <a:spLocks noRot="1" noChangeAspect="1" noMove="1" noResize="1" noEditPoints="1" noAdjustHandles="1" noChangeArrowheads="1" noChangeShapeType="1" noTextEdit="1"/>
                </p:cNvSpPr>
                <p:nvPr/>
              </p:nvSpPr>
              <p:spPr bwMode="auto">
                <a:xfrm>
                  <a:off x="2362200" y="5621478"/>
                  <a:ext cx="6035675" cy="609527"/>
                </a:xfrm>
                <a:prstGeom prst="rect">
                  <a:avLst/>
                </a:prstGeom>
                <a:blipFill>
                  <a:blip r:embed="rId6"/>
                  <a:stretch>
                    <a:fillRect b="-7273"/>
                  </a:stretch>
                </a:blipFill>
              </p:spPr>
              <p:txBody>
                <a:bodyPr/>
                <a:lstStyle/>
                <a:p>
                  <a:r>
                    <a:rPr lang="en-US">
                      <a:noFill/>
                    </a:rPr>
                    <a:t> </a:t>
                  </a:r>
                </a:p>
              </p:txBody>
            </p:sp>
          </mc:Fallback>
        </mc:AlternateContent>
        <p:sp>
          <p:nvSpPr>
            <p:cNvPr id="35" name="TextBox 34"/>
            <p:cNvSpPr txBox="1">
              <a:spLocks noChangeArrowheads="1"/>
            </p:cNvSpPr>
            <p:nvPr/>
          </p:nvSpPr>
          <p:spPr bwMode="auto">
            <a:xfrm>
              <a:off x="2057400" y="5334000"/>
              <a:ext cx="4572000" cy="398097"/>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t>Total Internal Work:</a:t>
              </a:r>
            </a:p>
          </p:txBody>
        </p:sp>
      </p:grpSp>
      <p:sp>
        <p:nvSpPr>
          <p:cNvPr id="1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4"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149</a:t>
            </a:fld>
            <a:endParaRPr lang="en-US">
              <a:solidFill>
                <a:schemeClr val="bg1"/>
              </a:solidFill>
            </a:endParaRPr>
          </a:p>
        </p:txBody>
      </p:sp>
    </p:spTree>
    <p:extLst>
      <p:ext uri="{BB962C8B-B14F-4D97-AF65-F5344CB8AC3E}">
        <p14:creationId xmlns:p14="http://schemas.microsoft.com/office/powerpoint/2010/main" val="236887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dirty="0"/>
              <a:t>Allows:</a:t>
            </a:r>
          </a:p>
          <a:p>
            <a:r>
              <a:rPr lang="en-US" sz="2800" dirty="0"/>
              <a:t>Increased joint spacing with increased reinforcement</a:t>
            </a:r>
          </a:p>
          <a:p>
            <a:r>
              <a:rPr lang="en-US" sz="2800" dirty="0"/>
              <a:t>Elimination of joints with even more reinforcement</a:t>
            </a:r>
          </a:p>
        </p:txBody>
      </p:sp>
      <p:sp>
        <p:nvSpPr>
          <p:cNvPr id="3" name="Title 2"/>
          <p:cNvSpPr>
            <a:spLocks noGrp="1"/>
          </p:cNvSpPr>
          <p:nvPr>
            <p:ph type="title"/>
          </p:nvPr>
        </p:nvSpPr>
        <p:spPr/>
        <p:txBody>
          <a:bodyPr/>
          <a:lstStyle/>
          <a:p>
            <a:r>
              <a:rPr lang="en-US" dirty="0"/>
              <a:t>TEK Note 10-02D Alternative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a:t>
            </a:fld>
            <a:endParaRPr lang="en-US">
              <a:solidFill>
                <a:schemeClr val="bg1"/>
              </a:solidFill>
            </a:endParaRPr>
          </a:p>
        </p:txBody>
      </p:sp>
    </p:spTree>
    <p:extLst>
      <p:ext uri="{BB962C8B-B14F-4D97-AF65-F5344CB8AC3E}">
        <p14:creationId xmlns:p14="http://schemas.microsoft.com/office/powerpoint/2010/main" val="316498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External Work</a:t>
            </a:r>
            <a:br>
              <a:rPr lang="en-US" sz="2399" i="1" dirty="0"/>
            </a:br>
            <a:r>
              <a:rPr lang="en-US" sz="2399" i="1" dirty="0"/>
              <a:t>	</a:t>
            </a:r>
          </a:p>
        </p:txBody>
      </p:sp>
      <p:pic>
        <p:nvPicPr>
          <p:cNvPr id="8" name="Picture 7" descr="Figure5_wBrick.jpg"/>
          <p:cNvPicPr>
            <a:picLocks noChangeAspect="1"/>
          </p:cNvPicPr>
          <p:nvPr/>
        </p:nvPicPr>
        <p:blipFill>
          <a:blip r:embed="rId3" cstate="print"/>
          <a:srcRect l="25130" t="25086" r="12174"/>
          <a:stretch>
            <a:fillRect/>
          </a:stretch>
        </p:blipFill>
        <p:spPr>
          <a:xfrm>
            <a:off x="2576625" y="2110283"/>
            <a:ext cx="4871673" cy="3766578"/>
          </a:xfrm>
          <a:prstGeom prst="rect">
            <a:avLst/>
          </a:prstGeom>
        </p:spPr>
      </p:pic>
      <p:cxnSp>
        <p:nvCxnSpPr>
          <p:cNvPr id="10" name="Straight Connector 9"/>
          <p:cNvCxnSpPr/>
          <p:nvPr/>
        </p:nvCxnSpPr>
        <p:spPr bwMode="auto">
          <a:xfrm flipV="1">
            <a:off x="2833901" y="1900318"/>
            <a:ext cx="0" cy="35042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3016734" y="1920633"/>
            <a:ext cx="0" cy="3961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2833901" y="2103465"/>
            <a:ext cx="19299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15" name="TextBox 14"/>
              <p:cNvSpPr txBox="1"/>
              <p:nvPr/>
            </p:nvSpPr>
            <p:spPr>
              <a:xfrm>
                <a:off x="2664248" y="1564451"/>
                <a:ext cx="1794830" cy="3692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799" i="1" dirty="0" smtClean="0">
                          <a:solidFill>
                            <a:schemeClr val="bg1"/>
                          </a:solidFill>
                          <a:latin typeface="Cambria Math" panose="02040503050406030204" pitchFamily="18" charset="0"/>
                          <a:ea typeface="Cambria Math" panose="02040503050406030204" pitchFamily="18" charset="0"/>
                        </a:rPr>
                        <m:t>∆</m:t>
                      </m:r>
                      <m:r>
                        <a:rPr lang="en-US" sz="1799" i="1" baseline="-25000" dirty="0">
                          <a:solidFill>
                            <a:schemeClr val="bg1"/>
                          </a:solidFill>
                          <a:latin typeface="Cambria Math" panose="02040503050406030204" pitchFamily="18" charset="0"/>
                        </a:rPr>
                        <m:t>𝑀</m:t>
                      </m:r>
                      <m:r>
                        <a:rPr lang="en-US" sz="1799" i="1" dirty="0">
                          <a:solidFill>
                            <a:schemeClr val="bg1"/>
                          </a:solidFill>
                          <a:latin typeface="Cambria Math" panose="02040503050406030204" pitchFamily="18" charset="0"/>
                        </a:rPr>
                        <m:t>= 0.40”</m:t>
                      </m:r>
                    </m:oMath>
                  </m:oMathPara>
                </a14:m>
                <a:endParaRPr lang="en-US" sz="1799" baseline="-250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2664248" y="1564451"/>
                <a:ext cx="1794830" cy="369236"/>
              </a:xfrm>
              <a:prstGeom prst="rect">
                <a:avLst/>
              </a:prstGeom>
              <a:blipFill>
                <a:blip r:embed="rId4"/>
                <a:stretch>
                  <a:fillRect/>
                </a:stretch>
              </a:blipFill>
            </p:spPr>
            <p:txBody>
              <a:bodyPr/>
              <a:lstStyle/>
              <a:p>
                <a:r>
                  <a:rPr lang="en-US">
                    <a:noFill/>
                  </a:rPr>
                  <a:t> </a:t>
                </a:r>
              </a:p>
            </p:txBody>
          </p:sp>
        </mc:Fallback>
      </mc:AlternateContent>
      <p:sp>
        <p:nvSpPr>
          <p:cNvPr id="16" name="Right Arrow 15"/>
          <p:cNvSpPr/>
          <p:nvPr/>
        </p:nvSpPr>
        <p:spPr bwMode="auto">
          <a:xfrm>
            <a:off x="1828323" y="2601176"/>
            <a:ext cx="700857" cy="37582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mc:AlternateContent xmlns:mc="http://schemas.openxmlformats.org/markup-compatibility/2006">
        <mc:Choice xmlns:a14="http://schemas.microsoft.com/office/drawing/2010/main" Requires="a14">
          <p:sp>
            <p:nvSpPr>
              <p:cNvPr id="17" name="Rectangle 16"/>
              <p:cNvSpPr/>
              <p:nvPr/>
            </p:nvSpPr>
            <p:spPr>
              <a:xfrm>
                <a:off x="1641530" y="3061550"/>
                <a:ext cx="691035" cy="369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rPr>
                        <m:t>𝑉</m:t>
                      </m:r>
                      <m:r>
                        <a:rPr lang="en-US" sz="1799" i="1" dirty="0" smtClean="0">
                          <a:solidFill>
                            <a:schemeClr val="bg1"/>
                          </a:solidFill>
                          <a:latin typeface="Cambria Math" panose="02040503050406030204" pitchFamily="18" charset="0"/>
                        </a:rPr>
                        <m:t>’</m:t>
                      </m:r>
                      <m:r>
                        <m:rPr>
                          <m:sty m:val="p"/>
                        </m:rPr>
                        <a:rPr lang="en-US" sz="1799" i="1" baseline="-25000" dirty="0" err="1">
                          <a:solidFill>
                            <a:schemeClr val="bg1"/>
                          </a:solidFill>
                          <a:latin typeface="Cambria Math" panose="02040503050406030204" pitchFamily="18" charset="0"/>
                        </a:rPr>
                        <m:t>lim</m:t>
                      </m:r>
                      <m:r>
                        <a:rPr lang="en-US" sz="1799" i="1" baseline="-25000" dirty="0" err="1">
                          <a:solidFill>
                            <a:schemeClr val="bg1"/>
                          </a:solidFill>
                          <a:latin typeface="Cambria Math" panose="02040503050406030204" pitchFamily="18" charset="0"/>
                        </a:rPr>
                        <m:t>⁡</m:t>
                      </m:r>
                    </m:oMath>
                  </m:oMathPara>
                </a14:m>
                <a:endParaRPr lang="en-US" sz="1799" dirty="0">
                  <a:solidFill>
                    <a:schemeClr val="bg1"/>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1641530" y="3061550"/>
                <a:ext cx="691035" cy="369108"/>
              </a:xfrm>
              <a:prstGeom prst="rect">
                <a:avLst/>
              </a:prstGeom>
              <a:blipFill>
                <a:blip r:embed="rId5"/>
                <a:stretch>
                  <a:fillRect b="-32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p:cNvSpPr txBox="1">
                <a:spLocks noChangeArrowheads="1"/>
              </p:cNvSpPr>
              <p:nvPr/>
            </p:nvSpPr>
            <p:spPr bwMode="auto">
              <a:xfrm>
                <a:off x="7618014" y="1981577"/>
                <a:ext cx="4113724" cy="2784653"/>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External Work = Internal Work</a:t>
                </a:r>
              </a:p>
              <a:p>
                <a:pPr>
                  <a:lnSpc>
                    <a:spcPts val="2699"/>
                  </a:lnSpc>
                  <a:spcAft>
                    <a:spcPts val="1200"/>
                  </a:spcAft>
                  <a:defRPr/>
                </a:pPr>
                <a14:m>
                  <m:oMathPara xmlns:m="http://schemas.openxmlformats.org/officeDocument/2006/math">
                    <m:oMathParaPr>
                      <m:jc m:val="centerGroup"/>
                    </m:oMathParaPr>
                    <m:oMath xmlns:m="http://schemas.openxmlformats.org/officeDocument/2006/math">
                      <m:r>
                        <a:rPr lang="en-US" sz="2399" i="1" dirty="0">
                          <a:solidFill>
                            <a:schemeClr val="bg1"/>
                          </a:solidFill>
                          <a:latin typeface="Cambria Math" panose="02040503050406030204" pitchFamily="18" charset="0"/>
                        </a:rPr>
                        <m:t>𝑉</m:t>
                      </m:r>
                      <m:r>
                        <a:rPr lang="en-US" sz="2399" i="1" dirty="0">
                          <a:solidFill>
                            <a:schemeClr val="bg1"/>
                          </a:solidFill>
                          <a:latin typeface="Cambria Math" panose="02040503050406030204" pitchFamily="18" charset="0"/>
                        </a:rPr>
                        <m:t>’</m:t>
                      </m:r>
                      <m:r>
                        <a:rPr lang="en-US" sz="2399" i="1" baseline="-25000" dirty="0" err="1">
                          <a:solidFill>
                            <a:schemeClr val="bg1"/>
                          </a:solidFill>
                          <a:latin typeface="Cambria Math" panose="02040503050406030204" pitchFamily="18" charset="0"/>
                        </a:rPr>
                        <m:t>𝑙𝑖𝑚</m:t>
                      </m:r>
                      <m:r>
                        <a:rPr lang="en-US" sz="2399" i="1" dirty="0">
                          <a:solidFill>
                            <a:schemeClr val="bg1"/>
                          </a:solidFill>
                          <a:latin typeface="Cambria Math" panose="02040503050406030204" pitchFamily="18" charset="0"/>
                          <a:ea typeface="Cambria Math" panose="02040503050406030204" pitchFamily="18" charset="0"/>
                        </a:rPr>
                        <m:t>∆</m:t>
                      </m:r>
                      <m:r>
                        <a:rPr lang="en-US" sz="2399" i="1" baseline="-25000" dirty="0" err="1">
                          <a:solidFill>
                            <a:schemeClr val="bg1"/>
                          </a:solidFill>
                          <a:latin typeface="Cambria Math" panose="02040503050406030204" pitchFamily="18" charset="0"/>
                        </a:rPr>
                        <m:t>𝑀</m:t>
                      </m:r>
                      <m:r>
                        <a:rPr lang="en-US" sz="2399" i="1" dirty="0">
                          <a:solidFill>
                            <a:schemeClr val="bg1"/>
                          </a:solidFill>
                          <a:latin typeface="Cambria Math" panose="02040503050406030204" pitchFamily="18" charset="0"/>
                        </a:rPr>
                        <m:t> = 20.7 </m:t>
                      </m:r>
                      <m:r>
                        <a:rPr lang="en-US" sz="2399" i="1" dirty="0">
                          <a:solidFill>
                            <a:schemeClr val="bg1"/>
                          </a:solidFill>
                          <a:latin typeface="Cambria Math" panose="02040503050406030204" pitchFamily="18" charset="0"/>
                        </a:rPr>
                        <m:t>𝑘</m:t>
                      </m:r>
                      <m:r>
                        <m:rPr>
                          <m:nor/>
                        </m:rPr>
                        <a:rPr lang="en-US" sz="2399" dirty="0">
                          <a:solidFill>
                            <a:schemeClr val="bg1"/>
                          </a:solidFill>
                          <a:latin typeface="Cambria Math" panose="02040503050406030204" pitchFamily="18" charset="0"/>
                        </a:rPr>
                        <m:t>−</m:t>
                      </m:r>
                      <m:r>
                        <a:rPr lang="en-US" sz="2399" i="1" dirty="0">
                          <a:solidFill>
                            <a:schemeClr val="bg1"/>
                          </a:solidFill>
                          <a:latin typeface="Cambria Math" panose="02040503050406030204" pitchFamily="18" charset="0"/>
                        </a:rPr>
                        <m:t>𝑖𝑛</m:t>
                      </m:r>
                    </m:oMath>
                  </m:oMathPara>
                </a14:m>
                <a:endParaRPr lang="en-US" sz="2399" dirty="0">
                  <a:solidFill>
                    <a:schemeClr val="bg1"/>
                  </a:solidFill>
                </a:endParaRPr>
              </a:p>
              <a:p>
                <a:pPr>
                  <a:lnSpc>
                    <a:spcPts val="2699"/>
                  </a:lnSpc>
                  <a:spcAft>
                    <a:spcPts val="1200"/>
                  </a:spcAft>
                  <a:defRPr/>
                </a:pPr>
                <a:endParaRPr lang="en-US" sz="2399" dirty="0">
                  <a:solidFill>
                    <a:schemeClr val="bg1"/>
                  </a:solidFill>
                </a:endParaRPr>
              </a:p>
              <a:p>
                <a:pPr>
                  <a:lnSpc>
                    <a:spcPts val="2699"/>
                  </a:lnSpc>
                  <a:spcAft>
                    <a:spcPts val="1200"/>
                  </a:spcAft>
                  <a:defRPr/>
                </a:pPr>
                <a:r>
                  <a:rPr lang="en-US" sz="2399" dirty="0">
                    <a:solidFill>
                      <a:schemeClr val="bg1"/>
                    </a:solidFill>
                  </a:rPr>
                  <a:t>Therefore</a:t>
                </a:r>
              </a:p>
              <a:p>
                <a:pPr>
                  <a:lnSpc>
                    <a:spcPts val="2699"/>
                  </a:lnSpc>
                  <a:spcAft>
                    <a:spcPts val="1200"/>
                  </a:spcAft>
                  <a:defRPr/>
                </a:pPr>
                <a:endParaRPr lang="en-US" sz="2399" dirty="0">
                  <a:solidFill>
                    <a:schemeClr val="bg1"/>
                  </a:solidFill>
                </a:endParaRPr>
              </a:p>
            </p:txBody>
          </p:sp>
        </mc:Choice>
        <mc:Fallback>
          <p:sp>
            <p:nvSpPr>
              <p:cNvPr id="18" name="TextBox 17"/>
              <p:cNvSpPr txBox="1">
                <a:spLocks noRot="1" noChangeAspect="1" noMove="1" noResize="1" noEditPoints="1" noAdjustHandles="1" noChangeArrowheads="1" noChangeShapeType="1" noTextEdit="1"/>
              </p:cNvSpPr>
              <p:nvPr/>
            </p:nvSpPr>
            <p:spPr bwMode="auto">
              <a:xfrm>
                <a:off x="7618014" y="1981577"/>
                <a:ext cx="4113724" cy="2784653"/>
              </a:xfrm>
              <a:prstGeom prst="rect">
                <a:avLst/>
              </a:prstGeom>
              <a:blipFill>
                <a:blip r:embed="rId6"/>
                <a:stretch>
                  <a:fillRect l="-2374" t="-2626"/>
                </a:stretch>
              </a:blipFill>
              <a:ln w="9525">
                <a:noFill/>
                <a:miter lim="800000"/>
                <a:headEnd/>
                <a:tailEnd/>
              </a:ln>
            </p:spPr>
            <p:txBody>
              <a:bodyPr/>
              <a:lstStyle/>
              <a:p>
                <a:r>
                  <a:rPr lang="en-US">
                    <a:noFill/>
                  </a:rPr>
                  <a:t> </a:t>
                </a:r>
              </a:p>
            </p:txBody>
          </p:sp>
        </mc:Fallback>
      </mc:AlternateContent>
      <p:sp>
        <p:nvSpPr>
          <p:cNvPr id="16386" name="Rectangle 2"/>
          <p:cNvSpPr>
            <a:spLocks noChangeArrowheads="1"/>
          </p:cNvSpPr>
          <p:nvPr/>
        </p:nvSpPr>
        <p:spPr bwMode="auto">
          <a:xfrm>
            <a:off x="1523604" y="-183725"/>
            <a:ext cx="184683" cy="369236"/>
          </a:xfrm>
          <a:prstGeom prst="rect">
            <a:avLst/>
          </a:prstGeom>
          <a:noFill/>
          <a:ln w="9525">
            <a:noFill/>
            <a:miter lim="800000"/>
            <a:headEnd/>
            <a:tailEnd/>
          </a:ln>
          <a:effectLst/>
        </p:spPr>
        <p:txBody>
          <a:bodyPr vert="horz" wrap="none" lIns="91416" tIns="45708" rIns="91416" bIns="45708" numCol="1" anchor="ctr" anchorCtr="0" compatLnSpc="1">
            <a:prstTxWarp prst="textNoShape">
              <a:avLst/>
            </a:prstTxWarp>
            <a:spAutoFit/>
          </a:bodyPr>
          <a:lstStyle/>
          <a:p>
            <a:endParaRPr lang="en-US" sz="1799">
              <a:solidFill>
                <a:schemeClr val="bg1"/>
              </a:solidFill>
            </a:endParaRPr>
          </a:p>
        </p:txBody>
      </p:sp>
      <mc:AlternateContent xmlns:mc="http://schemas.openxmlformats.org/markup-compatibility/2006">
        <mc:Choice xmlns:a14="http://schemas.microsoft.com/office/drawing/2010/main" Requires="a14">
          <p:sp>
            <p:nvSpPr>
              <p:cNvPr id="13" name="Object 12"/>
              <p:cNvSpPr txBox="1"/>
              <p:nvPr/>
            </p:nvSpPr>
            <p:spPr bwMode="auto">
              <a:xfrm>
                <a:off x="8289147" y="4194879"/>
                <a:ext cx="3632842" cy="114270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sz="2399" i="1" smtClean="0">
                              <a:solidFill>
                                <a:schemeClr val="bg1"/>
                              </a:solidFill>
                              <a:latin typeface="Cambria Math" panose="02040503050406030204" pitchFamily="18" charset="0"/>
                            </a:rPr>
                          </m:ctrlPr>
                        </m:sSubPr>
                        <m:e>
                          <m:r>
                            <a:rPr lang="en-US" sz="2399" i="1">
                              <a:solidFill>
                                <a:schemeClr val="bg1"/>
                              </a:solidFill>
                              <a:latin typeface="Cambria Math" panose="02040503050406030204" pitchFamily="18" charset="0"/>
                            </a:rPr>
                            <m:t>𝑉</m:t>
                          </m:r>
                          <m:r>
                            <a:rPr lang="en-US" sz="2399" i="1">
                              <a:solidFill>
                                <a:schemeClr val="bg1"/>
                              </a:solidFill>
                              <a:latin typeface="Cambria Math" panose="02040503050406030204" pitchFamily="18" charset="0"/>
                            </a:rPr>
                            <m:t>′</m:t>
                          </m:r>
                        </m:e>
                        <m:sub>
                          <m:r>
                            <a:rPr lang="en-US" sz="2399" i="1">
                              <a:solidFill>
                                <a:schemeClr val="bg1"/>
                              </a:solidFill>
                              <a:latin typeface="Cambria Math" panose="02040503050406030204" pitchFamily="18" charset="0"/>
                            </a:rPr>
                            <m:t>𝑙𝑖𝑚</m:t>
                          </m:r>
                        </m:sub>
                      </m:sSub>
                      <m:r>
                        <a:rPr lang="en-US" sz="2399" i="1">
                          <a:solidFill>
                            <a:schemeClr val="bg1"/>
                          </a:solidFill>
                          <a:latin typeface="Cambria Math" panose="02040503050406030204" pitchFamily="18" charset="0"/>
                        </a:rPr>
                        <m:t>=</m:t>
                      </m:r>
                      <m:f>
                        <m:fPr>
                          <m:ctrlPr>
                            <a:rPr lang="en-US" sz="2399" i="1">
                              <a:solidFill>
                                <a:schemeClr val="bg1"/>
                              </a:solidFill>
                              <a:latin typeface="Cambria Math" panose="02040503050406030204" pitchFamily="18" charset="0"/>
                            </a:rPr>
                          </m:ctrlPr>
                        </m:fPr>
                        <m:num>
                          <m:r>
                            <a:rPr lang="en-US" sz="2399" i="1">
                              <a:solidFill>
                                <a:schemeClr val="bg1"/>
                              </a:solidFill>
                              <a:latin typeface="Cambria Math" panose="02040503050406030204" pitchFamily="18" charset="0"/>
                            </a:rPr>
                            <m:t>20.7</m:t>
                          </m:r>
                        </m:num>
                        <m:den>
                          <m:r>
                            <a:rPr lang="en-US" sz="2399" i="1">
                              <a:solidFill>
                                <a:schemeClr val="bg1"/>
                              </a:solidFill>
                              <a:latin typeface="Cambria Math" panose="02040503050406030204" pitchFamily="18" charset="0"/>
                            </a:rPr>
                            <m:t>0.4</m:t>
                          </m:r>
                        </m:den>
                      </m:f>
                      <m:r>
                        <a:rPr lang="en-US" sz="2399" i="1">
                          <a:solidFill>
                            <a:schemeClr val="bg1"/>
                          </a:solidFill>
                          <a:latin typeface="Cambria Math" panose="02040503050406030204" pitchFamily="18" charset="0"/>
                        </a:rPr>
                        <m:t>=51.8 </m:t>
                      </m:r>
                      <m:r>
                        <a:rPr lang="en-US" sz="2399" i="1">
                          <a:solidFill>
                            <a:schemeClr val="bg1"/>
                          </a:solidFill>
                          <a:latin typeface="Cambria Math" panose="02040503050406030204" pitchFamily="18" charset="0"/>
                        </a:rPr>
                        <m:t>𝑘𝑖𝑝𝑠</m:t>
                      </m:r>
                    </m:oMath>
                  </m:oMathPara>
                </a14:m>
                <a:endParaRPr lang="en-US" sz="2399" dirty="0">
                  <a:solidFill>
                    <a:schemeClr val="bg1"/>
                  </a:solidFill>
                </a:endParaRPr>
              </a:p>
            </p:txBody>
          </p:sp>
        </mc:Choice>
        <mc:Fallback>
          <p:sp>
            <p:nvSpPr>
              <p:cNvPr id="13" name="Object 12"/>
              <p:cNvSpPr txBox="1">
                <a:spLocks noRot="1" noChangeAspect="1" noMove="1" noResize="1" noEditPoints="1" noAdjustHandles="1" noChangeArrowheads="1" noChangeShapeType="1" noTextEdit="1"/>
              </p:cNvSpPr>
              <p:nvPr/>
            </p:nvSpPr>
            <p:spPr bwMode="auto">
              <a:xfrm>
                <a:off x="8289147" y="4194879"/>
                <a:ext cx="3632842" cy="1142702"/>
              </a:xfrm>
              <a:prstGeom prst="rect">
                <a:avLst/>
              </a:prstGeom>
              <a:blipFill>
                <a:blip r:embed="rId7"/>
                <a:stretch>
                  <a:fillRect/>
                </a:stretch>
              </a:blipFill>
            </p:spPr>
            <p:txBody>
              <a:bodyPr/>
              <a:lstStyle/>
              <a:p>
                <a:r>
                  <a:rPr lang="en-US">
                    <a:noFill/>
                  </a:rPr>
                  <a:t> </a:t>
                </a:r>
              </a:p>
            </p:txBody>
          </p:sp>
        </mc:Fallback>
      </mc:AlternateContent>
      <p:sp>
        <p:nvSpPr>
          <p:cNvPr id="1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150</a:t>
            </a:fld>
            <a:endParaRPr lang="en-US">
              <a:solidFill>
                <a:schemeClr val="bg1"/>
              </a:solidFill>
            </a:endParaRPr>
          </a:p>
        </p:txBody>
      </p:sp>
    </p:spTree>
    <p:extLst>
      <p:ext uri="{BB962C8B-B14F-4D97-AF65-F5344CB8AC3E}">
        <p14:creationId xmlns:p14="http://schemas.microsoft.com/office/powerpoint/2010/main" val="8990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a:bodyPr>
          <a:lstStyle/>
          <a:p>
            <a:r>
              <a:rPr lang="en-US" dirty="0"/>
              <a:t>Limit Design: Example</a:t>
            </a:r>
            <a:br>
              <a:rPr lang="en-US" dirty="0"/>
            </a:br>
            <a:r>
              <a:rPr lang="en-US" sz="2399" i="1" dirty="0"/>
              <a:t>3) Determine Mechanism – Capacity	</a:t>
            </a:r>
          </a:p>
        </p:txBody>
      </p:sp>
      <p:pic>
        <p:nvPicPr>
          <p:cNvPr id="8" name="Picture 7" descr="Figure5_wBrick.jpg"/>
          <p:cNvPicPr>
            <a:picLocks noChangeAspect="1"/>
          </p:cNvPicPr>
          <p:nvPr/>
        </p:nvPicPr>
        <p:blipFill>
          <a:blip r:embed="rId3" cstate="print"/>
          <a:srcRect l="25130" t="25086" r="12174"/>
          <a:stretch>
            <a:fillRect/>
          </a:stretch>
        </p:blipFill>
        <p:spPr>
          <a:xfrm>
            <a:off x="3504287" y="1856349"/>
            <a:ext cx="4871673" cy="3766578"/>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29F9304-561B-4190-B974-450E2F60A683}"/>
                  </a:ext>
                </a:extLst>
              </p:cNvPr>
              <p:cNvSpPr txBox="1"/>
              <p:nvPr/>
            </p:nvSpPr>
            <p:spPr>
              <a:xfrm>
                <a:off x="1827212" y="5622927"/>
                <a:ext cx="8760718" cy="4923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599" i="1" smtClean="0">
                          <a:solidFill>
                            <a:schemeClr val="bg1"/>
                          </a:solidFill>
                          <a:latin typeface="Cambria Math" panose="02040503050406030204" pitchFamily="18" charset="0"/>
                          <a:ea typeface="Cambria Math" panose="02040503050406030204" pitchFamily="18" charset="0"/>
                          <a:cs typeface="Tahoma" pitchFamily="34" charset="0"/>
                        </a:rPr>
                        <m:t>∅</m:t>
                      </m:r>
                      <m:sSub>
                        <m:sSubPr>
                          <m:ctrlPr>
                            <a:rPr lang="en-US" sz="2599" i="1">
                              <a:solidFill>
                                <a:schemeClr val="bg1"/>
                              </a:solidFill>
                              <a:latin typeface="Cambria Math" panose="02040503050406030204" pitchFamily="18" charset="0"/>
                              <a:ea typeface="Cambria Math" panose="02040503050406030204" pitchFamily="18" charset="0"/>
                              <a:cs typeface="Tahoma" pitchFamily="34" charset="0"/>
                            </a:rPr>
                          </m:ctrlPr>
                        </m:sSubPr>
                        <m:e>
                          <m:r>
                            <a:rPr lang="en-US" sz="2599" i="1">
                              <a:solidFill>
                                <a:schemeClr val="bg1"/>
                              </a:solidFill>
                              <a:latin typeface="Cambria Math" panose="02040503050406030204" pitchFamily="18" charset="0"/>
                              <a:ea typeface="Cambria Math" panose="02040503050406030204" pitchFamily="18" charset="0"/>
                              <a:cs typeface="Tahoma" pitchFamily="34" charset="0"/>
                            </a:rPr>
                            <m:t>𝑉</m:t>
                          </m:r>
                          <m:r>
                            <a:rPr lang="en-US" sz="2599" i="1">
                              <a:solidFill>
                                <a:schemeClr val="bg1"/>
                              </a:solidFill>
                              <a:latin typeface="Cambria Math" panose="02040503050406030204" pitchFamily="18" charset="0"/>
                              <a:ea typeface="Cambria Math" panose="02040503050406030204" pitchFamily="18" charset="0"/>
                              <a:cs typeface="Tahoma" pitchFamily="34" charset="0"/>
                            </a:rPr>
                            <m:t>′</m:t>
                          </m:r>
                        </m:e>
                        <m:sub>
                          <m:r>
                            <a:rPr lang="en-US" sz="2599" i="1">
                              <a:solidFill>
                                <a:schemeClr val="bg1"/>
                              </a:solidFill>
                              <a:latin typeface="Cambria Math" panose="02040503050406030204" pitchFamily="18" charset="0"/>
                              <a:ea typeface="Cambria Math" panose="02040503050406030204" pitchFamily="18" charset="0"/>
                              <a:cs typeface="Tahoma" pitchFamily="34" charset="0"/>
                            </a:rPr>
                            <m:t>𝑙𝑖𝑚</m:t>
                          </m:r>
                        </m:sub>
                      </m:sSub>
                      <m:r>
                        <a:rPr lang="en-US" sz="2599" i="1">
                          <a:solidFill>
                            <a:schemeClr val="bg1"/>
                          </a:solidFill>
                          <a:latin typeface="Cambria Math" panose="02040503050406030204" pitchFamily="18" charset="0"/>
                          <a:ea typeface="Cambria Math" panose="02040503050406030204" pitchFamily="18" charset="0"/>
                          <a:cs typeface="Tahoma" pitchFamily="34" charset="0"/>
                        </a:rPr>
                        <m:t>=0.8</m:t>
                      </m:r>
                      <m:d>
                        <m:dPr>
                          <m:ctrlPr>
                            <a:rPr lang="en-US" sz="2599" i="1">
                              <a:solidFill>
                                <a:schemeClr val="bg1"/>
                              </a:solidFill>
                              <a:latin typeface="Cambria Math" panose="02040503050406030204" pitchFamily="18" charset="0"/>
                              <a:ea typeface="Cambria Math" panose="02040503050406030204" pitchFamily="18" charset="0"/>
                              <a:cs typeface="Tahoma" pitchFamily="34" charset="0"/>
                            </a:rPr>
                          </m:ctrlPr>
                        </m:dPr>
                        <m:e>
                          <m:r>
                            <a:rPr lang="en-US" sz="2599" i="1">
                              <a:solidFill>
                                <a:schemeClr val="bg1"/>
                              </a:solidFill>
                              <a:latin typeface="Cambria Math" panose="02040503050406030204" pitchFamily="18" charset="0"/>
                              <a:ea typeface="Cambria Math" panose="02040503050406030204" pitchFamily="18" charset="0"/>
                              <a:cs typeface="Tahoma" pitchFamily="34" charset="0"/>
                            </a:rPr>
                            <m:t>51.8</m:t>
                          </m:r>
                        </m:e>
                      </m:d>
                      <m:r>
                        <a:rPr lang="en-US" sz="2599" i="1">
                          <a:solidFill>
                            <a:schemeClr val="bg1"/>
                          </a:solidFill>
                          <a:latin typeface="Cambria Math" panose="02040503050406030204" pitchFamily="18" charset="0"/>
                          <a:ea typeface="Cambria Math" panose="02040503050406030204" pitchFamily="18" charset="0"/>
                          <a:cs typeface="Tahoma" pitchFamily="34" charset="0"/>
                        </a:rPr>
                        <m:t>=41.4</m:t>
                      </m:r>
                      <m:r>
                        <a:rPr lang="en-US" sz="2599" i="1">
                          <a:solidFill>
                            <a:schemeClr val="bg1"/>
                          </a:solidFill>
                          <a:latin typeface="Cambria Math" panose="02040503050406030204" pitchFamily="18" charset="0"/>
                          <a:ea typeface="Cambria Math" panose="02040503050406030204" pitchFamily="18" charset="0"/>
                          <a:cs typeface="Tahoma" pitchFamily="34" charset="0"/>
                        </a:rPr>
                        <m:t>𝑘</m:t>
                      </m:r>
                      <m:r>
                        <a:rPr lang="en-US" sz="2599" i="1">
                          <a:solidFill>
                            <a:schemeClr val="bg1"/>
                          </a:solidFill>
                          <a:latin typeface="Cambria Math" panose="02040503050406030204" pitchFamily="18" charset="0"/>
                          <a:ea typeface="Cambria Math" panose="02040503050406030204" pitchFamily="18" charset="0"/>
                          <a:cs typeface="Tahoma" pitchFamily="34" charset="0"/>
                        </a:rPr>
                        <m:t>&gt; </m:t>
                      </m:r>
                      <m:sSub>
                        <m:sSubPr>
                          <m:ctrlPr>
                            <a:rPr lang="en-US" sz="2599" i="1">
                              <a:solidFill>
                                <a:schemeClr val="bg1"/>
                              </a:solidFill>
                              <a:latin typeface="Cambria Math" panose="02040503050406030204" pitchFamily="18" charset="0"/>
                              <a:ea typeface="Cambria Math" panose="02040503050406030204" pitchFamily="18" charset="0"/>
                              <a:cs typeface="Tahoma" pitchFamily="34" charset="0"/>
                            </a:rPr>
                          </m:ctrlPr>
                        </m:sSubPr>
                        <m:e>
                          <m:r>
                            <a:rPr lang="en-US" sz="2599" i="1">
                              <a:solidFill>
                                <a:schemeClr val="bg1"/>
                              </a:solidFill>
                              <a:latin typeface="Cambria Math" panose="02040503050406030204" pitchFamily="18" charset="0"/>
                              <a:ea typeface="Cambria Math" panose="02040503050406030204" pitchFamily="18" charset="0"/>
                              <a:cs typeface="Tahoma" pitchFamily="34" charset="0"/>
                            </a:rPr>
                            <m:t>𝑉</m:t>
                          </m:r>
                        </m:e>
                        <m:sub>
                          <m:r>
                            <a:rPr lang="en-US" sz="2599" i="1">
                              <a:solidFill>
                                <a:schemeClr val="bg1"/>
                              </a:solidFill>
                              <a:latin typeface="Cambria Math" panose="02040503050406030204" pitchFamily="18" charset="0"/>
                              <a:ea typeface="Cambria Math" panose="02040503050406030204" pitchFamily="18" charset="0"/>
                              <a:cs typeface="Tahoma" pitchFamily="34" charset="0"/>
                            </a:rPr>
                            <m:t>𝑢𝑏</m:t>
                          </m:r>
                        </m:sub>
                      </m:sSub>
                      <m:r>
                        <a:rPr lang="en-US" sz="2599" i="1">
                          <a:solidFill>
                            <a:schemeClr val="bg1"/>
                          </a:solidFill>
                          <a:latin typeface="Cambria Math" panose="02040503050406030204" pitchFamily="18" charset="0"/>
                          <a:ea typeface="Cambria Math" panose="02040503050406030204" pitchFamily="18" charset="0"/>
                          <a:cs typeface="Tahoma" pitchFamily="34" charset="0"/>
                        </a:rPr>
                        <m:t>=37.5</m:t>
                      </m:r>
                      <m:r>
                        <a:rPr lang="en-US" sz="2599" i="1">
                          <a:solidFill>
                            <a:schemeClr val="bg1"/>
                          </a:solidFill>
                          <a:latin typeface="Cambria Math" panose="02040503050406030204" pitchFamily="18" charset="0"/>
                          <a:ea typeface="Cambria Math" panose="02040503050406030204" pitchFamily="18" charset="0"/>
                          <a:cs typeface="Tahoma" pitchFamily="34" charset="0"/>
                        </a:rPr>
                        <m:t>𝑘</m:t>
                      </m:r>
                    </m:oMath>
                  </m:oMathPara>
                </a14:m>
                <a:endParaRPr lang="en-US" sz="2599" dirty="0">
                  <a:solidFill>
                    <a:schemeClr val="bg1"/>
                  </a:solidFill>
                  <a:latin typeface="Tahoma" pitchFamily="34" charset="0"/>
                  <a:cs typeface="Tahoma" pitchFamily="34" charset="0"/>
                </a:endParaRPr>
              </a:p>
            </p:txBody>
          </p:sp>
        </mc:Choice>
        <mc:Fallback>
          <p:sp>
            <p:nvSpPr>
              <p:cNvPr id="3" name="TextBox 2">
                <a:extLst>
                  <a:ext uri="{FF2B5EF4-FFF2-40B4-BE49-F238E27FC236}">
                    <a16:creationId xmlns:a16="http://schemas.microsoft.com/office/drawing/2014/main" id="{629F9304-561B-4190-B974-450E2F60A683}"/>
                  </a:ext>
                </a:extLst>
              </p:cNvPr>
              <p:cNvSpPr txBox="1">
                <a:spLocks noRot="1" noChangeAspect="1" noMove="1" noResize="1" noEditPoints="1" noAdjustHandles="1" noChangeArrowheads="1" noChangeShapeType="1" noTextEdit="1"/>
              </p:cNvSpPr>
              <p:nvPr/>
            </p:nvSpPr>
            <p:spPr>
              <a:xfrm>
                <a:off x="1827212" y="5622927"/>
                <a:ext cx="8760718" cy="492315"/>
              </a:xfrm>
              <a:prstGeom prst="rect">
                <a:avLst/>
              </a:prstGeom>
              <a:blipFill>
                <a:blip r:embed="rId4"/>
                <a:stretch>
                  <a:fillRect/>
                </a:stretch>
              </a:blipFill>
            </p:spPr>
            <p:txBody>
              <a:bodyPr/>
              <a:lstStyle/>
              <a:p>
                <a:r>
                  <a:rPr lang="en-US">
                    <a:noFill/>
                  </a:rPr>
                  <a:t> </a:t>
                </a:r>
              </a:p>
            </p:txBody>
          </p:sp>
        </mc:Fallback>
      </mc:AlternateContent>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151</a:t>
            </a:fld>
            <a:endParaRPr lang="en-US">
              <a:solidFill>
                <a:schemeClr val="bg1"/>
              </a:solidFill>
            </a:endParaRPr>
          </a:p>
        </p:txBody>
      </p:sp>
    </p:spTree>
    <p:extLst>
      <p:ext uri="{BB962C8B-B14F-4D97-AF65-F5344CB8AC3E}">
        <p14:creationId xmlns:p14="http://schemas.microsoft.com/office/powerpoint/2010/main" val="11563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b="36554"/>
          <a:stretch>
            <a:fillRect/>
          </a:stretch>
        </p:blipFill>
        <p:spPr>
          <a:xfrm>
            <a:off x="1701102" y="1749909"/>
            <a:ext cx="2940809" cy="3804189"/>
          </a:xfrm>
          <a:prstGeom prst="rect">
            <a:avLst/>
          </a:prstGeom>
        </p:spPr>
      </p:pic>
      <p:sp>
        <p:nvSpPr>
          <p:cNvPr id="37" name="Rectangle 36"/>
          <p:cNvSpPr/>
          <p:nvPr/>
        </p:nvSpPr>
        <p:spPr bwMode="auto">
          <a:xfrm>
            <a:off x="2560764" y="5327582"/>
            <a:ext cx="171405" cy="83798"/>
          </a:xfrm>
          <a:prstGeom prst="rect">
            <a:avLst/>
          </a:prstGeom>
          <a:solidFill>
            <a:schemeClr val="tx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33794"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Shear-controlled capacity</a:t>
            </a:r>
            <a:br>
              <a:rPr lang="en-US" sz="2399" i="1" dirty="0"/>
            </a:br>
            <a:r>
              <a:rPr lang="en-US" sz="2399" i="1" dirty="0"/>
              <a:t>	</a:t>
            </a:r>
          </a:p>
        </p:txBody>
      </p:sp>
      <p:grpSp>
        <p:nvGrpSpPr>
          <p:cNvPr id="2" name="Group 18"/>
          <p:cNvGrpSpPr/>
          <p:nvPr/>
        </p:nvGrpSpPr>
        <p:grpSpPr>
          <a:xfrm>
            <a:off x="2202876" y="4011143"/>
            <a:ext cx="2042646" cy="184618"/>
            <a:chOff x="650013" y="4022728"/>
            <a:chExt cx="2043178" cy="184666"/>
          </a:xfrm>
          <a:solidFill>
            <a:schemeClr val="tx1"/>
          </a:solidFill>
        </p:grpSpPr>
        <p:sp>
          <p:nvSpPr>
            <p:cNvPr id="18" name="Rectangle 17"/>
            <p:cNvSpPr/>
            <p:nvPr/>
          </p:nvSpPr>
          <p:spPr bwMode="auto">
            <a:xfrm>
              <a:off x="679450" y="4058543"/>
              <a:ext cx="137160" cy="83820"/>
            </a:xfrm>
            <a:prstGeom prst="rect">
              <a:avLst/>
            </a:prstGeom>
            <a:grp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7" name="TextBox 16"/>
            <p:cNvSpPr txBox="1"/>
            <p:nvPr/>
          </p:nvSpPr>
          <p:spPr>
            <a:xfrm>
              <a:off x="650013" y="4022728"/>
              <a:ext cx="78740" cy="184666"/>
            </a:xfrm>
            <a:prstGeom prst="rect">
              <a:avLst/>
            </a:prstGeom>
            <a:grpFill/>
          </p:spPr>
          <p:txBody>
            <a:bodyPr wrap="square" rtlCol="0">
              <a:spAutoFit/>
            </a:bodyPr>
            <a:lstStyle/>
            <a:p>
              <a:r>
                <a:rPr lang="en-US" sz="600" dirty="0">
                  <a:solidFill>
                    <a:schemeClr val="bg1"/>
                  </a:solidFill>
                </a:rPr>
                <a:t>n</a:t>
              </a:r>
            </a:p>
          </p:txBody>
        </p:sp>
        <p:sp>
          <p:nvSpPr>
            <p:cNvPr id="22" name="Rectangle 21"/>
            <p:cNvSpPr/>
            <p:nvPr/>
          </p:nvSpPr>
          <p:spPr bwMode="auto">
            <a:xfrm>
              <a:off x="2556031" y="4058543"/>
              <a:ext cx="137160" cy="83820"/>
            </a:xfrm>
            <a:prstGeom prst="rect">
              <a:avLst/>
            </a:prstGeom>
            <a:grp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23" name="TextBox 22"/>
            <p:cNvSpPr txBox="1"/>
            <p:nvPr/>
          </p:nvSpPr>
          <p:spPr>
            <a:xfrm>
              <a:off x="2526594" y="4022728"/>
              <a:ext cx="78740" cy="184666"/>
            </a:xfrm>
            <a:prstGeom prst="rect">
              <a:avLst/>
            </a:prstGeom>
            <a:grpFill/>
          </p:spPr>
          <p:txBody>
            <a:bodyPr wrap="square" rtlCol="0">
              <a:spAutoFit/>
            </a:bodyPr>
            <a:lstStyle/>
            <a:p>
              <a:r>
                <a:rPr lang="en-US" sz="600" dirty="0">
                  <a:solidFill>
                    <a:schemeClr val="bg1"/>
                  </a:solidFill>
                </a:rPr>
                <a:t>n</a:t>
              </a:r>
            </a:p>
          </p:txBody>
        </p:sp>
      </p:grpSp>
      <p:sp>
        <p:nvSpPr>
          <p:cNvPr id="24" name="Rectangle 23"/>
          <p:cNvSpPr/>
          <p:nvPr/>
        </p:nvSpPr>
        <p:spPr bwMode="auto">
          <a:xfrm>
            <a:off x="3202106" y="4421881"/>
            <a:ext cx="137124" cy="83798"/>
          </a:xfrm>
          <a:prstGeom prst="rect">
            <a:avLst/>
          </a:pr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25" name="TextBox 24"/>
          <p:cNvSpPr txBox="1"/>
          <p:nvPr/>
        </p:nvSpPr>
        <p:spPr>
          <a:xfrm>
            <a:off x="3115768" y="4373634"/>
            <a:ext cx="317417" cy="184618"/>
          </a:xfrm>
          <a:prstGeom prst="rect">
            <a:avLst/>
          </a:prstGeom>
          <a:solidFill>
            <a:schemeClr val="tx1"/>
          </a:solidFill>
        </p:spPr>
        <p:txBody>
          <a:bodyPr wrap="square" rtlCol="0">
            <a:spAutoFit/>
          </a:bodyPr>
          <a:lstStyle/>
          <a:p>
            <a:r>
              <a:rPr lang="en-US" sz="600" dirty="0">
                <a:solidFill>
                  <a:schemeClr val="bg1"/>
                </a:solidFill>
              </a:rPr>
              <a:t>M</a:t>
            </a:r>
            <a:r>
              <a:rPr lang="en-US" sz="600" baseline="-25000" dirty="0">
                <a:solidFill>
                  <a:schemeClr val="bg1"/>
                </a:solidFill>
              </a:rPr>
              <a:t>n1</a:t>
            </a:r>
          </a:p>
        </p:txBody>
      </p:sp>
      <p:sp>
        <p:nvSpPr>
          <p:cNvPr id="29" name="Rectangle 28"/>
          <p:cNvSpPr/>
          <p:nvPr/>
        </p:nvSpPr>
        <p:spPr bwMode="auto">
          <a:xfrm>
            <a:off x="2291752" y="5409684"/>
            <a:ext cx="69832" cy="91416"/>
          </a:xfrm>
          <a:prstGeom prst="rect">
            <a:avLst/>
          </a:pr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30" name="Rectangle 29"/>
          <p:cNvSpPr/>
          <p:nvPr/>
        </p:nvSpPr>
        <p:spPr bwMode="auto">
          <a:xfrm>
            <a:off x="3626175" y="5306841"/>
            <a:ext cx="171405" cy="83798"/>
          </a:xfrm>
          <a:prstGeom prst="rect">
            <a:avLst/>
          </a:prstGeom>
          <a:solidFill>
            <a:schemeClr val="tx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31" name="TextBox 30"/>
          <p:cNvSpPr txBox="1"/>
          <p:nvPr/>
        </p:nvSpPr>
        <p:spPr>
          <a:xfrm>
            <a:off x="2525372" y="5278868"/>
            <a:ext cx="78719" cy="184618"/>
          </a:xfrm>
          <a:prstGeom prst="rect">
            <a:avLst/>
          </a:prstGeom>
          <a:noFill/>
        </p:spPr>
        <p:txBody>
          <a:bodyPr wrap="square" rtlCol="0">
            <a:spAutoFit/>
          </a:bodyPr>
          <a:lstStyle/>
          <a:p>
            <a:r>
              <a:rPr lang="en-US" sz="600" dirty="0">
                <a:solidFill>
                  <a:schemeClr val="bg1"/>
                </a:solidFill>
              </a:rPr>
              <a:t>n</a:t>
            </a:r>
          </a:p>
        </p:txBody>
      </p:sp>
      <p:sp>
        <p:nvSpPr>
          <p:cNvPr id="33" name="TextBox 32"/>
          <p:cNvSpPr txBox="1">
            <a:spLocks noChangeArrowheads="1"/>
          </p:cNvSpPr>
          <p:nvPr/>
        </p:nvSpPr>
        <p:spPr bwMode="auto">
          <a:xfrm>
            <a:off x="5418978" y="2114605"/>
            <a:ext cx="5704634" cy="938719"/>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Shear-influenced Elements </a:t>
            </a:r>
            <a:r>
              <a:rPr lang="en-US" sz="1600" dirty="0">
                <a:solidFill>
                  <a:schemeClr val="bg1"/>
                </a:solidFill>
              </a:rPr>
              <a:t>(C.1(d))</a:t>
            </a:r>
          </a:p>
          <a:p>
            <a:pPr>
              <a:lnSpc>
                <a:spcPts val="2699"/>
              </a:lnSpc>
              <a:spcAft>
                <a:spcPts val="1200"/>
              </a:spcAft>
              <a:defRPr/>
            </a:pPr>
            <a:endParaRPr lang="en-US" sz="2399" dirty="0">
              <a:solidFill>
                <a:schemeClr val="bg1"/>
              </a:solidFill>
            </a:endParaRPr>
          </a:p>
        </p:txBody>
      </p:sp>
      <p:sp>
        <p:nvSpPr>
          <p:cNvPr id="35" name="TextBox 34"/>
          <p:cNvSpPr txBox="1">
            <a:spLocks noChangeArrowheads="1"/>
          </p:cNvSpPr>
          <p:nvPr/>
        </p:nvSpPr>
        <p:spPr bwMode="auto">
          <a:xfrm>
            <a:off x="5408821" y="3556949"/>
            <a:ext cx="5591979" cy="2438494"/>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Note: If</a:t>
            </a:r>
          </a:p>
          <a:p>
            <a:pPr>
              <a:lnSpc>
                <a:spcPts val="2699"/>
              </a:lnSpc>
              <a:spcAft>
                <a:spcPts val="1200"/>
              </a:spcAft>
              <a:defRPr/>
            </a:pPr>
            <a:endParaRPr lang="en-US" sz="2399" dirty="0">
              <a:solidFill>
                <a:schemeClr val="bg1"/>
              </a:solidFill>
            </a:endParaRPr>
          </a:p>
          <a:p>
            <a:pPr>
              <a:lnSpc>
                <a:spcPts val="2699"/>
              </a:lnSpc>
              <a:spcAft>
                <a:spcPts val="1200"/>
              </a:spcAft>
              <a:defRPr/>
            </a:pPr>
            <a:endParaRPr lang="en-US" sz="2399" dirty="0">
              <a:solidFill>
                <a:schemeClr val="bg1"/>
              </a:solidFill>
            </a:endParaRPr>
          </a:p>
          <a:p>
            <a:pPr>
              <a:lnSpc>
                <a:spcPts val="2699"/>
              </a:lnSpc>
              <a:spcAft>
                <a:spcPts val="1200"/>
              </a:spcAft>
              <a:defRPr/>
            </a:pPr>
            <a:r>
              <a:rPr lang="en-US" sz="2399" dirty="0">
                <a:solidFill>
                  <a:schemeClr val="bg1"/>
                </a:solidFill>
              </a:rPr>
              <a:t>Limit Design Method not permitted</a:t>
            </a:r>
          </a:p>
          <a:p>
            <a:pPr>
              <a:lnSpc>
                <a:spcPts val="2699"/>
              </a:lnSpc>
              <a:spcAft>
                <a:spcPts val="1200"/>
              </a:spcAft>
              <a:defRPr/>
            </a:pPr>
            <a:endParaRPr lang="en-US" sz="2399" dirty="0">
              <a:solidFill>
                <a:schemeClr val="bg1"/>
              </a:solidFill>
            </a:endParaRPr>
          </a:p>
        </p:txBody>
      </p:sp>
      <p:sp>
        <p:nvSpPr>
          <p:cNvPr id="36" name="TextBox 35"/>
          <p:cNvSpPr txBox="1"/>
          <p:nvPr/>
        </p:nvSpPr>
        <p:spPr>
          <a:xfrm>
            <a:off x="2202876" y="5369480"/>
            <a:ext cx="317417" cy="184618"/>
          </a:xfrm>
          <a:prstGeom prst="rect">
            <a:avLst/>
          </a:prstGeom>
          <a:solidFill>
            <a:schemeClr val="tx1"/>
          </a:solidFill>
        </p:spPr>
        <p:txBody>
          <a:bodyPr wrap="square" rtlCol="0">
            <a:spAutoFit/>
          </a:bodyPr>
          <a:lstStyle/>
          <a:p>
            <a:r>
              <a:rPr lang="en-US" sz="600" dirty="0">
                <a:solidFill>
                  <a:schemeClr val="bg1"/>
                </a:solidFill>
              </a:rPr>
              <a:t>u</a:t>
            </a:r>
            <a:endParaRPr lang="en-US" sz="600" baseline="-25000" dirty="0">
              <a:solidFill>
                <a:schemeClr val="bg1"/>
              </a:solidFil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14A527F-C4F9-4664-8214-5A9442E2AC0C}"/>
                  </a:ext>
                </a:extLst>
              </p:cNvPr>
              <p:cNvSpPr txBox="1"/>
              <p:nvPr/>
            </p:nvSpPr>
            <p:spPr>
              <a:xfrm>
                <a:off x="5687842" y="2761631"/>
                <a:ext cx="2133044" cy="52308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799" i="1" smtClean="0">
                              <a:solidFill>
                                <a:schemeClr val="bg1"/>
                              </a:solidFill>
                              <a:latin typeface="Cambria Math" panose="02040503050406030204" pitchFamily="18" charset="0"/>
                              <a:cs typeface="Tahoma" pitchFamily="34" charset="0"/>
                            </a:rPr>
                          </m:ctrlPr>
                        </m:sSubPr>
                        <m:e>
                          <m:r>
                            <a:rPr lang="en-US" sz="2799" i="1">
                              <a:solidFill>
                                <a:schemeClr val="bg1"/>
                              </a:solidFill>
                              <a:latin typeface="Cambria Math" panose="02040503050406030204" pitchFamily="18" charset="0"/>
                              <a:cs typeface="Tahoma" pitchFamily="34" charset="0"/>
                            </a:rPr>
                            <m:t>𝑉</m:t>
                          </m:r>
                        </m:e>
                        <m:sub>
                          <m:r>
                            <a:rPr lang="en-US" sz="2799" i="1">
                              <a:solidFill>
                                <a:schemeClr val="bg1"/>
                              </a:solidFill>
                              <a:latin typeface="Cambria Math" panose="02040503050406030204" pitchFamily="18" charset="0"/>
                              <a:cs typeface="Tahoma" pitchFamily="34" charset="0"/>
                            </a:rPr>
                            <m:t>𝑛</m:t>
                          </m:r>
                        </m:sub>
                      </m:sSub>
                      <m:r>
                        <a:rPr lang="en-US" sz="2799" i="1">
                          <a:solidFill>
                            <a:schemeClr val="bg1"/>
                          </a:solidFill>
                          <a:latin typeface="Cambria Math" panose="02040503050406030204" pitchFamily="18" charset="0"/>
                          <a:cs typeface="Tahoma" pitchFamily="34" charset="0"/>
                        </a:rPr>
                        <m:t>&lt;2</m:t>
                      </m:r>
                      <m:sSub>
                        <m:sSubPr>
                          <m:ctrlPr>
                            <a:rPr lang="en-US" sz="2799" i="1">
                              <a:solidFill>
                                <a:schemeClr val="bg1"/>
                              </a:solidFill>
                              <a:latin typeface="Cambria Math" panose="02040503050406030204" pitchFamily="18" charset="0"/>
                              <a:cs typeface="Tahoma" pitchFamily="34" charset="0"/>
                            </a:rPr>
                          </m:ctrlPr>
                        </m:sSubPr>
                        <m:e>
                          <m:r>
                            <a:rPr lang="en-US" sz="2799" i="1">
                              <a:solidFill>
                                <a:schemeClr val="bg1"/>
                              </a:solidFill>
                              <a:latin typeface="Cambria Math" panose="02040503050406030204" pitchFamily="18" charset="0"/>
                              <a:cs typeface="Tahoma" pitchFamily="34" charset="0"/>
                            </a:rPr>
                            <m:t>𝑉</m:t>
                          </m:r>
                          <m:r>
                            <a:rPr lang="en-US" sz="2799" i="1">
                              <a:solidFill>
                                <a:schemeClr val="bg1"/>
                              </a:solidFill>
                              <a:latin typeface="Cambria Math" panose="02040503050406030204" pitchFamily="18" charset="0"/>
                              <a:cs typeface="Tahoma" pitchFamily="34" charset="0"/>
                            </a:rPr>
                            <m:t>′</m:t>
                          </m:r>
                        </m:e>
                        <m:sub>
                          <m:r>
                            <a:rPr lang="en-US" sz="2799" i="1">
                              <a:solidFill>
                                <a:schemeClr val="bg1"/>
                              </a:solidFill>
                              <a:latin typeface="Cambria Math" panose="02040503050406030204" pitchFamily="18" charset="0"/>
                              <a:cs typeface="Tahoma" pitchFamily="34" charset="0"/>
                            </a:rPr>
                            <m:t>𝑢</m:t>
                          </m:r>
                        </m:sub>
                      </m:sSub>
                    </m:oMath>
                  </m:oMathPara>
                </a14:m>
                <a:endParaRPr lang="en-US" sz="2799" dirty="0">
                  <a:solidFill>
                    <a:schemeClr val="bg1"/>
                  </a:solidFill>
                  <a:latin typeface="Tahoma" pitchFamily="34" charset="0"/>
                  <a:cs typeface="Tahoma" pitchFamily="34" charset="0"/>
                </a:endParaRPr>
              </a:p>
            </p:txBody>
          </p:sp>
        </mc:Choice>
        <mc:Fallback>
          <p:sp>
            <p:nvSpPr>
              <p:cNvPr id="3" name="TextBox 2">
                <a:extLst>
                  <a:ext uri="{FF2B5EF4-FFF2-40B4-BE49-F238E27FC236}">
                    <a16:creationId xmlns:a16="http://schemas.microsoft.com/office/drawing/2014/main" id="{614A527F-C4F9-4664-8214-5A9442E2AC0C}"/>
                  </a:ext>
                </a:extLst>
              </p:cNvPr>
              <p:cNvSpPr txBox="1">
                <a:spLocks noRot="1" noChangeAspect="1" noMove="1" noResize="1" noEditPoints="1" noAdjustHandles="1" noChangeArrowheads="1" noChangeShapeType="1" noTextEdit="1"/>
              </p:cNvSpPr>
              <p:nvPr/>
            </p:nvSpPr>
            <p:spPr>
              <a:xfrm>
                <a:off x="5687842" y="2761631"/>
                <a:ext cx="2133044" cy="52308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5517A582-ECBA-48C8-8183-06947519F2F7}"/>
                  </a:ext>
                </a:extLst>
              </p:cNvPr>
              <p:cNvSpPr txBox="1"/>
              <p:nvPr/>
            </p:nvSpPr>
            <p:spPr>
              <a:xfrm>
                <a:off x="5694466" y="4207191"/>
                <a:ext cx="1847369" cy="52308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799" i="1" smtClean="0">
                              <a:solidFill>
                                <a:schemeClr val="bg1"/>
                              </a:solidFill>
                              <a:latin typeface="Cambria Math" panose="02040503050406030204" pitchFamily="18" charset="0"/>
                              <a:cs typeface="Tahoma" pitchFamily="34" charset="0"/>
                            </a:rPr>
                          </m:ctrlPr>
                        </m:sSubPr>
                        <m:e>
                          <m:r>
                            <a:rPr lang="en-US" sz="2799" i="1">
                              <a:solidFill>
                                <a:schemeClr val="bg1"/>
                              </a:solidFill>
                              <a:latin typeface="Cambria Math" panose="02040503050406030204" pitchFamily="18" charset="0"/>
                              <a:cs typeface="Tahoma" pitchFamily="34" charset="0"/>
                            </a:rPr>
                            <m:t>𝑉</m:t>
                          </m:r>
                        </m:e>
                        <m:sub>
                          <m:r>
                            <a:rPr lang="en-US" sz="2799" i="1">
                              <a:solidFill>
                                <a:schemeClr val="bg1"/>
                              </a:solidFill>
                              <a:latin typeface="Cambria Math" panose="02040503050406030204" pitchFamily="18" charset="0"/>
                              <a:cs typeface="Tahoma" pitchFamily="34" charset="0"/>
                            </a:rPr>
                            <m:t>𝑛</m:t>
                          </m:r>
                        </m:sub>
                      </m:sSub>
                      <m:r>
                        <a:rPr lang="en-US" sz="2799" i="1">
                          <a:solidFill>
                            <a:schemeClr val="bg1"/>
                          </a:solidFill>
                          <a:latin typeface="Cambria Math" panose="02040503050406030204" pitchFamily="18" charset="0"/>
                          <a:cs typeface="Tahoma" pitchFamily="34" charset="0"/>
                        </a:rPr>
                        <m:t>&lt;</m:t>
                      </m:r>
                      <m:sSub>
                        <m:sSubPr>
                          <m:ctrlPr>
                            <a:rPr lang="en-US" sz="2799" i="1">
                              <a:solidFill>
                                <a:schemeClr val="bg1"/>
                              </a:solidFill>
                              <a:latin typeface="Cambria Math" panose="02040503050406030204" pitchFamily="18" charset="0"/>
                              <a:cs typeface="Tahoma" pitchFamily="34" charset="0"/>
                            </a:rPr>
                          </m:ctrlPr>
                        </m:sSubPr>
                        <m:e>
                          <m:r>
                            <a:rPr lang="en-US" sz="2799" i="1">
                              <a:solidFill>
                                <a:schemeClr val="bg1"/>
                              </a:solidFill>
                              <a:latin typeface="Cambria Math" panose="02040503050406030204" pitchFamily="18" charset="0"/>
                              <a:cs typeface="Tahoma" pitchFamily="34" charset="0"/>
                            </a:rPr>
                            <m:t>𝑉</m:t>
                          </m:r>
                          <m:r>
                            <a:rPr lang="en-US" sz="2799" i="1">
                              <a:solidFill>
                                <a:schemeClr val="bg1"/>
                              </a:solidFill>
                              <a:latin typeface="Cambria Math" panose="02040503050406030204" pitchFamily="18" charset="0"/>
                              <a:cs typeface="Tahoma" pitchFamily="34" charset="0"/>
                            </a:rPr>
                            <m:t>′</m:t>
                          </m:r>
                        </m:e>
                        <m:sub>
                          <m:r>
                            <a:rPr lang="en-US" sz="2799" i="1">
                              <a:solidFill>
                                <a:schemeClr val="bg1"/>
                              </a:solidFill>
                              <a:latin typeface="Cambria Math" panose="02040503050406030204" pitchFamily="18" charset="0"/>
                              <a:cs typeface="Tahoma" pitchFamily="34" charset="0"/>
                            </a:rPr>
                            <m:t>𝑢</m:t>
                          </m:r>
                        </m:sub>
                      </m:sSub>
                    </m:oMath>
                  </m:oMathPara>
                </a14:m>
                <a:endParaRPr lang="en-US" sz="2799" dirty="0">
                  <a:solidFill>
                    <a:schemeClr val="bg1"/>
                  </a:solidFill>
                  <a:latin typeface="Tahoma" pitchFamily="34" charset="0"/>
                  <a:cs typeface="Tahoma" pitchFamily="34" charset="0"/>
                </a:endParaRPr>
              </a:p>
            </p:txBody>
          </p:sp>
        </mc:Choice>
        <mc:Fallback>
          <p:sp>
            <p:nvSpPr>
              <p:cNvPr id="21" name="TextBox 20">
                <a:extLst>
                  <a:ext uri="{FF2B5EF4-FFF2-40B4-BE49-F238E27FC236}">
                    <a16:creationId xmlns:a16="http://schemas.microsoft.com/office/drawing/2014/main" id="{5517A582-ECBA-48C8-8183-06947519F2F7}"/>
                  </a:ext>
                </a:extLst>
              </p:cNvPr>
              <p:cNvSpPr txBox="1">
                <a:spLocks noRot="1" noChangeAspect="1" noMove="1" noResize="1" noEditPoints="1" noAdjustHandles="1" noChangeArrowheads="1" noChangeShapeType="1" noTextEdit="1"/>
              </p:cNvSpPr>
              <p:nvPr/>
            </p:nvSpPr>
            <p:spPr>
              <a:xfrm>
                <a:off x="5694466" y="4207191"/>
                <a:ext cx="1847369" cy="523084"/>
              </a:xfrm>
              <a:prstGeom prst="rect">
                <a:avLst/>
              </a:prstGeom>
              <a:blipFill>
                <a:blip r:embed="rId5"/>
                <a:stretch>
                  <a:fillRect/>
                </a:stretch>
              </a:blipFill>
            </p:spPr>
            <p:txBody>
              <a:bodyPr/>
              <a:lstStyle/>
              <a:p>
                <a:r>
                  <a:rPr lang="en-US">
                    <a:noFill/>
                  </a:rPr>
                  <a:t> </a:t>
                </a:r>
              </a:p>
            </p:txBody>
          </p:sp>
        </mc:Fallback>
      </mc:AlternateContent>
      <p:sp>
        <p:nvSpPr>
          <p:cNvPr id="20" name="Rectangle 19"/>
          <p:cNvSpPr/>
          <p:nvPr/>
        </p:nvSpPr>
        <p:spPr bwMode="auto">
          <a:xfrm>
            <a:off x="2918666" y="5327582"/>
            <a:ext cx="171405" cy="83798"/>
          </a:xfrm>
          <a:prstGeom prst="rect">
            <a:avLst/>
          </a:prstGeom>
          <a:solidFill>
            <a:schemeClr val="tx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32" name="TextBox 31"/>
          <p:cNvSpPr txBox="1"/>
          <p:nvPr/>
        </p:nvSpPr>
        <p:spPr>
          <a:xfrm>
            <a:off x="2895322" y="5270774"/>
            <a:ext cx="78719" cy="184618"/>
          </a:xfrm>
          <a:prstGeom prst="rect">
            <a:avLst/>
          </a:prstGeom>
          <a:noFill/>
        </p:spPr>
        <p:txBody>
          <a:bodyPr wrap="square" rtlCol="0">
            <a:spAutoFit/>
          </a:bodyPr>
          <a:lstStyle/>
          <a:p>
            <a:r>
              <a:rPr lang="en-US" sz="600" dirty="0">
                <a:solidFill>
                  <a:schemeClr val="bg1"/>
                </a:solidFill>
              </a:rPr>
              <a:t>n</a:t>
            </a:r>
          </a:p>
        </p:txBody>
      </p:sp>
      <p:sp>
        <p:nvSpPr>
          <p:cNvPr id="2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152</a:t>
            </a:fld>
            <a:endParaRPr lang="en-US">
              <a:solidFill>
                <a:schemeClr val="bg1"/>
              </a:solidFill>
            </a:endParaRPr>
          </a:p>
        </p:txBody>
      </p:sp>
    </p:spTree>
    <p:extLst>
      <p:ext uri="{BB962C8B-B14F-4D97-AF65-F5344CB8AC3E}">
        <p14:creationId xmlns:p14="http://schemas.microsoft.com/office/powerpoint/2010/main" val="16090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Shear-controlled capacity</a:t>
            </a:r>
            <a:br>
              <a:rPr lang="en-US" sz="2399" i="1" dirty="0"/>
            </a:br>
            <a:r>
              <a:rPr lang="en-US" sz="2399" i="1" dirty="0"/>
              <a:t>	</a:t>
            </a:r>
          </a:p>
        </p:txBody>
      </p:sp>
      <p:grpSp>
        <p:nvGrpSpPr>
          <p:cNvPr id="16" name="Group 15"/>
          <p:cNvGrpSpPr/>
          <p:nvPr/>
        </p:nvGrpSpPr>
        <p:grpSpPr>
          <a:xfrm>
            <a:off x="1066523" y="1464188"/>
            <a:ext cx="3335074" cy="2599648"/>
            <a:chOff x="266700" y="2316479"/>
            <a:chExt cx="3335943" cy="2600325"/>
          </a:xfrm>
        </p:grpSpPr>
        <p:grpSp>
          <p:nvGrpSpPr>
            <p:cNvPr id="2" name="Group 9"/>
            <p:cNvGrpSpPr>
              <a:grpSpLocks noChangeAspect="1"/>
            </p:cNvGrpSpPr>
            <p:nvPr/>
          </p:nvGrpSpPr>
          <p:grpSpPr bwMode="auto">
            <a:xfrm>
              <a:off x="266700" y="2316479"/>
              <a:ext cx="3335943" cy="2600325"/>
              <a:chOff x="286703" y="2071371"/>
              <a:chExt cx="3618085" cy="2744470"/>
            </a:xfrm>
          </p:grpSpPr>
          <p:pic>
            <p:nvPicPr>
              <p:cNvPr id="33796" name="Picture 1"/>
              <p:cNvPicPr>
                <a:picLocks noChangeAspect="1" noChangeArrowheads="1"/>
              </p:cNvPicPr>
              <p:nvPr/>
            </p:nvPicPr>
            <p:blipFill>
              <a:blip r:embed="rId3" cstate="print"/>
              <a:srcRect/>
              <a:stretch>
                <a:fillRect/>
              </a:stretch>
            </p:blipFill>
            <p:spPr bwMode="auto">
              <a:xfrm>
                <a:off x="286703" y="2071371"/>
                <a:ext cx="3618085" cy="2744470"/>
              </a:xfrm>
              <a:prstGeom prst="rect">
                <a:avLst/>
              </a:prstGeom>
              <a:noFill/>
              <a:ln w="9525">
                <a:noFill/>
                <a:miter lim="800000"/>
                <a:headEnd/>
                <a:tailEnd/>
              </a:ln>
            </p:spPr>
          </p:pic>
          <p:sp>
            <p:nvSpPr>
              <p:cNvPr id="33797" name="TextBox 13"/>
              <p:cNvSpPr txBox="1">
                <a:spLocks noChangeArrowheads="1"/>
              </p:cNvSpPr>
              <p:nvPr/>
            </p:nvSpPr>
            <p:spPr bwMode="auto">
              <a:xfrm>
                <a:off x="467360" y="3860800"/>
                <a:ext cx="345440" cy="389805"/>
              </a:xfrm>
              <a:prstGeom prst="rect">
                <a:avLst/>
              </a:prstGeom>
              <a:noFill/>
              <a:ln w="9525">
                <a:noFill/>
                <a:miter lim="800000"/>
                <a:headEnd/>
                <a:tailEnd/>
              </a:ln>
            </p:spPr>
            <p:txBody>
              <a:bodyPr>
                <a:spAutoFit/>
              </a:bodyPr>
              <a:lstStyle/>
              <a:p>
                <a:r>
                  <a:rPr lang="en-US" sz="1799">
                    <a:solidFill>
                      <a:schemeClr val="bg1"/>
                    </a:solidFill>
                  </a:rPr>
                  <a:t>A</a:t>
                </a:r>
              </a:p>
            </p:txBody>
          </p:sp>
          <p:sp>
            <p:nvSpPr>
              <p:cNvPr id="33798" name="TextBox 14"/>
              <p:cNvSpPr txBox="1">
                <a:spLocks noChangeArrowheads="1"/>
              </p:cNvSpPr>
              <p:nvPr/>
            </p:nvSpPr>
            <p:spPr bwMode="auto">
              <a:xfrm>
                <a:off x="2346960" y="3850640"/>
                <a:ext cx="345440" cy="389805"/>
              </a:xfrm>
              <a:prstGeom prst="rect">
                <a:avLst/>
              </a:prstGeom>
              <a:noFill/>
              <a:ln w="9525">
                <a:noFill/>
                <a:miter lim="800000"/>
                <a:headEnd/>
                <a:tailEnd/>
              </a:ln>
            </p:spPr>
            <p:txBody>
              <a:bodyPr>
                <a:spAutoFit/>
              </a:bodyPr>
              <a:lstStyle/>
              <a:p>
                <a:r>
                  <a:rPr lang="en-US" sz="1799">
                    <a:solidFill>
                      <a:schemeClr val="bg1"/>
                    </a:solidFill>
                  </a:rPr>
                  <a:t>B</a:t>
                </a:r>
              </a:p>
            </p:txBody>
          </p:sp>
          <p:sp>
            <p:nvSpPr>
              <p:cNvPr id="33799" name="TextBox 15"/>
              <p:cNvSpPr txBox="1">
                <a:spLocks noChangeArrowheads="1"/>
              </p:cNvSpPr>
              <p:nvPr/>
            </p:nvSpPr>
            <p:spPr bwMode="auto">
              <a:xfrm>
                <a:off x="3352800" y="3860800"/>
                <a:ext cx="345440" cy="389805"/>
              </a:xfrm>
              <a:prstGeom prst="rect">
                <a:avLst/>
              </a:prstGeom>
              <a:noFill/>
              <a:ln w="9525">
                <a:noFill/>
                <a:miter lim="800000"/>
                <a:headEnd/>
                <a:tailEnd/>
              </a:ln>
            </p:spPr>
            <p:txBody>
              <a:bodyPr>
                <a:spAutoFit/>
              </a:bodyPr>
              <a:lstStyle/>
              <a:p>
                <a:r>
                  <a:rPr lang="en-US" sz="1799" dirty="0">
                    <a:solidFill>
                      <a:schemeClr val="bg1"/>
                    </a:solidFill>
                  </a:rPr>
                  <a:t>C</a:t>
                </a:r>
              </a:p>
            </p:txBody>
          </p:sp>
        </p:grpSp>
        <p:sp>
          <p:nvSpPr>
            <p:cNvPr id="8" name="Rectangle 7"/>
            <p:cNvSpPr/>
            <p:nvPr/>
          </p:nvSpPr>
          <p:spPr bwMode="auto">
            <a:xfrm>
              <a:off x="2987040" y="3749040"/>
              <a:ext cx="528320" cy="107696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grpSp>
      <p:grpSp>
        <p:nvGrpSpPr>
          <p:cNvPr id="3" name="Group 14"/>
          <p:cNvGrpSpPr/>
          <p:nvPr/>
        </p:nvGrpSpPr>
        <p:grpSpPr>
          <a:xfrm>
            <a:off x="4564796" y="3413004"/>
            <a:ext cx="1675963" cy="2513945"/>
            <a:chOff x="4257039" y="1960880"/>
            <a:chExt cx="2269089" cy="3342640"/>
          </a:xfrm>
        </p:grpSpPr>
        <p:pic>
          <p:nvPicPr>
            <p:cNvPr id="9" name="Picture 8" descr="Figure5_wBrick.jpg"/>
            <p:cNvPicPr>
              <a:picLocks noChangeAspect="1"/>
            </p:cNvPicPr>
            <p:nvPr/>
          </p:nvPicPr>
          <p:blipFill>
            <a:blip r:embed="rId4" cstate="print"/>
            <a:srcRect l="71143" t="61314" r="12174" b="5554"/>
            <a:stretch>
              <a:fillRect/>
            </a:stretch>
          </p:blipFill>
          <p:spPr>
            <a:xfrm>
              <a:off x="4257039" y="2194560"/>
              <a:ext cx="2269089" cy="2915920"/>
            </a:xfrm>
            <a:prstGeom prst="rect">
              <a:avLst/>
            </a:prstGeom>
          </p:spPr>
        </p:pic>
        <p:sp>
          <p:nvSpPr>
            <p:cNvPr id="10" name="Curved Up Arrow 9"/>
            <p:cNvSpPr/>
            <p:nvPr/>
          </p:nvSpPr>
          <p:spPr bwMode="auto">
            <a:xfrm>
              <a:off x="4754880" y="4998720"/>
              <a:ext cx="609600" cy="30480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1" name="Curved Up Arrow 10"/>
            <p:cNvSpPr/>
            <p:nvPr/>
          </p:nvSpPr>
          <p:spPr bwMode="auto">
            <a:xfrm rot="10800000">
              <a:off x="5110480" y="1960880"/>
              <a:ext cx="609600" cy="30480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2" name="Right Arrow 11"/>
            <p:cNvSpPr/>
            <p:nvPr/>
          </p:nvSpPr>
          <p:spPr bwMode="auto">
            <a:xfrm>
              <a:off x="4653280" y="2336800"/>
              <a:ext cx="497840" cy="203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3" name="Right Arrow 12"/>
            <p:cNvSpPr/>
            <p:nvPr/>
          </p:nvSpPr>
          <p:spPr bwMode="auto">
            <a:xfrm rot="10800000">
              <a:off x="5303520" y="4744720"/>
              <a:ext cx="497840" cy="203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grpSp>
      <mc:AlternateContent xmlns:mc="http://schemas.openxmlformats.org/markup-compatibility/2006">
        <mc:Choice xmlns:a14="http://schemas.microsoft.com/office/drawing/2010/main" Requires="a14">
          <p:sp>
            <p:nvSpPr>
              <p:cNvPr id="17" name="Object 16"/>
              <p:cNvSpPr txBox="1"/>
              <p:nvPr/>
            </p:nvSpPr>
            <p:spPr bwMode="auto">
              <a:xfrm>
                <a:off x="5957923" y="1600676"/>
                <a:ext cx="5316740" cy="83798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sz="2299" i="1" smtClean="0">
                              <a:solidFill>
                                <a:schemeClr val="bg1"/>
                              </a:solidFill>
                              <a:latin typeface="Cambria Math" panose="02040503050406030204" pitchFamily="18" charset="0"/>
                            </a:rPr>
                          </m:ctrlPr>
                        </m:sSubPr>
                        <m:e>
                          <m:r>
                            <a:rPr lang="en-US" sz="2299" i="1">
                              <a:solidFill>
                                <a:schemeClr val="bg1"/>
                              </a:solidFill>
                              <a:latin typeface="Cambria Math" panose="02040503050406030204" pitchFamily="18" charset="0"/>
                            </a:rPr>
                            <m:t>𝑉</m:t>
                          </m:r>
                        </m:e>
                        <m:sub>
                          <m:r>
                            <a:rPr lang="en-US" sz="2299" i="1">
                              <a:solidFill>
                                <a:schemeClr val="bg1"/>
                              </a:solidFill>
                              <a:latin typeface="Cambria Math" panose="02040503050406030204" pitchFamily="18" charset="0"/>
                            </a:rPr>
                            <m:t>h𝑖𝑛𝑔𝑒</m:t>
                          </m:r>
                        </m:sub>
                      </m:sSub>
                      <m:r>
                        <a:rPr lang="en-US" sz="2299" i="1">
                          <a:solidFill>
                            <a:schemeClr val="bg1"/>
                          </a:solidFill>
                          <a:latin typeface="Cambria Math" panose="02040503050406030204" pitchFamily="18" charset="0"/>
                        </a:rPr>
                        <m:t>=</m:t>
                      </m:r>
                      <m:f>
                        <m:fPr>
                          <m:ctrlPr>
                            <a:rPr lang="en-US" sz="2299" i="1">
                              <a:solidFill>
                                <a:schemeClr val="bg1"/>
                              </a:solidFill>
                              <a:latin typeface="Cambria Math" panose="02040503050406030204" pitchFamily="18" charset="0"/>
                            </a:rPr>
                          </m:ctrlPr>
                        </m:fPr>
                        <m:num>
                          <m:nary>
                            <m:naryPr>
                              <m:chr m:val="∑"/>
                              <m:subHide m:val="on"/>
                              <m:supHide m:val="on"/>
                              <m:ctrlPr>
                                <a:rPr lang="en-US" sz="2299" i="1">
                                  <a:solidFill>
                                    <a:schemeClr val="bg1"/>
                                  </a:solidFill>
                                  <a:latin typeface="Cambria Math" panose="02040503050406030204" pitchFamily="18" charset="0"/>
                                </a:rPr>
                              </m:ctrlPr>
                            </m:naryPr>
                            <m:sub/>
                            <m:sup/>
                            <m:e>
                              <m:sSub>
                                <m:sSubPr>
                                  <m:ctrlPr>
                                    <a:rPr lang="en-US" sz="2299" i="1">
                                      <a:solidFill>
                                        <a:schemeClr val="bg1"/>
                                      </a:solidFill>
                                      <a:latin typeface="Cambria Math" panose="02040503050406030204" pitchFamily="18" charset="0"/>
                                    </a:rPr>
                                  </m:ctrlPr>
                                </m:sSubPr>
                                <m:e>
                                  <m:r>
                                    <a:rPr lang="en-US" sz="2299" i="1">
                                      <a:solidFill>
                                        <a:schemeClr val="bg1"/>
                                      </a:solidFill>
                                      <a:latin typeface="Cambria Math" panose="02040503050406030204" pitchFamily="18" charset="0"/>
                                    </a:rPr>
                                    <m:t>𝑀</m:t>
                                  </m:r>
                                </m:e>
                                <m:sub>
                                  <m:r>
                                    <a:rPr lang="en-US" sz="2299" i="1">
                                      <a:solidFill>
                                        <a:schemeClr val="bg1"/>
                                      </a:solidFill>
                                      <a:latin typeface="Cambria Math" panose="02040503050406030204" pitchFamily="18" charset="0"/>
                                    </a:rPr>
                                    <m:t>𝑛</m:t>
                                  </m:r>
                                </m:sub>
                              </m:sSub>
                            </m:e>
                          </m:nary>
                        </m:num>
                        <m:den>
                          <m:r>
                            <a:rPr lang="en-US" sz="2299" i="1">
                              <a:solidFill>
                                <a:schemeClr val="bg1"/>
                              </a:solidFill>
                              <a:latin typeface="Cambria Math" panose="02040503050406030204" pitchFamily="18" charset="0"/>
                            </a:rPr>
                            <m:t>h</m:t>
                          </m:r>
                        </m:den>
                      </m:f>
                      <m:r>
                        <a:rPr lang="en-US" sz="2299" i="1">
                          <a:solidFill>
                            <a:schemeClr val="bg1"/>
                          </a:solidFill>
                          <a:latin typeface="Cambria Math" panose="02040503050406030204" pitchFamily="18" charset="0"/>
                        </a:rPr>
                        <m:t>=</m:t>
                      </m:r>
                      <m:f>
                        <m:fPr>
                          <m:ctrlPr>
                            <a:rPr lang="en-US" sz="2299" i="1">
                              <a:solidFill>
                                <a:schemeClr val="bg1"/>
                              </a:solidFill>
                              <a:latin typeface="Cambria Math" panose="02040503050406030204" pitchFamily="18" charset="0"/>
                            </a:rPr>
                          </m:ctrlPr>
                        </m:fPr>
                        <m:num>
                          <m:r>
                            <a:rPr lang="en-US" sz="2299" i="1">
                              <a:solidFill>
                                <a:schemeClr val="bg1"/>
                              </a:solidFill>
                              <a:latin typeface="Cambria Math" panose="02040503050406030204" pitchFamily="18" charset="0"/>
                            </a:rPr>
                            <m:t>(2)96</m:t>
                          </m:r>
                        </m:num>
                        <m:den>
                          <m:r>
                            <a:rPr lang="en-US" sz="2299" i="1">
                              <a:solidFill>
                                <a:schemeClr val="bg1"/>
                              </a:solidFill>
                              <a:latin typeface="Cambria Math" panose="02040503050406030204" pitchFamily="18" charset="0"/>
                            </a:rPr>
                            <m:t>8</m:t>
                          </m:r>
                        </m:den>
                      </m:f>
                      <m:r>
                        <a:rPr lang="en-US" sz="2299" i="1">
                          <a:solidFill>
                            <a:schemeClr val="bg1"/>
                          </a:solidFill>
                          <a:latin typeface="Cambria Math" panose="02040503050406030204" pitchFamily="18" charset="0"/>
                        </a:rPr>
                        <m:t>=24</m:t>
                      </m:r>
                      <m:r>
                        <a:rPr lang="en-US" sz="2299" i="1">
                          <a:solidFill>
                            <a:schemeClr val="bg1"/>
                          </a:solidFill>
                          <a:latin typeface="Cambria Math" panose="02040503050406030204" pitchFamily="18" charset="0"/>
                        </a:rPr>
                        <m:t>𝑘𝑖𝑝𝑠</m:t>
                      </m:r>
                    </m:oMath>
                  </m:oMathPara>
                </a14:m>
                <a:endParaRPr lang="en-US" sz="2299" dirty="0">
                  <a:solidFill>
                    <a:schemeClr val="bg1"/>
                  </a:solidFill>
                </a:endParaRPr>
              </a:p>
            </p:txBody>
          </p:sp>
        </mc:Choice>
        <mc:Fallback>
          <p:sp>
            <p:nvSpPr>
              <p:cNvPr id="17" name="Object 16"/>
              <p:cNvSpPr txBox="1">
                <a:spLocks noRot="1" noChangeAspect="1" noMove="1" noResize="1" noEditPoints="1" noAdjustHandles="1" noChangeArrowheads="1" noChangeShapeType="1" noTextEdit="1"/>
              </p:cNvSpPr>
              <p:nvPr/>
            </p:nvSpPr>
            <p:spPr bwMode="auto">
              <a:xfrm>
                <a:off x="5957923" y="1600676"/>
                <a:ext cx="5316740" cy="8379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Object 17"/>
              <p:cNvSpPr txBox="1"/>
              <p:nvPr/>
            </p:nvSpPr>
            <p:spPr bwMode="auto">
              <a:xfrm>
                <a:off x="6945091" y="2737826"/>
                <a:ext cx="3580467" cy="72529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299" i="1" smtClean="0">
                              <a:solidFill>
                                <a:schemeClr val="bg1"/>
                              </a:solidFill>
                              <a:latin typeface="Cambria Math" panose="02040503050406030204" pitchFamily="18" charset="0"/>
                            </a:rPr>
                          </m:ctrlPr>
                        </m:fPr>
                        <m:num>
                          <m:sSub>
                            <m:sSubPr>
                              <m:ctrlPr>
                                <a:rPr lang="en-US" sz="2299" i="1">
                                  <a:solidFill>
                                    <a:schemeClr val="bg1"/>
                                  </a:solidFill>
                                  <a:latin typeface="Cambria Math" panose="02040503050406030204" pitchFamily="18" charset="0"/>
                                </a:rPr>
                              </m:ctrlPr>
                            </m:sSubPr>
                            <m:e>
                              <m:r>
                                <a:rPr lang="en-US" sz="2299" i="1">
                                  <a:solidFill>
                                    <a:schemeClr val="bg1"/>
                                  </a:solidFill>
                                  <a:latin typeface="Cambria Math" panose="02040503050406030204" pitchFamily="18" charset="0"/>
                                </a:rPr>
                                <m:t>𝑉</m:t>
                              </m:r>
                            </m:e>
                            <m:sub>
                              <m:r>
                                <a:rPr lang="en-US" sz="2299" i="1">
                                  <a:solidFill>
                                    <a:schemeClr val="bg1"/>
                                  </a:solidFill>
                                  <a:latin typeface="Cambria Math" panose="02040503050406030204" pitchFamily="18" charset="0"/>
                                </a:rPr>
                                <m:t>𝑛</m:t>
                              </m:r>
                            </m:sub>
                          </m:sSub>
                        </m:num>
                        <m:den>
                          <m:r>
                            <a:rPr lang="en-US" sz="2299" i="1">
                              <a:solidFill>
                                <a:schemeClr val="bg1"/>
                              </a:solidFill>
                              <a:latin typeface="Cambria Math" panose="02040503050406030204" pitchFamily="18" charset="0"/>
                            </a:rPr>
                            <m:t>2</m:t>
                          </m:r>
                        </m:den>
                      </m:f>
                      <m:r>
                        <a:rPr lang="en-US" sz="2299" i="1">
                          <a:solidFill>
                            <a:schemeClr val="bg1"/>
                          </a:solidFill>
                          <a:latin typeface="Cambria Math" panose="02040503050406030204" pitchFamily="18" charset="0"/>
                        </a:rPr>
                        <m:t>=</m:t>
                      </m:r>
                      <m:f>
                        <m:fPr>
                          <m:ctrlPr>
                            <a:rPr lang="en-US" sz="2299" i="1">
                              <a:solidFill>
                                <a:schemeClr val="bg1"/>
                              </a:solidFill>
                              <a:latin typeface="Cambria Math" panose="02040503050406030204" pitchFamily="18" charset="0"/>
                            </a:rPr>
                          </m:ctrlPr>
                        </m:fPr>
                        <m:num>
                          <m:r>
                            <a:rPr lang="en-US" sz="2299" i="1">
                              <a:solidFill>
                                <a:schemeClr val="bg1"/>
                              </a:solidFill>
                              <a:latin typeface="Cambria Math" panose="02040503050406030204" pitchFamily="18" charset="0"/>
                            </a:rPr>
                            <m:t>42.6</m:t>
                          </m:r>
                        </m:num>
                        <m:den>
                          <m:r>
                            <a:rPr lang="en-US" sz="2299" i="1">
                              <a:solidFill>
                                <a:schemeClr val="bg1"/>
                              </a:solidFill>
                              <a:latin typeface="Cambria Math" panose="02040503050406030204" pitchFamily="18" charset="0"/>
                            </a:rPr>
                            <m:t>2</m:t>
                          </m:r>
                        </m:den>
                      </m:f>
                      <m:r>
                        <a:rPr lang="en-US" sz="2299" i="1">
                          <a:solidFill>
                            <a:schemeClr val="bg1"/>
                          </a:solidFill>
                          <a:latin typeface="Cambria Math" panose="02040503050406030204" pitchFamily="18" charset="0"/>
                        </a:rPr>
                        <m:t>=21.3</m:t>
                      </m:r>
                      <m:r>
                        <a:rPr lang="en-US" sz="2299" i="1">
                          <a:solidFill>
                            <a:schemeClr val="bg1"/>
                          </a:solidFill>
                          <a:latin typeface="Cambria Math" panose="02040503050406030204" pitchFamily="18" charset="0"/>
                        </a:rPr>
                        <m:t>𝑘𝑖𝑝𝑠</m:t>
                      </m:r>
                    </m:oMath>
                  </m:oMathPara>
                </a14:m>
                <a:endParaRPr lang="en-US" sz="2299" dirty="0">
                  <a:solidFill>
                    <a:schemeClr val="bg1"/>
                  </a:solidFill>
                </a:endParaRPr>
              </a:p>
            </p:txBody>
          </p:sp>
        </mc:Choice>
        <mc:Fallback>
          <p:sp>
            <p:nvSpPr>
              <p:cNvPr id="18" name="Object 17"/>
              <p:cNvSpPr txBox="1">
                <a:spLocks noRot="1" noChangeAspect="1" noMove="1" noResize="1" noEditPoints="1" noAdjustHandles="1" noChangeArrowheads="1" noChangeShapeType="1" noTextEdit="1"/>
              </p:cNvSpPr>
              <p:nvPr/>
            </p:nvSpPr>
            <p:spPr bwMode="auto">
              <a:xfrm>
                <a:off x="6945091" y="2737826"/>
                <a:ext cx="3580467" cy="72529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a:spLocks noChangeArrowheads="1"/>
              </p:cNvSpPr>
              <p:nvPr/>
            </p:nvSpPr>
            <p:spPr bwMode="auto">
              <a:xfrm>
                <a:off x="6273584" y="3848550"/>
                <a:ext cx="4829792" cy="1130784"/>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Since </a:t>
                </a:r>
                <a14:m>
                  <m:oMath xmlns:m="http://schemas.openxmlformats.org/officeDocument/2006/math">
                    <m:r>
                      <a:rPr lang="en-US" sz="2399" i="1" dirty="0">
                        <a:solidFill>
                          <a:schemeClr val="bg1"/>
                        </a:solidFill>
                        <a:latin typeface="Cambria Math" panose="02040503050406030204" pitchFamily="18" charset="0"/>
                      </a:rPr>
                      <m:t>𝑉</m:t>
                    </m:r>
                    <m:r>
                      <a:rPr lang="en-US" sz="2399" i="1" baseline="-25000" dirty="0" err="1">
                        <a:solidFill>
                          <a:schemeClr val="bg1"/>
                        </a:solidFill>
                        <a:latin typeface="Cambria Math" panose="02040503050406030204" pitchFamily="18" charset="0"/>
                      </a:rPr>
                      <m:t>h𝑖𝑛𝑔𝑒</m:t>
                    </m:r>
                  </m:oMath>
                </a14:m>
                <a:r>
                  <a:rPr lang="en-US" sz="2399" dirty="0">
                    <a:solidFill>
                      <a:schemeClr val="bg1"/>
                    </a:solidFill>
                  </a:rPr>
                  <a:t> exceeds </a:t>
                </a:r>
                <a14:m>
                  <m:oMath xmlns:m="http://schemas.openxmlformats.org/officeDocument/2006/math">
                    <m:r>
                      <a:rPr lang="en-US" sz="2399" i="1" dirty="0">
                        <a:solidFill>
                          <a:schemeClr val="bg1"/>
                        </a:solidFill>
                        <a:latin typeface="Cambria Math" panose="02040503050406030204" pitchFamily="18" charset="0"/>
                      </a:rPr>
                      <m:t>𝑉</m:t>
                    </m:r>
                    <m:r>
                      <a:rPr lang="en-US" sz="2399" i="1" baseline="-25000" dirty="0" err="1">
                        <a:solidFill>
                          <a:schemeClr val="bg1"/>
                        </a:solidFill>
                        <a:latin typeface="Cambria Math" panose="02040503050406030204" pitchFamily="18" charset="0"/>
                      </a:rPr>
                      <m:t>𝑛</m:t>
                    </m:r>
                    <m:r>
                      <a:rPr lang="en-US" sz="2399" i="1" dirty="0">
                        <a:solidFill>
                          <a:schemeClr val="bg1"/>
                        </a:solidFill>
                        <a:latin typeface="Cambria Math" panose="02040503050406030204" pitchFamily="18" charset="0"/>
                      </a:rPr>
                      <m:t>/2</m:t>
                    </m:r>
                  </m:oMath>
                </a14:m>
                <a:r>
                  <a:rPr lang="en-US" sz="2399" dirty="0">
                    <a:solidFill>
                      <a:schemeClr val="bg1"/>
                    </a:solidFill>
                  </a:rPr>
                  <a:t>, reduce the hinge capacities for Pier C by:</a:t>
                </a:r>
              </a:p>
            </p:txBody>
          </p:sp>
        </mc:Choice>
        <mc:Fallback>
          <p:sp>
            <p:nvSpPr>
              <p:cNvPr id="19" name="TextBox 18"/>
              <p:cNvSpPr txBox="1">
                <a:spLocks noRot="1" noChangeAspect="1" noMove="1" noResize="1" noEditPoints="1" noAdjustHandles="1" noChangeArrowheads="1" noChangeShapeType="1" noTextEdit="1"/>
              </p:cNvSpPr>
              <p:nvPr/>
            </p:nvSpPr>
            <p:spPr bwMode="auto">
              <a:xfrm>
                <a:off x="6273584" y="3848550"/>
                <a:ext cx="4829792" cy="1130784"/>
              </a:xfrm>
              <a:prstGeom prst="rect">
                <a:avLst/>
              </a:prstGeom>
              <a:blipFill>
                <a:blip r:embed="rId7"/>
                <a:stretch>
                  <a:fillRect l="-1894" t="-6452" r="-1389" b="-11290"/>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Object 19"/>
              <p:cNvSpPr txBox="1"/>
              <p:nvPr/>
            </p:nvSpPr>
            <p:spPr bwMode="auto">
              <a:xfrm>
                <a:off x="7389475" y="5096778"/>
                <a:ext cx="2356823" cy="76338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f>
                        <m:fPr>
                          <m:ctrlPr>
                            <a:rPr lang="en-US" sz="2299" i="1" smtClean="0">
                              <a:solidFill>
                                <a:schemeClr val="bg1"/>
                              </a:solidFill>
                              <a:latin typeface="Cambria Math" panose="02040503050406030204" pitchFamily="18" charset="0"/>
                            </a:rPr>
                          </m:ctrlPr>
                        </m:fPr>
                        <m:num>
                          <m:r>
                            <a:rPr lang="en-US" sz="2299" i="1">
                              <a:solidFill>
                                <a:schemeClr val="bg1"/>
                              </a:solidFill>
                              <a:latin typeface="Cambria Math" panose="02040503050406030204" pitchFamily="18" charset="0"/>
                            </a:rPr>
                            <m:t>21.3</m:t>
                          </m:r>
                        </m:num>
                        <m:den>
                          <m:r>
                            <a:rPr lang="en-US" sz="2299" i="1">
                              <a:solidFill>
                                <a:schemeClr val="bg1"/>
                              </a:solidFill>
                              <a:latin typeface="Cambria Math" panose="02040503050406030204" pitchFamily="18" charset="0"/>
                            </a:rPr>
                            <m:t>24</m:t>
                          </m:r>
                        </m:den>
                      </m:f>
                      <m:r>
                        <a:rPr lang="en-US" sz="2299" i="1">
                          <a:solidFill>
                            <a:schemeClr val="bg1"/>
                          </a:solidFill>
                          <a:latin typeface="Cambria Math" panose="02040503050406030204" pitchFamily="18" charset="0"/>
                        </a:rPr>
                        <m:t>=0.89</m:t>
                      </m:r>
                    </m:oMath>
                  </m:oMathPara>
                </a14:m>
                <a:endParaRPr lang="en-US" sz="2299" dirty="0">
                  <a:solidFill>
                    <a:schemeClr val="bg1"/>
                  </a:solidFill>
                </a:endParaRPr>
              </a:p>
            </p:txBody>
          </p:sp>
        </mc:Choice>
        <mc:Fallback>
          <p:sp>
            <p:nvSpPr>
              <p:cNvPr id="20" name="Object 19"/>
              <p:cNvSpPr txBox="1">
                <a:spLocks noRot="1" noChangeAspect="1" noMove="1" noResize="1" noEditPoints="1" noAdjustHandles="1" noChangeArrowheads="1" noChangeShapeType="1" noTextEdit="1"/>
              </p:cNvSpPr>
              <p:nvPr/>
            </p:nvSpPr>
            <p:spPr bwMode="auto">
              <a:xfrm>
                <a:off x="7389475" y="5096778"/>
                <a:ext cx="2356823" cy="763389"/>
              </a:xfrm>
              <a:prstGeom prst="rect">
                <a:avLst/>
              </a:prstGeom>
              <a:blipFill>
                <a:blip r:embed="rId8"/>
                <a:stretch>
                  <a:fillRect/>
                </a:stretch>
              </a:blipFill>
            </p:spPr>
            <p:txBody>
              <a:bodyPr/>
              <a:lstStyle/>
              <a:p>
                <a:r>
                  <a:rPr lang="en-US">
                    <a:noFill/>
                  </a:rPr>
                  <a:t> </a:t>
                </a:r>
              </a:p>
            </p:txBody>
          </p:sp>
        </mc:Fallback>
      </mc:AlternateContent>
      <p:sp>
        <p:nvSpPr>
          <p:cNvPr id="21"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2"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3"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153</a:t>
            </a:fld>
            <a:endParaRPr lang="en-US">
              <a:solidFill>
                <a:schemeClr val="bg1"/>
              </a:solidFill>
            </a:endParaRPr>
          </a:p>
        </p:txBody>
      </p:sp>
    </p:spTree>
    <p:extLst>
      <p:ext uri="{BB962C8B-B14F-4D97-AF65-F5344CB8AC3E}">
        <p14:creationId xmlns:p14="http://schemas.microsoft.com/office/powerpoint/2010/main" val="400402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0722"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Internal Work</a:t>
            </a:r>
            <a:br>
              <a:rPr lang="en-US" sz="2399" i="1" dirty="0"/>
            </a:br>
            <a:r>
              <a:rPr lang="en-US" sz="2399" i="1" dirty="0"/>
              <a:t>	</a:t>
            </a:r>
          </a:p>
        </p:txBody>
      </p:sp>
      <mc:AlternateContent xmlns:mc="http://schemas.openxmlformats.org/markup-compatibility/2006" xmlns:a14="http://schemas.microsoft.com/office/drawing/2010/main">
        <mc:Choice Requires="a14">
          <p:sp>
            <p:nvSpPr>
              <p:cNvPr id="20" name="Object 19"/>
              <p:cNvSpPr txBox="1"/>
              <p:nvPr/>
            </p:nvSpPr>
            <p:spPr bwMode="auto">
              <a:xfrm>
                <a:off x="2255251" y="1844053"/>
                <a:ext cx="7557706" cy="60944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299" i="1">
                          <a:solidFill>
                            <a:srgbClr val="000000"/>
                          </a:solidFill>
                          <a:latin typeface="Cambria Math" panose="02040503050406030204" pitchFamily="18" charset="0"/>
                        </a:rPr>
                        <m:t>𝐼</m:t>
                      </m:r>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𝑊</m:t>
                          </m:r>
                        </m:e>
                        <m:sub>
                          <m:r>
                            <a:rPr lang="en-US" sz="2299" i="1">
                              <a:solidFill>
                                <a:srgbClr val="000000"/>
                              </a:solidFill>
                              <a:latin typeface="Cambria Math" panose="02040503050406030204" pitchFamily="18" charset="0"/>
                            </a:rPr>
                            <m:t>𝐴</m:t>
                          </m:r>
                        </m:sub>
                      </m:sSub>
                      <m:r>
                        <a:rPr lang="en-US" sz="2299" i="1">
                          <a:solidFill>
                            <a:srgbClr val="000000"/>
                          </a:solidFill>
                          <a:latin typeface="Cambria Math" panose="02040503050406030204" pitchFamily="18" charset="0"/>
                        </a:rPr>
                        <m:t>=</m:t>
                      </m:r>
                      <m:nary>
                        <m:naryPr>
                          <m:chr m:val="∑"/>
                          <m:subHide m:val="on"/>
                          <m:supHide m:val="on"/>
                          <m:ctrlPr>
                            <a:rPr lang="en-US" sz="2299" i="1">
                              <a:solidFill>
                                <a:srgbClr val="000000"/>
                              </a:solidFill>
                              <a:latin typeface="Cambria Math" panose="02040503050406030204" pitchFamily="18" charset="0"/>
                            </a:rPr>
                          </m:ctrlPr>
                        </m:naryPr>
                        <m:sub/>
                        <m:sup/>
                        <m:e>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𝑀</m:t>
                              </m:r>
                            </m:e>
                            <m:sub>
                              <m:r>
                                <a:rPr lang="en-US" sz="2299" i="1">
                                  <a:solidFill>
                                    <a:srgbClr val="000000"/>
                                  </a:solidFill>
                                  <a:latin typeface="Cambria Math" panose="02040503050406030204" pitchFamily="18" charset="0"/>
                                </a:rPr>
                                <m:t>𝑛</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𝐴</m:t>
                              </m:r>
                            </m:sub>
                          </m:sSub>
                          <m:r>
                            <a:rPr lang="en-US" sz="2299" i="1">
                              <a:solidFill>
                                <a:srgbClr val="000000"/>
                              </a:solidFill>
                              <a:latin typeface="Cambria Math" panose="02040503050406030204" pitchFamily="18" charset="0"/>
                            </a:rPr>
                            <m:t>𝜃</m:t>
                          </m:r>
                          <m:r>
                            <a:rPr lang="en-US" sz="2299" i="1">
                              <a:solidFill>
                                <a:srgbClr val="000000"/>
                              </a:solidFill>
                              <a:latin typeface="Cambria Math" panose="02040503050406030204" pitchFamily="18" charset="0"/>
                            </a:rPr>
                            <m:t>=(2)(97)(12)(0.0033)=7.68</m:t>
                          </m:r>
                          <m:r>
                            <a:rPr lang="en-US" sz="2299" i="1">
                              <a:solidFill>
                                <a:srgbClr val="000000"/>
                              </a:solidFill>
                              <a:latin typeface="Cambria Math" panose="02040503050406030204" pitchFamily="18" charset="0"/>
                            </a:rPr>
                            <m:t>𝑘</m:t>
                          </m:r>
                          <m:r>
                            <m:rPr>
                              <m:nor/>
                            </m:rPr>
                            <a:rPr lang="en-US" sz="2299">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𝑖𝑛</m:t>
                          </m:r>
                        </m:e>
                      </m:nary>
                    </m:oMath>
                  </m:oMathPara>
                </a14:m>
                <a:endParaRPr lang="en-US" sz="2299" dirty="0"/>
              </a:p>
            </p:txBody>
          </p:sp>
        </mc:Choice>
        <mc:Fallback xmlns="">
          <p:sp>
            <p:nvSpPr>
              <p:cNvPr id="20" name="Object 19"/>
              <p:cNvSpPr txBox="1">
                <a:spLocks noRot="1" noChangeAspect="1" noMove="1" noResize="1" noEditPoints="1" noAdjustHandles="1" noChangeArrowheads="1" noChangeShapeType="1" noTextEdit="1"/>
              </p:cNvSpPr>
              <p:nvPr/>
            </p:nvSpPr>
            <p:spPr bwMode="auto">
              <a:xfrm>
                <a:off x="2255251" y="1844053"/>
                <a:ext cx="7557706" cy="609441"/>
              </a:xfrm>
              <a:prstGeom prst="rect">
                <a:avLst/>
              </a:prstGeom>
              <a:blipFill>
                <a:blip r:embed="rId3"/>
                <a:stretch>
                  <a:fillRect b="-19192"/>
                </a:stretch>
              </a:blipFill>
            </p:spPr>
            <p:txBody>
              <a:bodyPr/>
              <a:lstStyle/>
              <a:p>
                <a:r>
                  <a:rPr lang="en-US">
                    <a:noFill/>
                  </a:rPr>
                  <a:t> </a:t>
                </a:r>
              </a:p>
            </p:txBody>
          </p:sp>
        </mc:Fallback>
      </mc:AlternateContent>
      <p:sp>
        <p:nvSpPr>
          <p:cNvPr id="22" name="TextBox 21"/>
          <p:cNvSpPr txBox="1">
            <a:spLocks noChangeArrowheads="1"/>
          </p:cNvSpPr>
          <p:nvPr/>
        </p:nvSpPr>
        <p:spPr bwMode="auto">
          <a:xfrm>
            <a:off x="2056864" y="1448316"/>
            <a:ext cx="4570809" cy="438468"/>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t>Internal Work Done By Pier A:</a:t>
            </a:r>
          </a:p>
        </p:txBody>
      </p:sp>
      <mc:AlternateContent xmlns:mc="http://schemas.openxmlformats.org/markup-compatibility/2006" xmlns:a14="http://schemas.microsoft.com/office/drawing/2010/main">
        <mc:Choice Requires="a14">
          <p:sp>
            <p:nvSpPr>
              <p:cNvPr id="24" name="Object 23"/>
              <p:cNvSpPr txBox="1"/>
              <p:nvPr/>
            </p:nvSpPr>
            <p:spPr bwMode="auto">
              <a:xfrm>
                <a:off x="2255251" y="3229243"/>
                <a:ext cx="7557706" cy="80919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299" i="1">
                          <a:solidFill>
                            <a:srgbClr val="000000"/>
                          </a:solidFill>
                          <a:latin typeface="Cambria Math" panose="02040503050406030204" pitchFamily="18" charset="0"/>
                        </a:rPr>
                        <m:t>𝐼</m:t>
                      </m:r>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𝑊</m:t>
                          </m:r>
                        </m:e>
                        <m:sub>
                          <m:r>
                            <a:rPr lang="en-US" sz="2299" i="1">
                              <a:solidFill>
                                <a:srgbClr val="000000"/>
                              </a:solidFill>
                              <a:latin typeface="Cambria Math" panose="02040503050406030204" pitchFamily="18" charset="0"/>
                            </a:rPr>
                            <m:t>𝐵</m:t>
                          </m:r>
                        </m:sub>
                      </m:sSub>
                      <m:r>
                        <a:rPr lang="en-US" sz="2299" i="1">
                          <a:solidFill>
                            <a:srgbClr val="000000"/>
                          </a:solidFill>
                          <a:latin typeface="Cambria Math" panose="02040503050406030204" pitchFamily="18" charset="0"/>
                        </a:rPr>
                        <m:t>=</m:t>
                      </m:r>
                      <m:nary>
                        <m:naryPr>
                          <m:chr m:val="∑"/>
                          <m:subHide m:val="on"/>
                          <m:supHide m:val="on"/>
                          <m:ctrlPr>
                            <a:rPr lang="en-US" sz="2299" i="1">
                              <a:solidFill>
                                <a:srgbClr val="000000"/>
                              </a:solidFill>
                              <a:latin typeface="Cambria Math" panose="02040503050406030204" pitchFamily="18" charset="0"/>
                            </a:rPr>
                          </m:ctrlPr>
                        </m:naryPr>
                        <m:sub/>
                        <m:sup/>
                        <m:e>
                          <m:sSub>
                            <m:sSubPr>
                              <m:ctrlPr>
                                <a:rPr lang="en-US" sz="2299" i="1">
                                  <a:solidFill>
                                    <a:srgbClr val="000000"/>
                                  </a:solidFill>
                                  <a:latin typeface="Cambria Math" panose="02040503050406030204" pitchFamily="18" charset="0"/>
                                </a:rPr>
                              </m:ctrlPr>
                            </m:sSubPr>
                            <m:e>
                              <m:r>
                                <a:rPr lang="en-US" sz="2299" i="1">
                                  <a:solidFill>
                                    <a:srgbClr val="000000"/>
                                  </a:solidFill>
                                  <a:latin typeface="Cambria Math" panose="02040503050406030204" pitchFamily="18" charset="0"/>
                                </a:rPr>
                                <m:t>𝑀</m:t>
                              </m:r>
                            </m:e>
                            <m:sub>
                              <m:r>
                                <a:rPr lang="en-US" sz="2299" i="1">
                                  <a:solidFill>
                                    <a:srgbClr val="000000"/>
                                  </a:solidFill>
                                  <a:latin typeface="Cambria Math" panose="02040503050406030204" pitchFamily="18" charset="0"/>
                                </a:rPr>
                                <m:t>𝑛</m:t>
                              </m:r>
                              <m:r>
                                <a:rPr lang="en-US" sz="2299" i="1">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𝐵</m:t>
                              </m:r>
                            </m:sub>
                          </m:sSub>
                          <m:r>
                            <a:rPr lang="en-US" sz="2299" i="1">
                              <a:solidFill>
                                <a:srgbClr val="000000"/>
                              </a:solidFill>
                              <a:latin typeface="Cambria Math" panose="02040503050406030204" pitchFamily="18" charset="0"/>
                            </a:rPr>
                            <m:t>𝜃</m:t>
                          </m:r>
                          <m:r>
                            <a:rPr lang="en-US" sz="2299" i="1">
                              <a:solidFill>
                                <a:srgbClr val="000000"/>
                              </a:solidFill>
                              <a:latin typeface="Cambria Math" panose="02040503050406030204" pitchFamily="18" charset="0"/>
                            </a:rPr>
                            <m:t>=(2)(33)(12)(0.0042)=3.33</m:t>
                          </m:r>
                          <m:r>
                            <a:rPr lang="en-US" sz="2299" i="1">
                              <a:solidFill>
                                <a:srgbClr val="000000"/>
                              </a:solidFill>
                              <a:latin typeface="Cambria Math" panose="02040503050406030204" pitchFamily="18" charset="0"/>
                            </a:rPr>
                            <m:t>𝑘</m:t>
                          </m:r>
                          <m:r>
                            <m:rPr>
                              <m:nor/>
                            </m:rPr>
                            <a:rPr lang="en-US" sz="2299">
                              <a:solidFill>
                                <a:srgbClr val="000000"/>
                              </a:solidFill>
                              <a:latin typeface="Cambria Math" panose="02040503050406030204" pitchFamily="18" charset="0"/>
                            </a:rPr>
                            <m:t>−</m:t>
                          </m:r>
                          <m:r>
                            <a:rPr lang="en-US" sz="2299" i="1">
                              <a:solidFill>
                                <a:srgbClr val="000000"/>
                              </a:solidFill>
                              <a:latin typeface="Cambria Math" panose="02040503050406030204" pitchFamily="18" charset="0"/>
                            </a:rPr>
                            <m:t>𝑖𝑛</m:t>
                          </m:r>
                        </m:e>
                      </m:nary>
                    </m:oMath>
                  </m:oMathPara>
                </a14:m>
                <a:endParaRPr lang="en-US" sz="2299" dirty="0"/>
              </a:p>
            </p:txBody>
          </p:sp>
        </mc:Choice>
        <mc:Fallback xmlns="">
          <p:sp>
            <p:nvSpPr>
              <p:cNvPr id="24" name="Object 23"/>
              <p:cNvSpPr txBox="1">
                <a:spLocks noRot="1" noChangeAspect="1" noMove="1" noResize="1" noEditPoints="1" noAdjustHandles="1" noChangeArrowheads="1" noChangeShapeType="1" noTextEdit="1"/>
              </p:cNvSpPr>
              <p:nvPr/>
            </p:nvSpPr>
            <p:spPr bwMode="auto">
              <a:xfrm>
                <a:off x="2255251" y="3229243"/>
                <a:ext cx="7557706" cy="809198"/>
              </a:xfrm>
              <a:prstGeom prst="rect">
                <a:avLst/>
              </a:prstGeom>
              <a:blipFill>
                <a:blip r:embed="rId4"/>
                <a:stretch>
                  <a:fillRect/>
                </a:stretch>
              </a:blipFill>
            </p:spPr>
            <p:txBody>
              <a:bodyPr/>
              <a:lstStyle/>
              <a:p>
                <a:r>
                  <a:rPr lang="en-US">
                    <a:noFill/>
                  </a:rPr>
                  <a:t> </a:t>
                </a:r>
              </a:p>
            </p:txBody>
          </p:sp>
        </mc:Fallback>
      </mc:AlternateContent>
      <p:sp>
        <p:nvSpPr>
          <p:cNvPr id="26" name="TextBox 25"/>
          <p:cNvSpPr txBox="1">
            <a:spLocks noChangeArrowheads="1"/>
          </p:cNvSpPr>
          <p:nvPr/>
        </p:nvSpPr>
        <p:spPr bwMode="auto">
          <a:xfrm>
            <a:off x="2056864" y="2792441"/>
            <a:ext cx="4570809" cy="438468"/>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t>Internal Work Done By Pier B:</a:t>
            </a:r>
          </a:p>
        </p:txBody>
      </p:sp>
      <p:sp>
        <p:nvSpPr>
          <p:cNvPr id="30" name="TextBox 29"/>
          <p:cNvSpPr txBox="1">
            <a:spLocks noChangeArrowheads="1"/>
          </p:cNvSpPr>
          <p:nvPr/>
        </p:nvSpPr>
        <p:spPr bwMode="auto">
          <a:xfrm>
            <a:off x="2056864" y="4038441"/>
            <a:ext cx="4570809" cy="438468"/>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t>Internal Work Done By Pier C:</a:t>
            </a:r>
          </a:p>
        </p:txBody>
      </p:sp>
      <p:sp>
        <p:nvSpPr>
          <p:cNvPr id="35" name="TextBox 34"/>
          <p:cNvSpPr txBox="1">
            <a:spLocks noChangeArrowheads="1"/>
          </p:cNvSpPr>
          <p:nvPr/>
        </p:nvSpPr>
        <p:spPr bwMode="auto">
          <a:xfrm>
            <a:off x="2056864" y="5333504"/>
            <a:ext cx="4570809" cy="438468"/>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t>Total Internal Work:</a:t>
            </a:r>
          </a:p>
        </p:txBody>
      </p:sp>
      <p:grpSp>
        <p:nvGrpSpPr>
          <p:cNvPr id="7" name="Group 6">
            <a:extLst>
              <a:ext uri="{FF2B5EF4-FFF2-40B4-BE49-F238E27FC236}">
                <a16:creationId xmlns:a16="http://schemas.microsoft.com/office/drawing/2014/main" id="{1525466C-A1CB-4EC0-B040-668C4E980468}"/>
              </a:ext>
            </a:extLst>
          </p:cNvPr>
          <p:cNvGrpSpPr/>
          <p:nvPr/>
        </p:nvGrpSpPr>
        <p:grpSpPr>
          <a:xfrm>
            <a:off x="2255250" y="4415773"/>
            <a:ext cx="8197302" cy="654156"/>
            <a:chOff x="2316163" y="4572000"/>
            <a:chExt cx="8199437" cy="654326"/>
          </a:xfrm>
        </p:grpSpPr>
        <mc:AlternateContent xmlns:mc="http://schemas.openxmlformats.org/markup-compatibility/2006" xmlns:a14="http://schemas.microsoft.com/office/drawing/2010/main">
          <mc:Choice Requires="a14">
            <p:sp>
              <p:nvSpPr>
                <p:cNvPr id="28" name="Object 27"/>
                <p:cNvSpPr txBox="1"/>
                <p:nvPr/>
              </p:nvSpPr>
              <p:spPr bwMode="auto">
                <a:xfrm>
                  <a:off x="2316163" y="4572000"/>
                  <a:ext cx="8199437" cy="609600"/>
                </a:xfrm>
                <a:prstGeom prst="rect">
                  <a:avLst/>
                </a:prstGeom>
                <a:noFill/>
              </p:spPr>
              <p:txBody>
                <a:bodyPr>
                  <a:noAutofit/>
                </a:bodyPr>
                <a:lstStyle>
                  <a:defPPr>
                    <a:defRPr lang="en-US"/>
                  </a:defPPr>
                  <a:lvl1pPr>
                    <a:defRPr sz="2300" i="1">
                      <a:solidFill>
                        <a:srgbClr val="000000"/>
                      </a:solidFill>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r>
                          <a:rPr lang="en-US" sz="2299">
                            <a:latin typeface="Cambria Math" panose="02040503050406030204" pitchFamily="18" charset="0"/>
                          </a:rPr>
                          <m:t>𝐼</m:t>
                        </m:r>
                        <m:sSub>
                          <m:sSubPr>
                            <m:ctrlPr>
                              <a:rPr lang="en-US" sz="2299" i="1">
                                <a:latin typeface="Cambria Math" panose="02040503050406030204" pitchFamily="18" charset="0"/>
                              </a:rPr>
                            </m:ctrlPr>
                          </m:sSubPr>
                          <m:e>
                            <m:r>
                              <a:rPr lang="en-US" sz="2299">
                                <a:latin typeface="Cambria Math" panose="02040503050406030204" pitchFamily="18" charset="0"/>
                              </a:rPr>
                              <m:t>𝑊</m:t>
                            </m:r>
                          </m:e>
                          <m:sub>
                            <m:r>
                              <a:rPr lang="en-US" sz="2299">
                                <a:latin typeface="Cambria Math" panose="02040503050406030204" pitchFamily="18" charset="0"/>
                              </a:rPr>
                              <m:t>𝐶</m:t>
                            </m:r>
                          </m:sub>
                        </m:sSub>
                        <m:r>
                          <a:rPr lang="en-US" sz="2299">
                            <a:latin typeface="Cambria Math" panose="02040503050406030204" pitchFamily="18" charset="0"/>
                          </a:rPr>
                          <m:t>=</m:t>
                        </m:r>
                        <m:nary>
                          <m:naryPr>
                            <m:chr m:val="∑"/>
                            <m:subHide m:val="on"/>
                            <m:supHide m:val="on"/>
                            <m:ctrlPr>
                              <a:rPr lang="en-US" sz="2299" i="1">
                                <a:latin typeface="Cambria Math" panose="02040503050406030204" pitchFamily="18" charset="0"/>
                              </a:rPr>
                            </m:ctrlPr>
                          </m:naryPr>
                          <m:sub/>
                          <m:sup/>
                          <m:e>
                            <m:sSub>
                              <m:sSubPr>
                                <m:ctrlPr>
                                  <a:rPr lang="en-US" sz="2299" i="1">
                                    <a:latin typeface="Cambria Math" panose="02040503050406030204" pitchFamily="18" charset="0"/>
                                  </a:rPr>
                                </m:ctrlPr>
                              </m:sSubPr>
                              <m:e>
                                <m:r>
                                  <a:rPr lang="en-US" sz="2299">
                                    <a:latin typeface="Cambria Math" panose="02040503050406030204" pitchFamily="18" charset="0"/>
                                  </a:rPr>
                                  <m:t>𝑀</m:t>
                                </m:r>
                              </m:e>
                              <m:sub>
                                <m:r>
                                  <a:rPr lang="en-US" sz="2299">
                                    <a:latin typeface="Cambria Math" panose="02040503050406030204" pitchFamily="18" charset="0"/>
                                  </a:rPr>
                                  <m:t>𝑛</m:t>
                                </m:r>
                                <m:r>
                                  <a:rPr lang="en-US" sz="2299">
                                    <a:latin typeface="Cambria Math" panose="02040503050406030204" pitchFamily="18" charset="0"/>
                                  </a:rPr>
                                  <m:t>,</m:t>
                                </m:r>
                                <m:r>
                                  <a:rPr lang="en-US" sz="2299">
                                    <a:latin typeface="Cambria Math" panose="02040503050406030204" pitchFamily="18" charset="0"/>
                                  </a:rPr>
                                  <m:t>𝐶</m:t>
                                </m:r>
                              </m:sub>
                            </m:sSub>
                            <m:r>
                              <a:rPr lang="en-US" sz="2299">
                                <a:latin typeface="Cambria Math" panose="02040503050406030204" pitchFamily="18" charset="0"/>
                              </a:rPr>
                              <m:t>𝜃</m:t>
                            </m:r>
                            <m:r>
                              <a:rPr lang="en-US" sz="2299">
                                <a:latin typeface="Cambria Math" panose="02040503050406030204" pitchFamily="18" charset="0"/>
                              </a:rPr>
                              <m:t>=0.89(2)(96)(12)(0.0042)=8.61</m:t>
                            </m:r>
                            <m:r>
                              <a:rPr lang="en-US" sz="2299">
                                <a:latin typeface="Cambria Math" panose="02040503050406030204" pitchFamily="18" charset="0"/>
                              </a:rPr>
                              <m:t>𝑘</m:t>
                            </m:r>
                            <m:r>
                              <m:rPr>
                                <m:nor/>
                              </m:rPr>
                              <a:rPr lang="en-US" sz="2299" i="0"/>
                              <m:t>−</m:t>
                            </m:r>
                            <m:r>
                              <a:rPr lang="en-US" sz="2299">
                                <a:latin typeface="Cambria Math" panose="02040503050406030204" pitchFamily="18" charset="0"/>
                              </a:rPr>
                              <m:t>𝑖𝑛</m:t>
                            </m:r>
                          </m:e>
                        </m:nary>
                      </m:oMath>
                    </m:oMathPara>
                  </a14:m>
                  <a:endParaRPr lang="en-US" sz="2299" dirty="0"/>
                </a:p>
              </p:txBody>
            </p:sp>
          </mc:Choice>
          <mc:Fallback xmlns="">
            <p:sp>
              <p:nvSpPr>
                <p:cNvPr id="28" name="Object 27"/>
                <p:cNvSpPr txBox="1">
                  <a:spLocks noRot="1" noChangeAspect="1" noMove="1" noResize="1" noEditPoints="1" noAdjustHandles="1" noChangeArrowheads="1" noChangeShapeType="1" noTextEdit="1"/>
                </p:cNvSpPr>
                <p:nvPr/>
              </p:nvSpPr>
              <p:spPr bwMode="auto">
                <a:xfrm>
                  <a:off x="2316163" y="4572000"/>
                  <a:ext cx="8199437" cy="609600"/>
                </a:xfrm>
                <a:prstGeom prst="rect">
                  <a:avLst/>
                </a:prstGeom>
                <a:blipFill>
                  <a:blip r:embed="rId5"/>
                  <a:stretch>
                    <a:fillRect b="-19000"/>
                  </a:stretch>
                </a:blipFill>
              </p:spPr>
              <p:txBody>
                <a:bodyPr/>
                <a:lstStyle/>
                <a:p>
                  <a:r>
                    <a:rPr lang="en-US">
                      <a:noFill/>
                    </a:rPr>
                    <a:t> </a:t>
                  </a:r>
                </a:p>
              </p:txBody>
            </p:sp>
          </mc:Fallback>
        </mc:AlternateContent>
        <p:sp>
          <p:nvSpPr>
            <p:cNvPr id="11" name="Rectangle 10"/>
            <p:cNvSpPr/>
            <p:nvPr/>
          </p:nvSpPr>
          <p:spPr>
            <a:xfrm>
              <a:off x="4800600" y="4769126"/>
              <a:ext cx="6096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tangle 12"/>
            <p:cNvSpPr/>
            <p:nvPr/>
          </p:nvSpPr>
          <p:spPr>
            <a:xfrm>
              <a:off x="8373441" y="4769126"/>
              <a:ext cx="6096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10" name="Group 9">
            <a:extLst>
              <a:ext uri="{FF2B5EF4-FFF2-40B4-BE49-F238E27FC236}">
                <a16:creationId xmlns:a16="http://schemas.microsoft.com/office/drawing/2014/main" id="{1146DAEF-6A69-4299-9FD0-770FDD579E89}"/>
              </a:ext>
            </a:extLst>
          </p:cNvPr>
          <p:cNvGrpSpPr/>
          <p:nvPr/>
        </p:nvGrpSpPr>
        <p:grpSpPr>
          <a:xfrm>
            <a:off x="2255250" y="5699468"/>
            <a:ext cx="5972206" cy="660813"/>
            <a:chOff x="2255838" y="5700059"/>
            <a:chExt cx="5973762" cy="660985"/>
          </a:xfrm>
        </p:grpSpPr>
        <mc:AlternateContent xmlns:mc="http://schemas.openxmlformats.org/markup-compatibility/2006" xmlns:a14="http://schemas.microsoft.com/office/drawing/2010/main">
          <mc:Choice Requires="a14">
            <p:sp>
              <p:nvSpPr>
                <p:cNvPr id="33" name="Object 32"/>
                <p:cNvSpPr txBox="1"/>
                <p:nvPr/>
              </p:nvSpPr>
              <p:spPr bwMode="auto">
                <a:xfrm>
                  <a:off x="2255838" y="5700059"/>
                  <a:ext cx="5973762" cy="609600"/>
                </a:xfrm>
                <a:prstGeom prst="rect">
                  <a:avLst/>
                </a:prstGeom>
                <a:noFill/>
              </p:spPr>
              <p:txBody>
                <a:bodyPr>
                  <a:noAutofit/>
                </a:bodyPr>
                <a:lstStyle>
                  <a:defPPr>
                    <a:defRPr lang="en-US"/>
                  </a:defPPr>
                  <a:lvl1pPr>
                    <a:defRPr sz="2300" i="1">
                      <a:solidFill>
                        <a:srgbClr val="000000"/>
                      </a:solidFill>
                      <a:latin typeface="Cambria Math" panose="02040503050406030204" pitchFamily="18" charset="0"/>
                    </a:defRPr>
                  </a:lvl1pPr>
                </a:lstStyle>
                <a:p>
                  <a:pPr/>
                  <a14:m>
                    <m:oMathPara xmlns:m="http://schemas.openxmlformats.org/officeDocument/2006/math">
                      <m:oMathParaPr>
                        <m:jc m:val="left"/>
                      </m:oMathParaPr>
                      <m:oMath xmlns:m="http://schemas.openxmlformats.org/officeDocument/2006/math">
                        <m:nary>
                          <m:naryPr>
                            <m:chr m:val="∑"/>
                            <m:subHide m:val="on"/>
                            <m:supHide m:val="on"/>
                            <m:ctrlPr>
                              <a:rPr lang="en-US" sz="2299" i="1">
                                <a:latin typeface="Cambria Math" panose="02040503050406030204" pitchFamily="18" charset="0"/>
                              </a:rPr>
                            </m:ctrlPr>
                          </m:naryPr>
                          <m:sub/>
                          <m:sup/>
                          <m:e>
                            <m:sSub>
                              <m:sSubPr>
                                <m:ctrlPr>
                                  <a:rPr lang="en-US" sz="2299" i="1">
                                    <a:latin typeface="Cambria Math" panose="02040503050406030204" pitchFamily="18" charset="0"/>
                                  </a:rPr>
                                </m:ctrlPr>
                              </m:sSubPr>
                              <m:e>
                                <m:r>
                                  <a:rPr lang="en-US" sz="2299">
                                    <a:latin typeface="Cambria Math" panose="02040503050406030204" pitchFamily="18" charset="0"/>
                                  </a:rPr>
                                  <m:t>𝑀</m:t>
                                </m:r>
                              </m:e>
                              <m:sub>
                                <m:r>
                                  <a:rPr lang="en-US" sz="2299">
                                    <a:latin typeface="Cambria Math" panose="02040503050406030204" pitchFamily="18" charset="0"/>
                                  </a:rPr>
                                  <m:t>𝑛</m:t>
                                </m:r>
                              </m:sub>
                            </m:sSub>
                            <m:r>
                              <a:rPr lang="en-US" sz="2299">
                                <a:latin typeface="Cambria Math" panose="02040503050406030204" pitchFamily="18" charset="0"/>
                              </a:rPr>
                              <m:t>𝜃</m:t>
                            </m:r>
                            <m:r>
                              <a:rPr lang="en-US" sz="2299">
                                <a:latin typeface="Cambria Math" panose="02040503050406030204" pitchFamily="18" charset="0"/>
                              </a:rPr>
                              <m:t>=7.68+3.33+8.61=19.6</m:t>
                            </m:r>
                            <m:r>
                              <a:rPr lang="en-US" sz="2299">
                                <a:latin typeface="Cambria Math" panose="02040503050406030204" pitchFamily="18" charset="0"/>
                              </a:rPr>
                              <m:t>𝑘</m:t>
                            </m:r>
                            <m:r>
                              <m:rPr>
                                <m:nor/>
                              </m:rPr>
                              <a:rPr lang="en-US" sz="2299" i="0"/>
                              <m:t>−</m:t>
                            </m:r>
                            <m:r>
                              <a:rPr lang="en-US" sz="2299">
                                <a:latin typeface="Cambria Math" panose="02040503050406030204" pitchFamily="18" charset="0"/>
                              </a:rPr>
                              <m:t>𝑖𝑛</m:t>
                            </m:r>
                          </m:e>
                        </m:nary>
                      </m:oMath>
                    </m:oMathPara>
                  </a14:m>
                  <a:endParaRPr lang="en-US" sz="2299" dirty="0"/>
                </a:p>
              </p:txBody>
            </p:sp>
          </mc:Choice>
          <mc:Fallback xmlns="">
            <p:sp>
              <p:nvSpPr>
                <p:cNvPr id="33" name="Object 32"/>
                <p:cNvSpPr txBox="1">
                  <a:spLocks noRot="1" noChangeAspect="1" noMove="1" noResize="1" noEditPoints="1" noAdjustHandles="1" noChangeArrowheads="1" noChangeShapeType="1" noTextEdit="1"/>
                </p:cNvSpPr>
                <p:nvPr/>
              </p:nvSpPr>
              <p:spPr bwMode="auto">
                <a:xfrm>
                  <a:off x="2255838" y="5700059"/>
                  <a:ext cx="5973762" cy="609600"/>
                </a:xfrm>
                <a:prstGeom prst="rect">
                  <a:avLst/>
                </a:prstGeom>
                <a:blipFill>
                  <a:blip r:embed="rId6"/>
                  <a:stretch>
                    <a:fillRect b="-18000"/>
                  </a:stretch>
                </a:blipFill>
              </p:spPr>
              <p:txBody>
                <a:bodyPr/>
                <a:lstStyle/>
                <a:p>
                  <a:r>
                    <a:rPr lang="en-US">
                      <a:noFill/>
                    </a:rPr>
                    <a:t> </a:t>
                  </a:r>
                </a:p>
              </p:txBody>
            </p:sp>
          </mc:Fallback>
        </mc:AlternateContent>
        <p:sp>
          <p:nvSpPr>
            <p:cNvPr id="14" name="Rectangle 13"/>
            <p:cNvSpPr/>
            <p:nvPr/>
          </p:nvSpPr>
          <p:spPr>
            <a:xfrm>
              <a:off x="5466522" y="5903844"/>
              <a:ext cx="23622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9"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154</a:t>
            </a:fld>
            <a:endParaRPr lang="en-US">
              <a:solidFill>
                <a:schemeClr val="bg1"/>
              </a:solidFill>
            </a:endParaRPr>
          </a:p>
        </p:txBody>
      </p:sp>
    </p:spTree>
    <p:extLst>
      <p:ext uri="{BB962C8B-B14F-4D97-AF65-F5344CB8AC3E}">
        <p14:creationId xmlns:p14="http://schemas.microsoft.com/office/powerpoint/2010/main" val="393855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Shear-controlled capacity</a:t>
            </a:r>
            <a:br>
              <a:rPr lang="en-US" sz="2399" i="1" dirty="0"/>
            </a:br>
            <a:r>
              <a:rPr lang="en-US" sz="2399" i="1" dirty="0"/>
              <a:t>	</a:t>
            </a:r>
          </a:p>
        </p:txBody>
      </p:sp>
      <p:grpSp>
        <p:nvGrpSpPr>
          <p:cNvPr id="27" name="Group 26"/>
          <p:cNvGrpSpPr/>
          <p:nvPr/>
        </p:nvGrpSpPr>
        <p:grpSpPr>
          <a:xfrm>
            <a:off x="3047207" y="2316770"/>
            <a:ext cx="3335074" cy="2599648"/>
            <a:chOff x="266700" y="2316479"/>
            <a:chExt cx="3335943" cy="2600325"/>
          </a:xfrm>
        </p:grpSpPr>
        <p:grpSp>
          <p:nvGrpSpPr>
            <p:cNvPr id="2" name="Group 9"/>
            <p:cNvGrpSpPr>
              <a:grpSpLocks noChangeAspect="1"/>
            </p:cNvGrpSpPr>
            <p:nvPr/>
          </p:nvGrpSpPr>
          <p:grpSpPr bwMode="auto">
            <a:xfrm>
              <a:off x="266700" y="2316479"/>
              <a:ext cx="3335943" cy="2600325"/>
              <a:chOff x="286703" y="2071371"/>
              <a:chExt cx="3618085" cy="2744470"/>
            </a:xfrm>
          </p:grpSpPr>
          <p:pic>
            <p:nvPicPr>
              <p:cNvPr id="33796" name="Picture 1"/>
              <p:cNvPicPr>
                <a:picLocks noChangeAspect="1" noChangeArrowheads="1"/>
              </p:cNvPicPr>
              <p:nvPr/>
            </p:nvPicPr>
            <p:blipFill>
              <a:blip r:embed="rId3" cstate="print"/>
              <a:srcRect/>
              <a:stretch>
                <a:fillRect/>
              </a:stretch>
            </p:blipFill>
            <p:spPr bwMode="auto">
              <a:xfrm>
                <a:off x="286703" y="2071371"/>
                <a:ext cx="3618085" cy="2744470"/>
              </a:xfrm>
              <a:prstGeom prst="rect">
                <a:avLst/>
              </a:prstGeom>
              <a:noFill/>
              <a:ln w="9525">
                <a:noFill/>
                <a:miter lim="800000"/>
                <a:headEnd/>
                <a:tailEnd/>
              </a:ln>
            </p:spPr>
          </p:pic>
          <p:sp>
            <p:nvSpPr>
              <p:cNvPr id="33797" name="TextBox 13"/>
              <p:cNvSpPr txBox="1">
                <a:spLocks noChangeArrowheads="1"/>
              </p:cNvSpPr>
              <p:nvPr/>
            </p:nvSpPr>
            <p:spPr bwMode="auto">
              <a:xfrm>
                <a:off x="467360" y="3860800"/>
                <a:ext cx="345440" cy="389805"/>
              </a:xfrm>
              <a:prstGeom prst="rect">
                <a:avLst/>
              </a:prstGeom>
              <a:noFill/>
              <a:ln w="9525">
                <a:noFill/>
                <a:miter lim="800000"/>
                <a:headEnd/>
                <a:tailEnd/>
              </a:ln>
            </p:spPr>
            <p:txBody>
              <a:bodyPr>
                <a:spAutoFit/>
              </a:bodyPr>
              <a:lstStyle/>
              <a:p>
                <a:r>
                  <a:rPr lang="en-US" sz="1799">
                    <a:solidFill>
                      <a:schemeClr val="bg1"/>
                    </a:solidFill>
                  </a:rPr>
                  <a:t>A</a:t>
                </a:r>
              </a:p>
            </p:txBody>
          </p:sp>
          <p:sp>
            <p:nvSpPr>
              <p:cNvPr id="33798" name="TextBox 14"/>
              <p:cNvSpPr txBox="1">
                <a:spLocks noChangeArrowheads="1"/>
              </p:cNvSpPr>
              <p:nvPr/>
            </p:nvSpPr>
            <p:spPr bwMode="auto">
              <a:xfrm>
                <a:off x="2346960" y="3850640"/>
                <a:ext cx="345440" cy="389805"/>
              </a:xfrm>
              <a:prstGeom prst="rect">
                <a:avLst/>
              </a:prstGeom>
              <a:noFill/>
              <a:ln w="9525">
                <a:noFill/>
                <a:miter lim="800000"/>
                <a:headEnd/>
                <a:tailEnd/>
              </a:ln>
            </p:spPr>
            <p:txBody>
              <a:bodyPr>
                <a:spAutoFit/>
              </a:bodyPr>
              <a:lstStyle/>
              <a:p>
                <a:r>
                  <a:rPr lang="en-US" sz="1799">
                    <a:solidFill>
                      <a:schemeClr val="bg1"/>
                    </a:solidFill>
                  </a:rPr>
                  <a:t>B</a:t>
                </a:r>
              </a:p>
            </p:txBody>
          </p:sp>
          <p:sp>
            <p:nvSpPr>
              <p:cNvPr id="33799" name="TextBox 15"/>
              <p:cNvSpPr txBox="1">
                <a:spLocks noChangeArrowheads="1"/>
              </p:cNvSpPr>
              <p:nvPr/>
            </p:nvSpPr>
            <p:spPr bwMode="auto">
              <a:xfrm>
                <a:off x="3352800" y="3860800"/>
                <a:ext cx="345440" cy="389805"/>
              </a:xfrm>
              <a:prstGeom prst="rect">
                <a:avLst/>
              </a:prstGeom>
              <a:noFill/>
              <a:ln w="9525">
                <a:noFill/>
                <a:miter lim="800000"/>
                <a:headEnd/>
                <a:tailEnd/>
              </a:ln>
            </p:spPr>
            <p:txBody>
              <a:bodyPr>
                <a:spAutoFit/>
              </a:bodyPr>
              <a:lstStyle/>
              <a:p>
                <a:r>
                  <a:rPr lang="en-US" sz="1799" dirty="0">
                    <a:solidFill>
                      <a:schemeClr val="bg1"/>
                    </a:solidFill>
                  </a:rPr>
                  <a:t>C</a:t>
                </a:r>
              </a:p>
            </p:txBody>
          </p:sp>
        </p:grpSp>
        <p:sp>
          <p:nvSpPr>
            <p:cNvPr id="8" name="Rectangle 7"/>
            <p:cNvSpPr/>
            <p:nvPr/>
          </p:nvSpPr>
          <p:spPr bwMode="auto">
            <a:xfrm>
              <a:off x="2987040" y="3749040"/>
              <a:ext cx="528320" cy="107696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grpSp>
      <p:grpSp>
        <p:nvGrpSpPr>
          <p:cNvPr id="3" name="Group 14"/>
          <p:cNvGrpSpPr/>
          <p:nvPr/>
        </p:nvGrpSpPr>
        <p:grpSpPr>
          <a:xfrm>
            <a:off x="6853675" y="1961262"/>
            <a:ext cx="2268498" cy="3341770"/>
            <a:chOff x="4257039" y="1960880"/>
            <a:chExt cx="2269089" cy="3342640"/>
          </a:xfrm>
        </p:grpSpPr>
        <p:pic>
          <p:nvPicPr>
            <p:cNvPr id="9" name="Picture 8" descr="Figure5_wBrick.jpg"/>
            <p:cNvPicPr>
              <a:picLocks noChangeAspect="1"/>
            </p:cNvPicPr>
            <p:nvPr/>
          </p:nvPicPr>
          <p:blipFill>
            <a:blip r:embed="rId4" cstate="print"/>
            <a:srcRect l="71143" t="61314" r="12174" b="5554"/>
            <a:stretch>
              <a:fillRect/>
            </a:stretch>
          </p:blipFill>
          <p:spPr>
            <a:xfrm>
              <a:off x="4257039" y="2194560"/>
              <a:ext cx="2269089" cy="2915920"/>
            </a:xfrm>
            <a:prstGeom prst="rect">
              <a:avLst/>
            </a:prstGeom>
          </p:spPr>
        </p:pic>
        <p:sp>
          <p:nvSpPr>
            <p:cNvPr id="10" name="Curved Up Arrow 9"/>
            <p:cNvSpPr/>
            <p:nvPr/>
          </p:nvSpPr>
          <p:spPr bwMode="auto">
            <a:xfrm>
              <a:off x="4754880" y="4998720"/>
              <a:ext cx="609600" cy="30480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1" name="Curved Up Arrow 10"/>
            <p:cNvSpPr/>
            <p:nvPr/>
          </p:nvSpPr>
          <p:spPr bwMode="auto">
            <a:xfrm rot="10800000">
              <a:off x="5110480" y="1960880"/>
              <a:ext cx="609600" cy="30480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2" name="Right Arrow 11"/>
            <p:cNvSpPr/>
            <p:nvPr/>
          </p:nvSpPr>
          <p:spPr bwMode="auto">
            <a:xfrm>
              <a:off x="4653280" y="2336800"/>
              <a:ext cx="497840" cy="203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3" name="Right Arrow 12"/>
            <p:cNvSpPr/>
            <p:nvPr/>
          </p:nvSpPr>
          <p:spPr bwMode="auto">
            <a:xfrm rot="10800000">
              <a:off x="5303520" y="4744720"/>
              <a:ext cx="497840" cy="203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grpSp>
      <p:sp>
        <p:nvSpPr>
          <p:cNvPr id="14" name="TextBox 13"/>
          <p:cNvSpPr txBox="1">
            <a:spLocks noChangeArrowheads="1"/>
          </p:cNvSpPr>
          <p:nvPr/>
        </p:nvSpPr>
        <p:spPr bwMode="auto">
          <a:xfrm>
            <a:off x="3275013" y="5409685"/>
            <a:ext cx="5714246" cy="938475"/>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Internal Work = </a:t>
            </a:r>
            <a:r>
              <a:rPr lang="en-US" sz="2399" strike="sngStrike" dirty="0">
                <a:solidFill>
                  <a:schemeClr val="bg1"/>
                </a:solidFill>
              </a:rPr>
              <a:t>20.6</a:t>
            </a:r>
            <a:r>
              <a:rPr lang="en-US" sz="2399" dirty="0">
                <a:solidFill>
                  <a:schemeClr val="bg1"/>
                </a:solidFill>
              </a:rPr>
              <a:t> k-in</a:t>
            </a:r>
          </a:p>
          <a:p>
            <a:pPr>
              <a:lnSpc>
                <a:spcPts val="2699"/>
              </a:lnSpc>
              <a:spcAft>
                <a:spcPts val="1200"/>
              </a:spcAft>
              <a:defRPr/>
            </a:pPr>
            <a:r>
              <a:rPr lang="en-US" sz="2399" dirty="0">
                <a:solidFill>
                  <a:schemeClr val="bg1"/>
                </a:solidFill>
              </a:rPr>
              <a:t>= 19.6 k-in</a:t>
            </a:r>
          </a:p>
        </p:txBody>
      </p:sp>
      <p:sp>
        <p:nvSpPr>
          <p:cNvPr id="1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155</a:t>
            </a:fld>
            <a:endParaRPr lang="en-US">
              <a:solidFill>
                <a:schemeClr val="bg1"/>
              </a:solidFill>
            </a:endParaRPr>
          </a:p>
        </p:txBody>
      </p:sp>
    </p:spTree>
    <p:extLst>
      <p:ext uri="{BB962C8B-B14F-4D97-AF65-F5344CB8AC3E}">
        <p14:creationId xmlns:p14="http://schemas.microsoft.com/office/powerpoint/2010/main" val="368336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Shear-controlled capacity</a:t>
            </a:r>
            <a:br>
              <a:rPr lang="en-US" sz="2399" i="1" dirty="0"/>
            </a:br>
            <a:br>
              <a:rPr lang="en-US" sz="2399" i="1" dirty="0"/>
            </a:br>
            <a:r>
              <a:rPr lang="en-US" sz="2399" i="1" dirty="0"/>
              <a:t>	</a:t>
            </a:r>
          </a:p>
        </p:txBody>
      </p:sp>
      <p:pic>
        <p:nvPicPr>
          <p:cNvPr id="8" name="Picture 7" descr="Figure5_wBrick.jpg"/>
          <p:cNvPicPr>
            <a:picLocks noChangeAspect="1"/>
          </p:cNvPicPr>
          <p:nvPr/>
        </p:nvPicPr>
        <p:blipFill>
          <a:blip r:embed="rId3" cstate="print"/>
          <a:srcRect l="25130" t="25086" r="12174"/>
          <a:stretch>
            <a:fillRect/>
          </a:stretch>
        </p:blipFill>
        <p:spPr>
          <a:xfrm>
            <a:off x="2576625" y="2110283"/>
            <a:ext cx="4871673" cy="3766578"/>
          </a:xfrm>
          <a:prstGeom prst="rect">
            <a:avLst/>
          </a:prstGeom>
        </p:spPr>
      </p:pic>
      <p:cxnSp>
        <p:nvCxnSpPr>
          <p:cNvPr id="10" name="Straight Connector 9"/>
          <p:cNvCxnSpPr/>
          <p:nvPr/>
        </p:nvCxnSpPr>
        <p:spPr bwMode="auto">
          <a:xfrm flipV="1">
            <a:off x="2833901" y="1900318"/>
            <a:ext cx="0" cy="35042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3016734" y="1920633"/>
            <a:ext cx="0" cy="3961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2833901" y="2103465"/>
            <a:ext cx="19299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15" name="TextBox 14"/>
              <p:cNvSpPr txBox="1"/>
              <p:nvPr/>
            </p:nvSpPr>
            <p:spPr>
              <a:xfrm>
                <a:off x="2664248" y="1564451"/>
                <a:ext cx="1794830" cy="3692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799" i="1" dirty="0" smtClean="0">
                          <a:solidFill>
                            <a:schemeClr val="bg1"/>
                          </a:solidFill>
                          <a:latin typeface="Cambria Math" panose="02040503050406030204" pitchFamily="18" charset="0"/>
                          <a:ea typeface="Cambria Math" panose="02040503050406030204" pitchFamily="18" charset="0"/>
                        </a:rPr>
                        <m:t>∆</m:t>
                      </m:r>
                      <m:r>
                        <a:rPr lang="en-US" sz="1799" i="1" baseline="-25000" dirty="0">
                          <a:solidFill>
                            <a:schemeClr val="bg1"/>
                          </a:solidFill>
                          <a:latin typeface="Cambria Math" panose="02040503050406030204" pitchFamily="18" charset="0"/>
                        </a:rPr>
                        <m:t>𝑀</m:t>
                      </m:r>
                      <m:r>
                        <a:rPr lang="en-US" sz="1799" i="1" dirty="0">
                          <a:solidFill>
                            <a:schemeClr val="bg1"/>
                          </a:solidFill>
                          <a:latin typeface="Cambria Math" panose="02040503050406030204" pitchFamily="18" charset="0"/>
                        </a:rPr>
                        <m:t>= 0.40”</m:t>
                      </m:r>
                    </m:oMath>
                  </m:oMathPara>
                </a14:m>
                <a:endParaRPr lang="en-US" sz="1799" baseline="-250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2664248" y="1564451"/>
                <a:ext cx="1794830" cy="369236"/>
              </a:xfrm>
              <a:prstGeom prst="rect">
                <a:avLst/>
              </a:prstGeom>
              <a:blipFill>
                <a:blip r:embed="rId4"/>
                <a:stretch>
                  <a:fillRect/>
                </a:stretch>
              </a:blipFill>
            </p:spPr>
            <p:txBody>
              <a:bodyPr/>
              <a:lstStyle/>
              <a:p>
                <a:r>
                  <a:rPr lang="en-US">
                    <a:noFill/>
                  </a:rPr>
                  <a:t> </a:t>
                </a:r>
              </a:p>
            </p:txBody>
          </p:sp>
        </mc:Fallback>
      </mc:AlternateContent>
      <p:sp>
        <p:nvSpPr>
          <p:cNvPr id="16" name="Right Arrow 15"/>
          <p:cNvSpPr/>
          <p:nvPr/>
        </p:nvSpPr>
        <p:spPr bwMode="auto">
          <a:xfrm>
            <a:off x="1828323" y="2601176"/>
            <a:ext cx="700857" cy="37582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mc:AlternateContent xmlns:mc="http://schemas.openxmlformats.org/markup-compatibility/2006">
        <mc:Choice xmlns:a14="http://schemas.microsoft.com/office/drawing/2010/main" Requires="a14">
          <p:sp>
            <p:nvSpPr>
              <p:cNvPr id="17" name="Rectangle 16"/>
              <p:cNvSpPr/>
              <p:nvPr/>
            </p:nvSpPr>
            <p:spPr>
              <a:xfrm>
                <a:off x="1641531" y="3061550"/>
                <a:ext cx="621290" cy="369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rPr>
                        <m:t>𝑉</m:t>
                      </m:r>
                      <m:r>
                        <a:rPr lang="en-US" sz="1799" i="1" baseline="-25000" dirty="0" err="1">
                          <a:solidFill>
                            <a:schemeClr val="bg1"/>
                          </a:solidFill>
                          <a:latin typeface="Cambria Math" panose="02040503050406030204" pitchFamily="18" charset="0"/>
                        </a:rPr>
                        <m:t>𝑙𝑖𝑚</m:t>
                      </m:r>
                    </m:oMath>
                  </m:oMathPara>
                </a14:m>
                <a:endParaRPr lang="en-US" sz="1799" dirty="0">
                  <a:solidFill>
                    <a:schemeClr val="bg1"/>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1641531" y="3061550"/>
                <a:ext cx="621290" cy="369108"/>
              </a:xfrm>
              <a:prstGeom prst="rect">
                <a:avLst/>
              </a:prstGeom>
              <a:blipFill>
                <a:blip r:embed="rId5"/>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p:cNvSpPr txBox="1">
                <a:spLocks noChangeArrowheads="1"/>
              </p:cNvSpPr>
              <p:nvPr/>
            </p:nvSpPr>
            <p:spPr bwMode="auto">
              <a:xfrm>
                <a:off x="7618015" y="1981577"/>
                <a:ext cx="3809005" cy="2784653"/>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External Work = Internal Work</a:t>
                </a:r>
              </a:p>
              <a:p>
                <a:pPr>
                  <a:lnSpc>
                    <a:spcPts val="2699"/>
                  </a:lnSpc>
                  <a:spcAft>
                    <a:spcPts val="1200"/>
                  </a:spcAft>
                  <a:defRPr/>
                </a:pPr>
                <a14:m>
                  <m:oMathPara xmlns:m="http://schemas.openxmlformats.org/officeDocument/2006/math">
                    <m:oMathParaPr>
                      <m:jc m:val="centerGroup"/>
                    </m:oMathParaPr>
                    <m:oMath xmlns:m="http://schemas.openxmlformats.org/officeDocument/2006/math">
                      <m:r>
                        <a:rPr lang="en-US" sz="2399" i="1" dirty="0">
                          <a:solidFill>
                            <a:schemeClr val="bg1"/>
                          </a:solidFill>
                          <a:latin typeface="Cambria Math" panose="02040503050406030204" pitchFamily="18" charset="0"/>
                        </a:rPr>
                        <m:t>𝑉</m:t>
                      </m:r>
                      <m:r>
                        <a:rPr lang="en-US" sz="2399" i="1" baseline="-25000" dirty="0" err="1">
                          <a:solidFill>
                            <a:schemeClr val="bg1"/>
                          </a:solidFill>
                          <a:latin typeface="Cambria Math" panose="02040503050406030204" pitchFamily="18" charset="0"/>
                        </a:rPr>
                        <m:t>𝑙𝑖𝑚</m:t>
                      </m:r>
                      <m:r>
                        <a:rPr lang="en-US" sz="2399" i="1" dirty="0">
                          <a:solidFill>
                            <a:schemeClr val="bg1"/>
                          </a:solidFill>
                          <a:latin typeface="Cambria Math" panose="02040503050406030204" pitchFamily="18" charset="0"/>
                          <a:ea typeface="Cambria Math" panose="02040503050406030204" pitchFamily="18" charset="0"/>
                        </a:rPr>
                        <m:t>∆</m:t>
                      </m:r>
                      <m:r>
                        <a:rPr lang="en-US" sz="2399" i="1" baseline="-25000" dirty="0" err="1">
                          <a:solidFill>
                            <a:schemeClr val="bg1"/>
                          </a:solidFill>
                          <a:latin typeface="Cambria Math" panose="02040503050406030204" pitchFamily="18" charset="0"/>
                        </a:rPr>
                        <m:t>𝑀</m:t>
                      </m:r>
                      <m:r>
                        <a:rPr lang="en-US" sz="2399" i="1" dirty="0">
                          <a:solidFill>
                            <a:schemeClr val="bg1"/>
                          </a:solidFill>
                          <a:latin typeface="Cambria Math" panose="02040503050406030204" pitchFamily="18" charset="0"/>
                        </a:rPr>
                        <m:t> = 19.6 </m:t>
                      </m:r>
                      <m:r>
                        <a:rPr lang="en-US" sz="2399" i="1" dirty="0">
                          <a:solidFill>
                            <a:schemeClr val="bg1"/>
                          </a:solidFill>
                          <a:latin typeface="Cambria Math" panose="02040503050406030204" pitchFamily="18" charset="0"/>
                        </a:rPr>
                        <m:t>𝑘</m:t>
                      </m:r>
                      <m:r>
                        <m:rPr>
                          <m:nor/>
                        </m:rPr>
                        <a:rPr lang="en-US" sz="2399" dirty="0">
                          <a:solidFill>
                            <a:schemeClr val="bg1"/>
                          </a:solidFill>
                          <a:latin typeface="Cambria Math" panose="02040503050406030204" pitchFamily="18" charset="0"/>
                        </a:rPr>
                        <m:t>−</m:t>
                      </m:r>
                      <m:r>
                        <a:rPr lang="en-US" sz="2399" i="1" dirty="0">
                          <a:solidFill>
                            <a:schemeClr val="bg1"/>
                          </a:solidFill>
                          <a:latin typeface="Cambria Math" panose="02040503050406030204" pitchFamily="18" charset="0"/>
                        </a:rPr>
                        <m:t>𝑖𝑛</m:t>
                      </m:r>
                    </m:oMath>
                  </m:oMathPara>
                </a14:m>
                <a:endParaRPr lang="en-US" sz="2399" dirty="0">
                  <a:solidFill>
                    <a:schemeClr val="bg1"/>
                  </a:solidFill>
                </a:endParaRPr>
              </a:p>
              <a:p>
                <a:pPr>
                  <a:lnSpc>
                    <a:spcPts val="2699"/>
                  </a:lnSpc>
                  <a:spcAft>
                    <a:spcPts val="1200"/>
                  </a:spcAft>
                  <a:defRPr/>
                </a:pPr>
                <a:endParaRPr lang="en-US" sz="2399" dirty="0">
                  <a:solidFill>
                    <a:schemeClr val="bg1"/>
                  </a:solidFill>
                </a:endParaRPr>
              </a:p>
              <a:p>
                <a:pPr>
                  <a:lnSpc>
                    <a:spcPts val="2699"/>
                  </a:lnSpc>
                  <a:spcAft>
                    <a:spcPts val="1200"/>
                  </a:spcAft>
                  <a:defRPr/>
                </a:pPr>
                <a:r>
                  <a:rPr lang="en-US" sz="2399" dirty="0">
                    <a:solidFill>
                      <a:schemeClr val="bg1"/>
                    </a:solidFill>
                  </a:rPr>
                  <a:t>Therefore</a:t>
                </a:r>
              </a:p>
              <a:p>
                <a:pPr>
                  <a:lnSpc>
                    <a:spcPts val="2699"/>
                  </a:lnSpc>
                  <a:spcAft>
                    <a:spcPts val="1200"/>
                  </a:spcAft>
                  <a:defRPr/>
                </a:pPr>
                <a:endParaRPr lang="en-US" sz="2399" dirty="0">
                  <a:solidFill>
                    <a:schemeClr val="bg1"/>
                  </a:solidFill>
                </a:endParaRPr>
              </a:p>
            </p:txBody>
          </p:sp>
        </mc:Choice>
        <mc:Fallback>
          <p:sp>
            <p:nvSpPr>
              <p:cNvPr id="18" name="TextBox 17"/>
              <p:cNvSpPr txBox="1">
                <a:spLocks noRot="1" noChangeAspect="1" noMove="1" noResize="1" noEditPoints="1" noAdjustHandles="1" noChangeArrowheads="1" noChangeShapeType="1" noTextEdit="1"/>
              </p:cNvSpPr>
              <p:nvPr/>
            </p:nvSpPr>
            <p:spPr bwMode="auto">
              <a:xfrm>
                <a:off x="7618015" y="1981577"/>
                <a:ext cx="3809005" cy="2784653"/>
              </a:xfrm>
              <a:prstGeom prst="rect">
                <a:avLst/>
              </a:prstGeom>
              <a:blipFill>
                <a:blip r:embed="rId6"/>
                <a:stretch>
                  <a:fillRect l="-2560" t="-2626" r="-3680"/>
                </a:stretch>
              </a:blipFill>
              <a:ln w="9525">
                <a:noFill/>
                <a:miter lim="800000"/>
                <a:headEnd/>
                <a:tailEnd/>
              </a:ln>
            </p:spPr>
            <p:txBody>
              <a:bodyPr/>
              <a:lstStyle/>
              <a:p>
                <a:r>
                  <a:rPr lang="en-US">
                    <a:noFill/>
                  </a:rPr>
                  <a:t> </a:t>
                </a:r>
              </a:p>
            </p:txBody>
          </p:sp>
        </mc:Fallback>
      </mc:AlternateContent>
      <p:sp>
        <p:nvSpPr>
          <p:cNvPr id="16386" name="Rectangle 2"/>
          <p:cNvSpPr>
            <a:spLocks noChangeArrowheads="1"/>
          </p:cNvSpPr>
          <p:nvPr/>
        </p:nvSpPr>
        <p:spPr bwMode="auto">
          <a:xfrm>
            <a:off x="1523604" y="-183725"/>
            <a:ext cx="184683" cy="369236"/>
          </a:xfrm>
          <a:prstGeom prst="rect">
            <a:avLst/>
          </a:prstGeom>
          <a:noFill/>
          <a:ln w="9525">
            <a:noFill/>
            <a:miter lim="800000"/>
            <a:headEnd/>
            <a:tailEnd/>
          </a:ln>
          <a:effectLst/>
        </p:spPr>
        <p:txBody>
          <a:bodyPr vert="horz" wrap="none" lIns="91416" tIns="45708" rIns="91416" bIns="45708" numCol="1" anchor="ctr" anchorCtr="0" compatLnSpc="1">
            <a:prstTxWarp prst="textNoShape">
              <a:avLst/>
            </a:prstTxWarp>
            <a:spAutoFit/>
          </a:bodyPr>
          <a:lstStyle/>
          <a:p>
            <a:endParaRPr lang="en-US" sz="1799">
              <a:solidFill>
                <a:schemeClr val="bg1"/>
              </a:solidFill>
            </a:endParaRPr>
          </a:p>
        </p:txBody>
      </p:sp>
      <mc:AlternateContent xmlns:mc="http://schemas.openxmlformats.org/markup-compatibility/2006">
        <mc:Choice xmlns:a14="http://schemas.microsoft.com/office/drawing/2010/main" Requires="a14">
          <p:sp>
            <p:nvSpPr>
              <p:cNvPr id="13" name="Object 12"/>
              <p:cNvSpPr txBox="1"/>
              <p:nvPr/>
            </p:nvSpPr>
            <p:spPr bwMode="auto">
              <a:xfrm>
                <a:off x="8032139" y="4385329"/>
                <a:ext cx="3564596" cy="76180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sz="1999" i="1" smtClean="0">
                              <a:solidFill>
                                <a:schemeClr val="bg1"/>
                              </a:solidFill>
                              <a:latin typeface="Cambria Math" panose="02040503050406030204" pitchFamily="18" charset="0"/>
                            </a:rPr>
                          </m:ctrlPr>
                        </m:sSubPr>
                        <m:e>
                          <m:r>
                            <a:rPr lang="en-US" sz="1999" i="1">
                              <a:solidFill>
                                <a:schemeClr val="bg1"/>
                              </a:solidFill>
                              <a:latin typeface="Cambria Math" panose="02040503050406030204" pitchFamily="18" charset="0"/>
                            </a:rPr>
                            <m:t>𝑉</m:t>
                          </m:r>
                        </m:e>
                        <m:sub>
                          <m:r>
                            <a:rPr lang="en-US" sz="1999" i="1">
                              <a:solidFill>
                                <a:schemeClr val="bg1"/>
                              </a:solidFill>
                              <a:latin typeface="Cambria Math" panose="02040503050406030204" pitchFamily="18" charset="0"/>
                            </a:rPr>
                            <m:t>𝑙𝑖𝑚</m:t>
                          </m:r>
                        </m:sub>
                      </m:sSub>
                      <m:r>
                        <a:rPr lang="en-US" sz="1999" i="1">
                          <a:solidFill>
                            <a:schemeClr val="bg1"/>
                          </a:solidFill>
                          <a:latin typeface="Cambria Math" panose="02040503050406030204" pitchFamily="18" charset="0"/>
                        </a:rPr>
                        <m:t>=</m:t>
                      </m:r>
                      <m:f>
                        <m:fPr>
                          <m:ctrlPr>
                            <a:rPr lang="en-US" sz="1999" i="1">
                              <a:solidFill>
                                <a:schemeClr val="bg1"/>
                              </a:solidFill>
                              <a:latin typeface="Cambria Math" panose="02040503050406030204" pitchFamily="18" charset="0"/>
                            </a:rPr>
                          </m:ctrlPr>
                        </m:fPr>
                        <m:num>
                          <m:r>
                            <a:rPr lang="en-US" sz="1999" i="1">
                              <a:solidFill>
                                <a:schemeClr val="bg1"/>
                              </a:solidFill>
                              <a:latin typeface="Cambria Math" panose="02040503050406030204" pitchFamily="18" charset="0"/>
                            </a:rPr>
                            <m:t>19.6</m:t>
                          </m:r>
                        </m:num>
                        <m:den>
                          <m:r>
                            <a:rPr lang="en-US" sz="1999" i="1">
                              <a:solidFill>
                                <a:schemeClr val="bg1"/>
                              </a:solidFill>
                              <a:latin typeface="Cambria Math" panose="02040503050406030204" pitchFamily="18" charset="0"/>
                            </a:rPr>
                            <m:t>0.4</m:t>
                          </m:r>
                        </m:den>
                      </m:f>
                      <m:r>
                        <a:rPr lang="en-US" sz="1999" i="1">
                          <a:solidFill>
                            <a:schemeClr val="bg1"/>
                          </a:solidFill>
                          <a:latin typeface="Cambria Math" panose="02040503050406030204" pitchFamily="18" charset="0"/>
                        </a:rPr>
                        <m:t>=49</m:t>
                      </m:r>
                      <m:r>
                        <a:rPr lang="en-US" sz="1999" i="1">
                          <a:solidFill>
                            <a:schemeClr val="bg1"/>
                          </a:solidFill>
                          <a:latin typeface="Cambria Math" panose="02040503050406030204" pitchFamily="18" charset="0"/>
                        </a:rPr>
                        <m:t>𝑘𝑖𝑝𝑠</m:t>
                      </m:r>
                    </m:oMath>
                  </m:oMathPara>
                </a14:m>
                <a:endParaRPr lang="en-US" sz="1999" dirty="0">
                  <a:solidFill>
                    <a:schemeClr val="bg1"/>
                  </a:solidFill>
                </a:endParaRPr>
              </a:p>
            </p:txBody>
          </p:sp>
        </mc:Choice>
        <mc:Fallback>
          <p:sp>
            <p:nvSpPr>
              <p:cNvPr id="13" name="Object 12"/>
              <p:cNvSpPr txBox="1">
                <a:spLocks noRot="1" noChangeAspect="1" noMove="1" noResize="1" noEditPoints="1" noAdjustHandles="1" noChangeArrowheads="1" noChangeShapeType="1" noTextEdit="1"/>
              </p:cNvSpPr>
              <p:nvPr/>
            </p:nvSpPr>
            <p:spPr bwMode="auto">
              <a:xfrm>
                <a:off x="8032139" y="4385329"/>
                <a:ext cx="3564596" cy="761802"/>
              </a:xfrm>
              <a:prstGeom prst="rect">
                <a:avLst/>
              </a:prstGeom>
              <a:blipFill>
                <a:blip r:embed="rId7"/>
                <a:stretch>
                  <a:fillRect/>
                </a:stretch>
              </a:blipFill>
            </p:spPr>
            <p:txBody>
              <a:bodyPr/>
              <a:lstStyle/>
              <a:p>
                <a:r>
                  <a:rPr lang="en-US">
                    <a:noFill/>
                  </a:rPr>
                  <a:t> </a:t>
                </a:r>
              </a:p>
            </p:txBody>
          </p:sp>
        </mc:Fallback>
      </mc:AlternateContent>
      <p:sp>
        <p:nvSpPr>
          <p:cNvPr id="1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156</a:t>
            </a:fld>
            <a:endParaRPr lang="en-US">
              <a:solidFill>
                <a:schemeClr val="bg1"/>
              </a:solidFill>
            </a:endParaRPr>
          </a:p>
        </p:txBody>
      </p:sp>
    </p:spTree>
    <p:extLst>
      <p:ext uri="{BB962C8B-B14F-4D97-AF65-F5344CB8AC3E}">
        <p14:creationId xmlns:p14="http://schemas.microsoft.com/office/powerpoint/2010/main" val="221690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r>
              <a:rPr lang="en-US" dirty="0"/>
              <a:t>Limit Design: Example</a:t>
            </a:r>
            <a:br>
              <a:rPr lang="en-US" dirty="0"/>
            </a:br>
            <a:r>
              <a:rPr lang="en-US" sz="2399" i="1" dirty="0"/>
              <a:t>3) Determine Mechanism – Shear-controlled capacity</a:t>
            </a:r>
            <a:br>
              <a:rPr lang="en-US" sz="2399" i="1" dirty="0"/>
            </a:br>
            <a:r>
              <a:rPr lang="en-US" sz="2399" i="1" dirty="0"/>
              <a:t>	</a:t>
            </a:r>
          </a:p>
        </p:txBody>
      </p:sp>
      <p:pic>
        <p:nvPicPr>
          <p:cNvPr id="8" name="Picture 7" descr="Figure5_wBrick.jpg"/>
          <p:cNvPicPr>
            <a:picLocks noChangeAspect="1"/>
          </p:cNvPicPr>
          <p:nvPr/>
        </p:nvPicPr>
        <p:blipFill>
          <a:blip r:embed="rId3" cstate="print"/>
          <a:srcRect l="25130" t="25086" r="12174"/>
          <a:stretch>
            <a:fillRect/>
          </a:stretch>
        </p:blipFill>
        <p:spPr>
          <a:xfrm>
            <a:off x="3504287" y="1856349"/>
            <a:ext cx="4871673" cy="3766578"/>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78CA52B-B931-4146-B990-72B7E27C33EF}"/>
                  </a:ext>
                </a:extLst>
              </p:cNvPr>
              <p:cNvSpPr txBox="1"/>
              <p:nvPr/>
            </p:nvSpPr>
            <p:spPr>
              <a:xfrm>
                <a:off x="2056864" y="5679894"/>
                <a:ext cx="8760718" cy="584623"/>
              </a:xfrm>
              <a:prstGeom prst="rect">
                <a:avLst/>
              </a:prstGeom>
              <a:noFill/>
            </p:spPr>
            <p:txBody>
              <a:bodyPr wrap="square" rtlCol="0">
                <a:spAutoFit/>
              </a:bodyPr>
              <a:lstStyle/>
              <a:p>
                <a14:m>
                  <m:oMath xmlns:m="http://schemas.openxmlformats.org/officeDocument/2006/math">
                    <m:r>
                      <a:rPr lang="en-US" sz="3199" i="1" smtClean="0">
                        <a:solidFill>
                          <a:schemeClr val="bg1"/>
                        </a:solidFill>
                        <a:latin typeface="Cambria Math" panose="02040503050406030204" pitchFamily="18" charset="0"/>
                        <a:ea typeface="Cambria Math" panose="02040503050406030204" pitchFamily="18" charset="0"/>
                        <a:cs typeface="Tahoma" pitchFamily="34" charset="0"/>
                      </a:rPr>
                      <m:t>∅</m:t>
                    </m:r>
                    <m:sSub>
                      <m:sSubPr>
                        <m:ctrlPr>
                          <a:rPr lang="en-US" sz="3199" i="1">
                            <a:solidFill>
                              <a:schemeClr val="bg1"/>
                            </a:solidFill>
                            <a:latin typeface="Cambria Math" panose="02040503050406030204" pitchFamily="18" charset="0"/>
                            <a:ea typeface="Cambria Math" panose="02040503050406030204" pitchFamily="18" charset="0"/>
                            <a:cs typeface="Tahoma" pitchFamily="34" charset="0"/>
                          </a:rPr>
                        </m:ctrlPr>
                      </m:sSubPr>
                      <m:e>
                        <m:r>
                          <a:rPr lang="en-US" sz="3199" i="1">
                            <a:solidFill>
                              <a:schemeClr val="bg1"/>
                            </a:solidFill>
                            <a:latin typeface="Cambria Math" panose="02040503050406030204" pitchFamily="18" charset="0"/>
                            <a:ea typeface="Cambria Math" panose="02040503050406030204" pitchFamily="18" charset="0"/>
                            <a:cs typeface="Tahoma" pitchFamily="34" charset="0"/>
                          </a:rPr>
                          <m:t>𝑉</m:t>
                        </m:r>
                      </m:e>
                      <m:sub>
                        <m:r>
                          <a:rPr lang="en-US" sz="3199" i="1">
                            <a:solidFill>
                              <a:schemeClr val="bg1"/>
                            </a:solidFill>
                            <a:latin typeface="Cambria Math" panose="02040503050406030204" pitchFamily="18" charset="0"/>
                            <a:ea typeface="Cambria Math" panose="02040503050406030204" pitchFamily="18" charset="0"/>
                            <a:cs typeface="Tahoma" pitchFamily="34" charset="0"/>
                          </a:rPr>
                          <m:t>𝑙𝑖𝑚</m:t>
                        </m:r>
                      </m:sub>
                    </m:sSub>
                    <m:r>
                      <a:rPr lang="en-US" sz="3199" i="1">
                        <a:solidFill>
                          <a:schemeClr val="bg1"/>
                        </a:solidFill>
                        <a:latin typeface="Cambria Math" panose="02040503050406030204" pitchFamily="18" charset="0"/>
                        <a:ea typeface="Cambria Math" panose="02040503050406030204" pitchFamily="18" charset="0"/>
                        <a:cs typeface="Tahoma" pitchFamily="34" charset="0"/>
                      </a:rPr>
                      <m:t>=0.8</m:t>
                    </m:r>
                    <m:d>
                      <m:dPr>
                        <m:ctrlPr>
                          <a:rPr lang="en-US" sz="3199" i="1">
                            <a:solidFill>
                              <a:schemeClr val="bg1"/>
                            </a:solidFill>
                            <a:latin typeface="Cambria Math" panose="02040503050406030204" pitchFamily="18" charset="0"/>
                            <a:ea typeface="Cambria Math" panose="02040503050406030204" pitchFamily="18" charset="0"/>
                            <a:cs typeface="Tahoma" pitchFamily="34" charset="0"/>
                          </a:rPr>
                        </m:ctrlPr>
                      </m:dPr>
                      <m:e>
                        <m:r>
                          <a:rPr lang="en-US" sz="3199" i="1">
                            <a:solidFill>
                              <a:schemeClr val="bg1"/>
                            </a:solidFill>
                            <a:latin typeface="Cambria Math" panose="02040503050406030204" pitchFamily="18" charset="0"/>
                            <a:ea typeface="Cambria Math" panose="02040503050406030204" pitchFamily="18" charset="0"/>
                            <a:cs typeface="Tahoma" pitchFamily="34" charset="0"/>
                          </a:rPr>
                          <m:t>49</m:t>
                        </m:r>
                      </m:e>
                    </m:d>
                    <m:r>
                      <a:rPr lang="en-US" sz="3199" i="1">
                        <a:solidFill>
                          <a:schemeClr val="bg1"/>
                        </a:solidFill>
                        <a:latin typeface="Cambria Math" panose="02040503050406030204" pitchFamily="18" charset="0"/>
                        <a:ea typeface="Cambria Math" panose="02040503050406030204" pitchFamily="18" charset="0"/>
                        <a:cs typeface="Tahoma" pitchFamily="34" charset="0"/>
                      </a:rPr>
                      <m:t>=39.2</m:t>
                    </m:r>
                    <m:r>
                      <a:rPr lang="en-US" sz="3199" i="1">
                        <a:solidFill>
                          <a:schemeClr val="bg1"/>
                        </a:solidFill>
                        <a:latin typeface="Cambria Math" panose="02040503050406030204" pitchFamily="18" charset="0"/>
                        <a:ea typeface="Cambria Math" panose="02040503050406030204" pitchFamily="18" charset="0"/>
                        <a:cs typeface="Tahoma" pitchFamily="34" charset="0"/>
                      </a:rPr>
                      <m:t>𝑘</m:t>
                    </m:r>
                    <m:r>
                      <a:rPr lang="en-US" sz="3199" i="1">
                        <a:solidFill>
                          <a:schemeClr val="bg1"/>
                        </a:solidFill>
                        <a:latin typeface="Cambria Math" panose="02040503050406030204" pitchFamily="18" charset="0"/>
                        <a:ea typeface="Cambria Math" panose="02040503050406030204" pitchFamily="18" charset="0"/>
                        <a:cs typeface="Tahoma" pitchFamily="34" charset="0"/>
                      </a:rPr>
                      <m:t>&gt; </m:t>
                    </m:r>
                    <m:sSub>
                      <m:sSubPr>
                        <m:ctrlPr>
                          <a:rPr lang="en-US" sz="3199" i="1">
                            <a:solidFill>
                              <a:schemeClr val="bg1"/>
                            </a:solidFill>
                            <a:latin typeface="Cambria Math" panose="02040503050406030204" pitchFamily="18" charset="0"/>
                            <a:ea typeface="Cambria Math" panose="02040503050406030204" pitchFamily="18" charset="0"/>
                            <a:cs typeface="Tahoma" pitchFamily="34" charset="0"/>
                          </a:rPr>
                        </m:ctrlPr>
                      </m:sSubPr>
                      <m:e>
                        <m:r>
                          <a:rPr lang="en-US" sz="3199" i="1">
                            <a:solidFill>
                              <a:schemeClr val="bg1"/>
                            </a:solidFill>
                            <a:latin typeface="Cambria Math" panose="02040503050406030204" pitchFamily="18" charset="0"/>
                            <a:ea typeface="Cambria Math" panose="02040503050406030204" pitchFamily="18" charset="0"/>
                            <a:cs typeface="Tahoma" pitchFamily="34" charset="0"/>
                          </a:rPr>
                          <m:t>𝑉</m:t>
                        </m:r>
                      </m:e>
                      <m:sub>
                        <m:r>
                          <a:rPr lang="en-US" sz="3199" i="1">
                            <a:solidFill>
                              <a:schemeClr val="bg1"/>
                            </a:solidFill>
                            <a:latin typeface="Cambria Math" panose="02040503050406030204" pitchFamily="18" charset="0"/>
                            <a:ea typeface="Cambria Math" panose="02040503050406030204" pitchFamily="18" charset="0"/>
                            <a:cs typeface="Tahoma" pitchFamily="34" charset="0"/>
                          </a:rPr>
                          <m:t>𝑢𝑏</m:t>
                        </m:r>
                      </m:sub>
                    </m:sSub>
                    <m:r>
                      <a:rPr lang="en-US" sz="3199" i="1">
                        <a:solidFill>
                          <a:schemeClr val="bg1"/>
                        </a:solidFill>
                        <a:latin typeface="Cambria Math" panose="02040503050406030204" pitchFamily="18" charset="0"/>
                        <a:ea typeface="Cambria Math" panose="02040503050406030204" pitchFamily="18" charset="0"/>
                        <a:cs typeface="Tahoma" pitchFamily="34" charset="0"/>
                      </a:rPr>
                      <m:t>=37.5</m:t>
                    </m:r>
                  </m:oMath>
                </a14:m>
                <a:r>
                  <a:rPr lang="en-US" sz="3199" dirty="0">
                    <a:solidFill>
                      <a:schemeClr val="bg1"/>
                    </a:solidFill>
                    <a:latin typeface="Tahoma" pitchFamily="34" charset="0"/>
                    <a:cs typeface="Tahoma" pitchFamily="34" charset="0"/>
                  </a:rPr>
                  <a:t> </a:t>
                </a:r>
                <a:r>
                  <a:rPr lang="en-US" sz="3199" i="1" dirty="0">
                    <a:solidFill>
                      <a:schemeClr val="bg1"/>
                    </a:solidFill>
                    <a:latin typeface="Tahoma" pitchFamily="34" charset="0"/>
                    <a:cs typeface="Tahoma" pitchFamily="34" charset="0"/>
                  </a:rPr>
                  <a:t>OK</a:t>
                </a:r>
              </a:p>
            </p:txBody>
          </p:sp>
        </mc:Choice>
        <mc:Fallback>
          <p:sp>
            <p:nvSpPr>
              <p:cNvPr id="7" name="TextBox 6">
                <a:extLst>
                  <a:ext uri="{FF2B5EF4-FFF2-40B4-BE49-F238E27FC236}">
                    <a16:creationId xmlns:a16="http://schemas.microsoft.com/office/drawing/2014/main" id="{578CA52B-B931-4146-B990-72B7E27C33EF}"/>
                  </a:ext>
                </a:extLst>
              </p:cNvPr>
              <p:cNvSpPr txBox="1">
                <a:spLocks noRot="1" noChangeAspect="1" noMove="1" noResize="1" noEditPoints="1" noAdjustHandles="1" noChangeArrowheads="1" noChangeShapeType="1" noTextEdit="1"/>
              </p:cNvSpPr>
              <p:nvPr/>
            </p:nvSpPr>
            <p:spPr>
              <a:xfrm>
                <a:off x="2056864" y="5679894"/>
                <a:ext cx="8760718" cy="584623"/>
              </a:xfrm>
              <a:prstGeom prst="rect">
                <a:avLst/>
              </a:prstGeom>
              <a:blipFill>
                <a:blip r:embed="rId4"/>
                <a:stretch>
                  <a:fillRect t="-14583" b="-32292"/>
                </a:stretch>
              </a:blipFill>
            </p:spPr>
            <p:txBody>
              <a:bodyPr/>
              <a:lstStyle/>
              <a:p>
                <a:r>
                  <a:rPr lang="en-US">
                    <a:noFill/>
                  </a:rPr>
                  <a:t> </a:t>
                </a:r>
              </a:p>
            </p:txBody>
          </p:sp>
        </mc:Fallback>
      </mc:AlternateContent>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157</a:t>
            </a:fld>
            <a:endParaRPr lang="en-US">
              <a:solidFill>
                <a:schemeClr val="bg1"/>
              </a:solidFill>
            </a:endParaRPr>
          </a:p>
        </p:txBody>
      </p:sp>
    </p:spTree>
    <p:extLst>
      <p:ext uri="{BB962C8B-B14F-4D97-AF65-F5344CB8AC3E}">
        <p14:creationId xmlns:p14="http://schemas.microsoft.com/office/powerpoint/2010/main" val="211583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dirty="0"/>
              <a:t>Limit Design: Example</a:t>
            </a:r>
            <a:br>
              <a:rPr lang="en-US" dirty="0"/>
            </a:br>
            <a:r>
              <a:rPr lang="en-US" sz="2399" i="1" dirty="0"/>
              <a:t>4) Displacement Capacity – Flexure-controlled </a:t>
            </a:r>
            <a:br>
              <a:rPr lang="en-US" sz="2399" i="1" dirty="0"/>
            </a:br>
            <a:br>
              <a:rPr lang="en-US" sz="2399" i="1" dirty="0"/>
            </a:br>
            <a:r>
              <a:rPr lang="en-US" sz="2399" i="1" dirty="0"/>
              <a:t>	</a:t>
            </a:r>
          </a:p>
        </p:txBody>
      </p:sp>
      <p:grpSp>
        <p:nvGrpSpPr>
          <p:cNvPr id="2" name="Group 7"/>
          <p:cNvGrpSpPr/>
          <p:nvPr/>
        </p:nvGrpSpPr>
        <p:grpSpPr>
          <a:xfrm>
            <a:off x="1950480" y="1524496"/>
            <a:ext cx="2701589" cy="4559144"/>
            <a:chOff x="4430027" y="1361440"/>
            <a:chExt cx="2702293" cy="4560332"/>
          </a:xfrm>
        </p:grpSpPr>
        <p:pic>
          <p:nvPicPr>
            <p:cNvPr id="9" name="Picture 8" descr="Figure5_wBrick.jpg"/>
            <p:cNvPicPr>
              <a:picLocks noChangeAspect="1"/>
            </p:cNvPicPr>
            <p:nvPr/>
          </p:nvPicPr>
          <p:blipFill>
            <a:blip r:embed="rId3" cstate="print"/>
            <a:srcRect l="25130" t="51796" r="56582"/>
            <a:stretch>
              <a:fillRect/>
            </a:stretch>
          </p:blipFill>
          <p:spPr>
            <a:xfrm>
              <a:off x="4430027" y="1890583"/>
              <a:ext cx="2341475" cy="3993382"/>
            </a:xfrm>
            <a:prstGeom prst="rect">
              <a:avLst/>
            </a:prstGeom>
          </p:spPr>
        </p:pic>
        <p:cxnSp>
          <p:nvCxnSpPr>
            <p:cNvPr id="10" name="Straight Connector 9"/>
            <p:cNvCxnSpPr/>
            <p:nvPr/>
          </p:nvCxnSpPr>
          <p:spPr bwMode="auto">
            <a:xfrm flipV="1">
              <a:off x="5461686" y="2372497"/>
              <a:ext cx="296563" cy="2804984"/>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flipV="1">
              <a:off x="5387546" y="2384854"/>
              <a:ext cx="98854" cy="2792627"/>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5384800" y="1656080"/>
              <a:ext cx="0" cy="6299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5745480" y="1651000"/>
              <a:ext cx="0" cy="650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5379720" y="1757680"/>
              <a:ext cx="36576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15" name="TextBox 14"/>
                <p:cNvSpPr txBox="1"/>
                <p:nvPr/>
              </p:nvSpPr>
              <p:spPr>
                <a:xfrm>
                  <a:off x="5316702" y="1361440"/>
                  <a:ext cx="560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ea typeface="Cambria Math" panose="02040503050406030204" pitchFamily="18" charset="0"/>
                          </a:rPr>
                          <m:t>∆</m:t>
                        </m:r>
                        <m:r>
                          <a:rPr lang="en-US" sz="1799" i="1" baseline="-25000" dirty="0">
                            <a:solidFill>
                              <a:schemeClr val="bg1"/>
                            </a:solidFill>
                            <a:latin typeface="Cambria Math" panose="02040503050406030204" pitchFamily="18" charset="0"/>
                          </a:rPr>
                          <m:t>𝑀</m:t>
                        </m:r>
                      </m:oMath>
                    </m:oMathPara>
                  </a14:m>
                  <a:endParaRPr lang="en-US" sz="1799" baseline="-250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316702" y="1361440"/>
                  <a:ext cx="560858" cy="369332"/>
                </a:xfrm>
                <a:prstGeom prst="rect">
                  <a:avLst/>
                </a:prstGeom>
                <a:blipFill>
                  <a:blip r:embed="rId4"/>
                  <a:stretch>
                    <a:fillRect/>
                  </a:stretch>
                </a:blipFill>
              </p:spPr>
              <p:txBody>
                <a:bodyPr/>
                <a:lstStyle/>
                <a:p>
                  <a:r>
                    <a:rPr lang="en-US">
                      <a:noFill/>
                    </a:rPr>
                    <a:t> </a:t>
                  </a:r>
                </a:p>
              </p:txBody>
            </p:sp>
          </mc:Fallback>
        </mc:AlternateContent>
        <p:cxnSp>
          <p:nvCxnSpPr>
            <p:cNvPr id="16" name="Straight Connector 15"/>
            <p:cNvCxnSpPr/>
            <p:nvPr/>
          </p:nvCxnSpPr>
          <p:spPr bwMode="auto">
            <a:xfrm>
              <a:off x="5753100" y="2362200"/>
              <a:ext cx="13182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463540" y="5189220"/>
              <a:ext cx="16687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Arrow Connector 17"/>
            <p:cNvCxnSpPr/>
            <p:nvPr/>
          </p:nvCxnSpPr>
          <p:spPr bwMode="auto">
            <a:xfrm>
              <a:off x="6926580" y="2362200"/>
              <a:ext cx="0" cy="282702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19" name="TextBox 18"/>
                <p:cNvSpPr txBox="1"/>
                <p:nvPr/>
              </p:nvSpPr>
              <p:spPr>
                <a:xfrm>
                  <a:off x="5149062" y="5552440"/>
                  <a:ext cx="560858"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799" i="1" dirty="0" smtClean="0">
                            <a:solidFill>
                              <a:schemeClr val="bg1"/>
                            </a:solidFill>
                            <a:latin typeface="Cambria Math" panose="02040503050406030204" pitchFamily="18" charset="0"/>
                          </a:rPr>
                          <m:t>𝑙</m:t>
                        </m:r>
                        <m:r>
                          <a:rPr lang="en-US" sz="1799" i="1" baseline="-25000" dirty="0" err="1">
                            <a:solidFill>
                              <a:schemeClr val="bg1"/>
                            </a:solidFill>
                            <a:latin typeface="Cambria Math" panose="02040503050406030204" pitchFamily="18" charset="0"/>
                          </a:rPr>
                          <m:t>𝑤</m:t>
                        </m:r>
                      </m:oMath>
                    </m:oMathPara>
                  </a14:m>
                  <a:endParaRPr lang="en-US" sz="1799" baseline="-25000" dirty="0">
                    <a:solidFill>
                      <a:schemeClr val="bg1"/>
                    </a:solidFill>
                  </a:endParaRPr>
                </a:p>
              </p:txBody>
            </p:sp>
          </mc:Choice>
          <mc:Fallback>
            <p:sp>
              <p:nvSpPr>
                <p:cNvPr id="19" name="TextBox 18"/>
                <p:cNvSpPr txBox="1">
                  <a:spLocks noRot="1" noChangeAspect="1" noMove="1" noResize="1" noEditPoints="1" noAdjustHandles="1" noChangeArrowheads="1" noChangeShapeType="1" noTextEdit="1"/>
                </p:cNvSpPr>
                <p:nvPr/>
              </p:nvSpPr>
              <p:spPr>
                <a:xfrm>
                  <a:off x="5149062" y="5552440"/>
                  <a:ext cx="560858" cy="369332"/>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1" name="TextBox 20"/>
              <p:cNvSpPr txBox="1">
                <a:spLocks noChangeArrowheads="1"/>
              </p:cNvSpPr>
              <p:nvPr/>
            </p:nvSpPr>
            <p:spPr bwMode="auto">
              <a:xfrm>
                <a:off x="5104100" y="2368539"/>
                <a:ext cx="4941523" cy="1092322"/>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Rotation Capacity </a:t>
                </a:r>
                <a:r>
                  <a:rPr lang="en-US" sz="1600" dirty="0">
                    <a:solidFill>
                      <a:schemeClr val="bg1"/>
                    </a:solidFill>
                  </a:rPr>
                  <a:t>(TMS C3.1)</a:t>
                </a:r>
                <a:r>
                  <a:rPr lang="en-US" sz="2399" dirty="0">
                    <a:solidFill>
                      <a:schemeClr val="bg1"/>
                    </a:solidFill>
                  </a:rPr>
                  <a:t>: </a:t>
                </a:r>
              </a:p>
              <a:p>
                <a:pPr>
                  <a:lnSpc>
                    <a:spcPts val="2699"/>
                  </a:lnSpc>
                  <a:spcAft>
                    <a:spcPts val="1200"/>
                  </a:spcAft>
                  <a:defRPr/>
                </a:pPr>
                <a14:m>
                  <m:oMathPara xmlns:m="http://schemas.openxmlformats.org/officeDocument/2006/math">
                    <m:oMathParaPr>
                      <m:jc m:val="left"/>
                    </m:oMathParaPr>
                    <m:oMath xmlns:m="http://schemas.openxmlformats.org/officeDocument/2006/math">
                      <m:r>
                        <a:rPr lang="en-US" sz="2399" i="1" dirty="0">
                          <a:solidFill>
                            <a:schemeClr val="bg1"/>
                          </a:solidFill>
                          <a:latin typeface="Cambria Math" panose="02040503050406030204" pitchFamily="18" charset="0"/>
                        </a:rPr>
                        <m:t>0.5</m:t>
                      </m:r>
                      <m:sSub>
                        <m:sSubPr>
                          <m:ctrlPr>
                            <a:rPr lang="en-US" sz="2399" i="1" dirty="0">
                              <a:solidFill>
                                <a:schemeClr val="bg1"/>
                              </a:solidFill>
                              <a:latin typeface="Cambria Math" panose="02040503050406030204" pitchFamily="18" charset="0"/>
                            </a:rPr>
                          </m:ctrlPr>
                        </m:sSubPr>
                        <m:e>
                          <m:r>
                            <a:rPr lang="en-US" sz="2399" i="1" dirty="0">
                              <a:solidFill>
                                <a:schemeClr val="bg1"/>
                              </a:solidFill>
                              <a:latin typeface="Cambria Math" panose="02040503050406030204" pitchFamily="18" charset="0"/>
                            </a:rPr>
                            <m:t>𝑙</m:t>
                          </m:r>
                        </m:e>
                        <m:sub>
                          <m:r>
                            <a:rPr lang="en-US" sz="2399" i="1" dirty="0">
                              <a:solidFill>
                                <a:schemeClr val="bg1"/>
                              </a:solidFill>
                              <a:latin typeface="Cambria Math" panose="02040503050406030204" pitchFamily="18" charset="0"/>
                            </a:rPr>
                            <m:t>𝑤</m:t>
                          </m:r>
                        </m:sub>
                      </m:sSub>
                      <m:r>
                        <a:rPr lang="en-US" sz="2399" i="1" dirty="0">
                          <a:solidFill>
                            <a:schemeClr val="bg1"/>
                          </a:solidFill>
                          <a:latin typeface="Cambria Math" panose="02040503050406030204" pitchFamily="18" charset="0"/>
                          <a:ea typeface="Cambria Math" panose="02040503050406030204" pitchFamily="18" charset="0"/>
                        </a:rPr>
                        <m:t>𝜀</m:t>
                      </m:r>
                      <m:r>
                        <a:rPr lang="en-US" sz="2399" i="1" baseline="-25000" dirty="0">
                          <a:solidFill>
                            <a:schemeClr val="bg1"/>
                          </a:solidFill>
                          <a:latin typeface="Cambria Math" panose="02040503050406030204" pitchFamily="18" charset="0"/>
                        </a:rPr>
                        <m:t>𝑚𝑢</m:t>
                      </m:r>
                      <m:r>
                        <a:rPr lang="en-US" sz="2399" i="1" dirty="0">
                          <a:solidFill>
                            <a:schemeClr val="bg1"/>
                          </a:solidFill>
                          <a:latin typeface="Cambria Math" panose="02040503050406030204" pitchFamily="18" charset="0"/>
                        </a:rPr>
                        <m:t>/</m:t>
                      </m:r>
                      <m:r>
                        <a:rPr lang="en-US" sz="2399" i="1" dirty="0">
                          <a:solidFill>
                            <a:schemeClr val="bg1"/>
                          </a:solidFill>
                          <a:latin typeface="Cambria Math" panose="02040503050406030204" pitchFamily="18" charset="0"/>
                        </a:rPr>
                        <m:t>𝑐</m:t>
                      </m:r>
                    </m:oMath>
                  </m:oMathPara>
                </a14:m>
                <a:endParaRPr lang="en-US" sz="2399" dirty="0">
                  <a:solidFill>
                    <a:schemeClr val="bg1"/>
                  </a:solidFill>
                </a:endParaRPr>
              </a:p>
            </p:txBody>
          </p:sp>
        </mc:Choice>
        <mc:Fallback>
          <p:sp>
            <p:nvSpPr>
              <p:cNvPr id="21" name="TextBox 20"/>
              <p:cNvSpPr txBox="1">
                <a:spLocks noRot="1" noChangeAspect="1" noMove="1" noResize="1" noEditPoints="1" noAdjustHandles="1" noChangeArrowheads="1" noChangeShapeType="1" noTextEdit="1"/>
              </p:cNvSpPr>
              <p:nvPr/>
            </p:nvSpPr>
            <p:spPr bwMode="auto">
              <a:xfrm>
                <a:off x="5104100" y="2368539"/>
                <a:ext cx="4941523" cy="1092322"/>
              </a:xfrm>
              <a:prstGeom prst="rect">
                <a:avLst/>
              </a:prstGeom>
              <a:blipFill>
                <a:blip r:embed="rId6"/>
                <a:stretch>
                  <a:fillRect l="-1850" t="-6704"/>
                </a:stretch>
              </a:blipFill>
              <a:ln w="9525">
                <a:noFill/>
                <a:miter lim="800000"/>
                <a:headEnd/>
                <a:tailEnd/>
              </a:ln>
            </p:spPr>
            <p:txBody>
              <a:bodyPr/>
              <a:lstStyle/>
              <a:p>
                <a:r>
                  <a:rPr lang="en-US">
                    <a:noFill/>
                  </a:rPr>
                  <a:t> </a:t>
                </a:r>
              </a:p>
            </p:txBody>
          </p:sp>
        </mc:Fallback>
      </mc:AlternateContent>
      <p:cxnSp>
        <p:nvCxnSpPr>
          <p:cNvPr id="23" name="Straight Connector 22"/>
          <p:cNvCxnSpPr/>
          <p:nvPr/>
        </p:nvCxnSpPr>
        <p:spPr bwMode="auto">
          <a:xfrm>
            <a:off x="2397135" y="5414763"/>
            <a:ext cx="0" cy="42660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3555073" y="5506179"/>
            <a:ext cx="0" cy="4062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Arrow Connector 26"/>
          <p:cNvCxnSpPr/>
          <p:nvPr/>
        </p:nvCxnSpPr>
        <p:spPr bwMode="auto">
          <a:xfrm>
            <a:off x="2366663" y="5739798"/>
            <a:ext cx="118841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29" name="Down Arrow 28"/>
          <p:cNvSpPr/>
          <p:nvPr/>
        </p:nvSpPr>
        <p:spPr bwMode="auto">
          <a:xfrm>
            <a:off x="3108150" y="2022206"/>
            <a:ext cx="325035" cy="44692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mc:AlternateContent xmlns:mc="http://schemas.openxmlformats.org/markup-compatibility/2006">
        <mc:Choice xmlns:a14="http://schemas.microsoft.com/office/drawing/2010/main" Requires="a14">
          <p:sp>
            <p:nvSpPr>
              <p:cNvPr id="30" name="TextBox 29"/>
              <p:cNvSpPr txBox="1"/>
              <p:nvPr/>
            </p:nvSpPr>
            <p:spPr>
              <a:xfrm>
                <a:off x="4467178" y="3725428"/>
                <a:ext cx="560712" cy="3692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rPr>
                        <m:t>h</m:t>
                      </m:r>
                      <m:r>
                        <a:rPr lang="en-US" sz="1799" i="1" baseline="-25000" dirty="0">
                          <a:solidFill>
                            <a:schemeClr val="bg1"/>
                          </a:solidFill>
                          <a:latin typeface="Cambria Math" panose="02040503050406030204" pitchFamily="18" charset="0"/>
                        </a:rPr>
                        <m:t>𝑝</m:t>
                      </m:r>
                    </m:oMath>
                  </m:oMathPara>
                </a14:m>
                <a:endParaRPr lang="en-US" sz="1799" baseline="-25000" dirty="0">
                  <a:solidFill>
                    <a:schemeClr val="bg1"/>
                  </a:solidFill>
                </a:endParaRPr>
              </a:p>
            </p:txBody>
          </p:sp>
        </mc:Choice>
        <mc:Fallback>
          <p:sp>
            <p:nvSpPr>
              <p:cNvPr id="30" name="TextBox 29"/>
              <p:cNvSpPr txBox="1">
                <a:spLocks noRot="1" noChangeAspect="1" noMove="1" noResize="1" noEditPoints="1" noAdjustHandles="1" noChangeArrowheads="1" noChangeShapeType="1" noTextEdit="1"/>
              </p:cNvSpPr>
              <p:nvPr/>
            </p:nvSpPr>
            <p:spPr>
              <a:xfrm>
                <a:off x="4467178" y="3725428"/>
                <a:ext cx="560712" cy="369236"/>
              </a:xfrm>
              <a:prstGeom prst="rect">
                <a:avLst/>
              </a:prstGeom>
              <a:blipFill>
                <a:blip r:embed="rId7"/>
                <a:stretch>
                  <a:fillRect b="-81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3351926" y="2018992"/>
                <a:ext cx="560712" cy="3692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rPr>
                        <m:t>𝑃</m:t>
                      </m:r>
                      <m:r>
                        <a:rPr lang="en-US" sz="1799" i="1" baseline="-25000" dirty="0" err="1">
                          <a:solidFill>
                            <a:schemeClr val="bg1"/>
                          </a:solidFill>
                          <a:latin typeface="Cambria Math" panose="02040503050406030204" pitchFamily="18" charset="0"/>
                        </a:rPr>
                        <m:t>𝑢</m:t>
                      </m:r>
                    </m:oMath>
                  </m:oMathPara>
                </a14:m>
                <a:endParaRPr lang="en-US" sz="1799" baseline="-25000" dirty="0">
                  <a:solidFill>
                    <a:schemeClr val="bg1"/>
                  </a:solidFill>
                </a:endParaRPr>
              </a:p>
            </p:txBody>
          </p:sp>
        </mc:Choice>
        <mc:Fallback>
          <p:sp>
            <p:nvSpPr>
              <p:cNvPr id="31" name="TextBox 30"/>
              <p:cNvSpPr txBox="1">
                <a:spLocks noRot="1" noChangeAspect="1" noMove="1" noResize="1" noEditPoints="1" noAdjustHandles="1" noChangeArrowheads="1" noChangeShapeType="1" noTextEdit="1"/>
              </p:cNvSpPr>
              <p:nvPr/>
            </p:nvSpPr>
            <p:spPr>
              <a:xfrm>
                <a:off x="3351926" y="2018992"/>
                <a:ext cx="560712" cy="369236"/>
              </a:xfrm>
              <a:prstGeom prst="rect">
                <a:avLst/>
              </a:prstGeom>
              <a:blipFill>
                <a:blip r:embed="rId8"/>
                <a:stretch>
                  <a:fillRect/>
                </a:stretch>
              </a:blipFill>
            </p:spPr>
            <p:txBody>
              <a:bodyPr/>
              <a:lstStyle/>
              <a:p>
                <a:r>
                  <a:rPr lang="en-US">
                    <a:noFill/>
                  </a:rPr>
                  <a:t> </a:t>
                </a:r>
              </a:p>
            </p:txBody>
          </p:sp>
        </mc:Fallback>
      </mc:AlternateContent>
      <p:sp>
        <p:nvSpPr>
          <p:cNvPr id="2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158</a:t>
            </a:fld>
            <a:endParaRPr lang="en-US">
              <a:solidFill>
                <a:schemeClr val="bg1"/>
              </a:solidFill>
            </a:endParaRPr>
          </a:p>
        </p:txBody>
      </p:sp>
    </p:spTree>
    <p:extLst>
      <p:ext uri="{BB962C8B-B14F-4D97-AF65-F5344CB8AC3E}">
        <p14:creationId xmlns:p14="http://schemas.microsoft.com/office/powerpoint/2010/main" val="39094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93812" y="604548"/>
            <a:ext cx="9601200" cy="1143000"/>
          </a:xfrm>
        </p:spPr>
        <p:txBody>
          <a:bodyPr>
            <a:normAutofit fontScale="90000"/>
          </a:bodyPr>
          <a:lstStyle/>
          <a:p>
            <a:r>
              <a:rPr lang="en-US" dirty="0"/>
              <a:t>Limit Design: Example</a:t>
            </a:r>
            <a:br>
              <a:rPr lang="en-US" dirty="0"/>
            </a:br>
            <a:r>
              <a:rPr lang="en-US" sz="2399" i="1" dirty="0"/>
              <a:t>4) Displacement Capacity – Flexure-controlled </a:t>
            </a:r>
            <a:br>
              <a:rPr lang="en-US" sz="2399" i="1" dirty="0"/>
            </a:br>
            <a:br>
              <a:rPr lang="en-US" sz="2399" i="1" dirty="0"/>
            </a:br>
            <a:r>
              <a:rPr lang="en-US" sz="2399" i="1" dirty="0"/>
              <a:t>	</a:t>
            </a:r>
          </a:p>
        </p:txBody>
      </p:sp>
      <p:grpSp>
        <p:nvGrpSpPr>
          <p:cNvPr id="2" name="Group 7"/>
          <p:cNvGrpSpPr/>
          <p:nvPr/>
        </p:nvGrpSpPr>
        <p:grpSpPr>
          <a:xfrm>
            <a:off x="1950480" y="1524496"/>
            <a:ext cx="2701589" cy="4559144"/>
            <a:chOff x="4430027" y="1361440"/>
            <a:chExt cx="2702293" cy="4560332"/>
          </a:xfrm>
        </p:grpSpPr>
        <p:pic>
          <p:nvPicPr>
            <p:cNvPr id="9" name="Picture 8" descr="Figure5_wBrick.jpg"/>
            <p:cNvPicPr>
              <a:picLocks noChangeAspect="1"/>
            </p:cNvPicPr>
            <p:nvPr/>
          </p:nvPicPr>
          <p:blipFill>
            <a:blip r:embed="rId3" cstate="print"/>
            <a:srcRect l="25130" t="51796" r="56582"/>
            <a:stretch>
              <a:fillRect/>
            </a:stretch>
          </p:blipFill>
          <p:spPr>
            <a:xfrm>
              <a:off x="4430027" y="1890583"/>
              <a:ext cx="2341475" cy="3993382"/>
            </a:xfrm>
            <a:prstGeom prst="rect">
              <a:avLst/>
            </a:prstGeom>
          </p:spPr>
        </p:pic>
        <p:cxnSp>
          <p:nvCxnSpPr>
            <p:cNvPr id="10" name="Straight Connector 9"/>
            <p:cNvCxnSpPr/>
            <p:nvPr/>
          </p:nvCxnSpPr>
          <p:spPr bwMode="auto">
            <a:xfrm flipV="1">
              <a:off x="5461686" y="2372497"/>
              <a:ext cx="296563" cy="2804984"/>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flipV="1">
              <a:off x="5387546" y="2384854"/>
              <a:ext cx="98854" cy="2792627"/>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5384800" y="1656080"/>
              <a:ext cx="0" cy="6299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5745480" y="1651000"/>
              <a:ext cx="0" cy="650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5379720" y="1757680"/>
              <a:ext cx="36576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15" name="TextBox 14"/>
                <p:cNvSpPr txBox="1"/>
                <p:nvPr/>
              </p:nvSpPr>
              <p:spPr>
                <a:xfrm>
                  <a:off x="5316702" y="1361440"/>
                  <a:ext cx="56085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ea typeface="Cambria Math" panose="02040503050406030204" pitchFamily="18" charset="0"/>
                          </a:rPr>
                          <m:t>∆</m:t>
                        </m:r>
                        <m:r>
                          <a:rPr lang="en-US" sz="1799" i="1" baseline="-25000" dirty="0">
                            <a:solidFill>
                              <a:schemeClr val="bg1"/>
                            </a:solidFill>
                            <a:latin typeface="Cambria Math" panose="02040503050406030204" pitchFamily="18" charset="0"/>
                          </a:rPr>
                          <m:t>𝑀</m:t>
                        </m:r>
                      </m:oMath>
                    </m:oMathPara>
                  </a14:m>
                  <a:endParaRPr lang="en-US" sz="1799" baseline="-250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316702" y="1361440"/>
                  <a:ext cx="560858" cy="369332"/>
                </a:xfrm>
                <a:prstGeom prst="rect">
                  <a:avLst/>
                </a:prstGeom>
                <a:blipFill>
                  <a:blip r:embed="rId4"/>
                  <a:stretch>
                    <a:fillRect/>
                  </a:stretch>
                </a:blipFill>
              </p:spPr>
              <p:txBody>
                <a:bodyPr/>
                <a:lstStyle/>
                <a:p>
                  <a:r>
                    <a:rPr lang="en-US">
                      <a:noFill/>
                    </a:rPr>
                    <a:t> </a:t>
                  </a:r>
                </a:p>
              </p:txBody>
            </p:sp>
          </mc:Fallback>
        </mc:AlternateContent>
        <p:cxnSp>
          <p:nvCxnSpPr>
            <p:cNvPr id="16" name="Straight Connector 15"/>
            <p:cNvCxnSpPr/>
            <p:nvPr/>
          </p:nvCxnSpPr>
          <p:spPr bwMode="auto">
            <a:xfrm>
              <a:off x="5753100" y="2362200"/>
              <a:ext cx="13182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463540" y="5189220"/>
              <a:ext cx="16687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Arrow Connector 17"/>
            <p:cNvCxnSpPr/>
            <p:nvPr/>
          </p:nvCxnSpPr>
          <p:spPr bwMode="auto">
            <a:xfrm>
              <a:off x="6926580" y="2362200"/>
              <a:ext cx="0" cy="282702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19" name="TextBox 18"/>
                <p:cNvSpPr txBox="1"/>
                <p:nvPr/>
              </p:nvSpPr>
              <p:spPr>
                <a:xfrm>
                  <a:off x="5149062" y="5552440"/>
                  <a:ext cx="560858"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799" i="1" dirty="0" smtClean="0">
                            <a:solidFill>
                              <a:schemeClr val="bg1"/>
                            </a:solidFill>
                            <a:latin typeface="Cambria Math" panose="02040503050406030204" pitchFamily="18" charset="0"/>
                          </a:rPr>
                          <m:t>𝑙</m:t>
                        </m:r>
                        <m:r>
                          <a:rPr lang="en-US" sz="1799" i="1" baseline="-25000" dirty="0" err="1">
                            <a:solidFill>
                              <a:schemeClr val="bg1"/>
                            </a:solidFill>
                            <a:latin typeface="Cambria Math" panose="02040503050406030204" pitchFamily="18" charset="0"/>
                          </a:rPr>
                          <m:t>𝑤</m:t>
                        </m:r>
                      </m:oMath>
                    </m:oMathPara>
                  </a14:m>
                  <a:endParaRPr lang="en-US" sz="1799" baseline="-25000" dirty="0">
                    <a:solidFill>
                      <a:schemeClr val="bg1"/>
                    </a:solidFill>
                  </a:endParaRPr>
                </a:p>
              </p:txBody>
            </p:sp>
          </mc:Choice>
          <mc:Fallback>
            <p:sp>
              <p:nvSpPr>
                <p:cNvPr id="19" name="TextBox 18"/>
                <p:cNvSpPr txBox="1">
                  <a:spLocks noRot="1" noChangeAspect="1" noMove="1" noResize="1" noEditPoints="1" noAdjustHandles="1" noChangeArrowheads="1" noChangeShapeType="1" noTextEdit="1"/>
                </p:cNvSpPr>
                <p:nvPr/>
              </p:nvSpPr>
              <p:spPr>
                <a:xfrm>
                  <a:off x="5149062" y="5552440"/>
                  <a:ext cx="560858" cy="369332"/>
                </a:xfrm>
                <a:prstGeom prst="rect">
                  <a:avLst/>
                </a:prstGeom>
                <a:blipFill>
                  <a:blip r:embed="rId5"/>
                  <a:stretch>
                    <a:fillRect/>
                  </a:stretch>
                </a:blipFill>
              </p:spPr>
              <p:txBody>
                <a:bodyPr/>
                <a:lstStyle/>
                <a:p>
                  <a:r>
                    <a:rPr lang="en-US">
                      <a:noFill/>
                    </a:rPr>
                    <a:t> </a:t>
                  </a:r>
                </a:p>
              </p:txBody>
            </p:sp>
          </mc:Fallback>
        </mc:AlternateContent>
      </p:grpSp>
      <p:cxnSp>
        <p:nvCxnSpPr>
          <p:cNvPr id="23" name="Straight Connector 22"/>
          <p:cNvCxnSpPr/>
          <p:nvPr/>
        </p:nvCxnSpPr>
        <p:spPr bwMode="auto">
          <a:xfrm>
            <a:off x="2397135" y="5414763"/>
            <a:ext cx="0" cy="42660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3555073" y="5506179"/>
            <a:ext cx="0" cy="4062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Arrow Connector 26"/>
          <p:cNvCxnSpPr/>
          <p:nvPr/>
        </p:nvCxnSpPr>
        <p:spPr bwMode="auto">
          <a:xfrm>
            <a:off x="2366663" y="5739798"/>
            <a:ext cx="118841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29" name="Down Arrow 28"/>
          <p:cNvSpPr/>
          <p:nvPr/>
        </p:nvSpPr>
        <p:spPr bwMode="auto">
          <a:xfrm>
            <a:off x="3108150" y="2022206"/>
            <a:ext cx="325035" cy="44692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mc:AlternateContent xmlns:mc="http://schemas.openxmlformats.org/markup-compatibility/2006">
        <mc:Choice xmlns:a14="http://schemas.microsoft.com/office/drawing/2010/main" Requires="a14">
          <p:sp>
            <p:nvSpPr>
              <p:cNvPr id="30" name="TextBox 29"/>
              <p:cNvSpPr txBox="1"/>
              <p:nvPr/>
            </p:nvSpPr>
            <p:spPr>
              <a:xfrm>
                <a:off x="4467178" y="3725428"/>
                <a:ext cx="560712" cy="3692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rPr>
                        <m:t>h</m:t>
                      </m:r>
                      <m:r>
                        <a:rPr lang="en-US" sz="1799" i="1" baseline="-25000" dirty="0">
                          <a:solidFill>
                            <a:schemeClr val="bg1"/>
                          </a:solidFill>
                          <a:latin typeface="Cambria Math" panose="02040503050406030204" pitchFamily="18" charset="0"/>
                        </a:rPr>
                        <m:t>𝑝</m:t>
                      </m:r>
                    </m:oMath>
                  </m:oMathPara>
                </a14:m>
                <a:endParaRPr lang="en-US" sz="1799" baseline="-25000" dirty="0">
                  <a:solidFill>
                    <a:schemeClr val="bg1"/>
                  </a:solidFill>
                </a:endParaRPr>
              </a:p>
            </p:txBody>
          </p:sp>
        </mc:Choice>
        <mc:Fallback>
          <p:sp>
            <p:nvSpPr>
              <p:cNvPr id="30" name="TextBox 29"/>
              <p:cNvSpPr txBox="1">
                <a:spLocks noRot="1" noChangeAspect="1" noMove="1" noResize="1" noEditPoints="1" noAdjustHandles="1" noChangeArrowheads="1" noChangeShapeType="1" noTextEdit="1"/>
              </p:cNvSpPr>
              <p:nvPr/>
            </p:nvSpPr>
            <p:spPr>
              <a:xfrm>
                <a:off x="4467178" y="3725428"/>
                <a:ext cx="560712" cy="369236"/>
              </a:xfrm>
              <a:prstGeom prst="rect">
                <a:avLst/>
              </a:prstGeom>
              <a:blipFill>
                <a:blip r:embed="rId6"/>
                <a:stretch>
                  <a:fillRect b="-81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3351926" y="2018992"/>
                <a:ext cx="560712" cy="3692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rPr>
                        <m:t>𝑃</m:t>
                      </m:r>
                      <m:r>
                        <a:rPr lang="en-US" sz="1799" i="1" baseline="-25000" dirty="0" err="1">
                          <a:solidFill>
                            <a:schemeClr val="bg1"/>
                          </a:solidFill>
                          <a:latin typeface="Cambria Math" panose="02040503050406030204" pitchFamily="18" charset="0"/>
                        </a:rPr>
                        <m:t>𝑢</m:t>
                      </m:r>
                    </m:oMath>
                  </m:oMathPara>
                </a14:m>
                <a:endParaRPr lang="en-US" sz="1799" baseline="-25000" dirty="0">
                  <a:solidFill>
                    <a:schemeClr val="bg1"/>
                  </a:solidFill>
                </a:endParaRPr>
              </a:p>
            </p:txBody>
          </p:sp>
        </mc:Choice>
        <mc:Fallback>
          <p:sp>
            <p:nvSpPr>
              <p:cNvPr id="31" name="TextBox 30"/>
              <p:cNvSpPr txBox="1">
                <a:spLocks noRot="1" noChangeAspect="1" noMove="1" noResize="1" noEditPoints="1" noAdjustHandles="1" noChangeArrowheads="1" noChangeShapeType="1" noTextEdit="1"/>
              </p:cNvSpPr>
              <p:nvPr/>
            </p:nvSpPr>
            <p:spPr>
              <a:xfrm>
                <a:off x="3351926" y="2018992"/>
                <a:ext cx="560712" cy="36923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5414977" y="1461552"/>
                <a:ext cx="6246743" cy="526622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2799" i="1" smtClean="0">
                          <a:solidFill>
                            <a:schemeClr val="bg1"/>
                          </a:solidFill>
                          <a:latin typeface="Cambria Math" panose="02040503050406030204" pitchFamily="18" charset="0"/>
                        </a:rPr>
                        <m:t>𝑐</m:t>
                      </m:r>
                      <m:r>
                        <a:rPr lang="en-US" sz="2799" i="1" smtClean="0">
                          <a:solidFill>
                            <a:schemeClr val="bg1"/>
                          </a:solidFill>
                          <a:latin typeface="Cambria Math" panose="02040503050406030204" pitchFamily="18" charset="0"/>
                        </a:rPr>
                        <m:t>=</m:t>
                      </m:r>
                      <m:f>
                        <m:fPr>
                          <m:ctrlPr>
                            <a:rPr lang="en-US" sz="2799" i="1">
                              <a:solidFill>
                                <a:schemeClr val="bg1"/>
                              </a:solidFill>
                              <a:latin typeface="Cambria Math" panose="02040503050406030204" pitchFamily="18" charset="0"/>
                            </a:rPr>
                          </m:ctrlPr>
                        </m:fPr>
                        <m:num>
                          <m:sSub>
                            <m:sSubPr>
                              <m:ctrlPr>
                                <a:rPr lang="en-US" sz="2799" i="1">
                                  <a:solidFill>
                                    <a:schemeClr val="bg1"/>
                                  </a:solidFill>
                                  <a:latin typeface="Cambria Math" panose="02040503050406030204" pitchFamily="18" charset="0"/>
                                </a:rPr>
                              </m:ctrlPr>
                            </m:sSubPr>
                            <m:e>
                              <m:r>
                                <a:rPr lang="en-US" sz="2799" i="1">
                                  <a:solidFill>
                                    <a:schemeClr val="bg1"/>
                                  </a:solidFill>
                                  <a:latin typeface="Cambria Math" panose="02040503050406030204" pitchFamily="18" charset="0"/>
                                </a:rPr>
                                <m:t>𝐴</m:t>
                              </m:r>
                            </m:e>
                            <m:sub>
                              <m:r>
                                <a:rPr lang="en-US" sz="2799" i="1">
                                  <a:solidFill>
                                    <a:schemeClr val="bg1"/>
                                  </a:solidFill>
                                  <a:latin typeface="Cambria Math" panose="02040503050406030204" pitchFamily="18" charset="0"/>
                                </a:rPr>
                                <m:t>𝑠</m:t>
                              </m:r>
                            </m:sub>
                          </m:sSub>
                          <m:sSub>
                            <m:sSubPr>
                              <m:ctrlPr>
                                <a:rPr lang="en-US" sz="2799" i="1">
                                  <a:solidFill>
                                    <a:schemeClr val="bg1"/>
                                  </a:solidFill>
                                  <a:latin typeface="Cambria Math" panose="02040503050406030204" pitchFamily="18" charset="0"/>
                                </a:rPr>
                              </m:ctrlPr>
                            </m:sSubPr>
                            <m:e>
                              <m:r>
                                <a:rPr lang="en-US" sz="2799" i="1">
                                  <a:solidFill>
                                    <a:schemeClr val="bg1"/>
                                  </a:solidFill>
                                  <a:latin typeface="Cambria Math" panose="02040503050406030204" pitchFamily="18" charset="0"/>
                                </a:rPr>
                                <m:t>𝑓</m:t>
                              </m:r>
                            </m:e>
                            <m:sub>
                              <m:r>
                                <a:rPr lang="en-US" sz="2799" i="1">
                                  <a:solidFill>
                                    <a:schemeClr val="bg1"/>
                                  </a:solidFill>
                                  <a:latin typeface="Cambria Math" panose="02040503050406030204" pitchFamily="18" charset="0"/>
                                </a:rPr>
                                <m:t>𝑦</m:t>
                              </m:r>
                            </m:sub>
                          </m:sSub>
                          <m:r>
                            <a:rPr lang="en-US" sz="2799" i="1">
                              <a:solidFill>
                                <a:schemeClr val="bg1"/>
                              </a:solidFill>
                              <a:latin typeface="Cambria Math" panose="02040503050406030204" pitchFamily="18" charset="0"/>
                            </a:rPr>
                            <m:t>+</m:t>
                          </m:r>
                          <m:sSub>
                            <m:sSubPr>
                              <m:ctrlPr>
                                <a:rPr lang="en-US" sz="2799" i="1">
                                  <a:solidFill>
                                    <a:schemeClr val="bg1"/>
                                  </a:solidFill>
                                  <a:latin typeface="Cambria Math" panose="02040503050406030204" pitchFamily="18" charset="0"/>
                                </a:rPr>
                              </m:ctrlPr>
                            </m:sSubPr>
                            <m:e>
                              <m:r>
                                <a:rPr lang="en-US" sz="2799" i="1">
                                  <a:solidFill>
                                    <a:schemeClr val="bg1"/>
                                  </a:solidFill>
                                  <a:latin typeface="Cambria Math" panose="02040503050406030204" pitchFamily="18" charset="0"/>
                                </a:rPr>
                                <m:t>𝑃</m:t>
                              </m:r>
                            </m:e>
                            <m:sub>
                              <m:r>
                                <a:rPr lang="en-US" sz="2799" i="1">
                                  <a:solidFill>
                                    <a:schemeClr val="bg1"/>
                                  </a:solidFill>
                                  <a:latin typeface="Cambria Math" panose="02040503050406030204" pitchFamily="18" charset="0"/>
                                </a:rPr>
                                <m:t>𝑢</m:t>
                              </m:r>
                            </m:sub>
                          </m:sSub>
                        </m:num>
                        <m:den>
                          <m:r>
                            <a:rPr lang="en-US" sz="2799" i="1">
                              <a:solidFill>
                                <a:schemeClr val="bg1"/>
                              </a:solidFill>
                              <a:latin typeface="Cambria Math" panose="02040503050406030204" pitchFamily="18" charset="0"/>
                            </a:rPr>
                            <m:t>0.64</m:t>
                          </m:r>
                          <m:sSub>
                            <m:sSubPr>
                              <m:ctrlPr>
                                <a:rPr lang="en-US" sz="2799" i="1">
                                  <a:solidFill>
                                    <a:schemeClr val="bg1"/>
                                  </a:solidFill>
                                  <a:latin typeface="Cambria Math" panose="02040503050406030204" pitchFamily="18" charset="0"/>
                                </a:rPr>
                              </m:ctrlPr>
                            </m:sSubPr>
                            <m:e>
                              <m:r>
                                <a:rPr lang="en-US" sz="2799" i="1">
                                  <a:solidFill>
                                    <a:schemeClr val="bg1"/>
                                  </a:solidFill>
                                  <a:latin typeface="Cambria Math" panose="02040503050406030204" pitchFamily="18" charset="0"/>
                                </a:rPr>
                                <m:t>𝑓</m:t>
                              </m:r>
                              <m:r>
                                <a:rPr lang="en-US" sz="2799" i="1">
                                  <a:solidFill>
                                    <a:schemeClr val="bg1"/>
                                  </a:solidFill>
                                  <a:latin typeface="Cambria Math" panose="02040503050406030204" pitchFamily="18" charset="0"/>
                                </a:rPr>
                                <m:t>′</m:t>
                              </m:r>
                            </m:e>
                            <m:sub>
                              <m:r>
                                <a:rPr lang="en-US" sz="2799" i="1">
                                  <a:solidFill>
                                    <a:schemeClr val="bg1"/>
                                  </a:solidFill>
                                  <a:latin typeface="Cambria Math" panose="02040503050406030204" pitchFamily="18" charset="0"/>
                                </a:rPr>
                                <m:t>𝑚</m:t>
                              </m:r>
                            </m:sub>
                          </m:sSub>
                          <m:r>
                            <a:rPr lang="en-US" sz="2799" i="1">
                              <a:solidFill>
                                <a:schemeClr val="bg1"/>
                              </a:solidFill>
                              <a:latin typeface="Cambria Math" panose="02040503050406030204" pitchFamily="18" charset="0"/>
                            </a:rPr>
                            <m:t>𝑡</m:t>
                          </m:r>
                        </m:den>
                      </m:f>
                      <m:r>
                        <a:rPr lang="en-US" sz="2799" i="1">
                          <a:solidFill>
                            <a:schemeClr val="bg1"/>
                          </a:solidFill>
                          <a:latin typeface="Cambria Math" panose="02040503050406030204" pitchFamily="18" charset="0"/>
                        </a:rPr>
                        <m:t>=</m:t>
                      </m:r>
                      <m:f>
                        <m:fPr>
                          <m:ctrlPr>
                            <a:rPr lang="en-US" sz="2799" i="1">
                              <a:solidFill>
                                <a:schemeClr val="bg1"/>
                              </a:solidFill>
                              <a:latin typeface="Cambria Math" panose="02040503050406030204" pitchFamily="18" charset="0"/>
                            </a:rPr>
                          </m:ctrlPr>
                        </m:fPr>
                        <m:num>
                          <m:r>
                            <a:rPr lang="en-US" sz="2799" i="1">
                              <a:solidFill>
                                <a:schemeClr val="bg1"/>
                              </a:solidFill>
                              <a:latin typeface="Cambria Math" panose="02040503050406030204" pitchFamily="18" charset="0"/>
                            </a:rPr>
                            <m:t>(0.6)(60)+(39.6)</m:t>
                          </m:r>
                        </m:num>
                        <m:den>
                          <m:r>
                            <a:rPr lang="en-US" sz="2799" i="1">
                              <a:solidFill>
                                <a:schemeClr val="bg1"/>
                              </a:solidFill>
                              <a:latin typeface="Cambria Math" panose="02040503050406030204" pitchFamily="18" charset="0"/>
                            </a:rPr>
                            <m:t>0.64(1.5)(7.625)</m:t>
                          </m:r>
                        </m:den>
                      </m:f>
                    </m:oMath>
                  </m:oMathPara>
                </a14:m>
                <a:endParaRPr lang="en-US" sz="2799" dirty="0">
                  <a:solidFill>
                    <a:schemeClr val="bg1"/>
                  </a:solidFill>
                </a:endParaRPr>
              </a:p>
              <a:p>
                <a:endParaRPr lang="en-US" sz="2799" dirty="0">
                  <a:solidFill>
                    <a:schemeClr val="bg1"/>
                  </a:solidFill>
                </a:endParaRPr>
              </a:p>
              <a:p>
                <a:pPr/>
                <a14:m>
                  <m:oMathPara xmlns:m="http://schemas.openxmlformats.org/officeDocument/2006/math">
                    <m:oMathParaPr>
                      <m:jc m:val="left"/>
                    </m:oMathParaPr>
                    <m:oMath xmlns:m="http://schemas.openxmlformats.org/officeDocument/2006/math">
                      <m:r>
                        <a:rPr lang="en-US" sz="2799" i="1">
                          <a:solidFill>
                            <a:schemeClr val="bg1"/>
                          </a:solidFill>
                          <a:latin typeface="Cambria Math" panose="02040503050406030204" pitchFamily="18" charset="0"/>
                        </a:rPr>
                        <m:t>𝑐</m:t>
                      </m:r>
                      <m:r>
                        <a:rPr lang="en-US" sz="2799" i="1">
                          <a:solidFill>
                            <a:schemeClr val="bg1"/>
                          </a:solidFill>
                          <a:latin typeface="Cambria Math" panose="02040503050406030204" pitchFamily="18" charset="0"/>
                        </a:rPr>
                        <m:t>=10.3 </m:t>
                      </m:r>
                      <m:r>
                        <a:rPr lang="en-US" sz="2799" i="1">
                          <a:solidFill>
                            <a:schemeClr val="bg1"/>
                          </a:solidFill>
                          <a:latin typeface="Cambria Math" panose="02040503050406030204" pitchFamily="18" charset="0"/>
                        </a:rPr>
                        <m:t>𝑖𝑛</m:t>
                      </m:r>
                    </m:oMath>
                  </m:oMathPara>
                </a14:m>
                <a:endParaRPr lang="en-US" sz="2799" dirty="0">
                  <a:solidFill>
                    <a:schemeClr val="bg1"/>
                  </a:solidFill>
                </a:endParaRPr>
              </a:p>
              <a:p>
                <a:endParaRPr lang="en-US" sz="2799" dirty="0">
                  <a:solidFill>
                    <a:schemeClr val="bg1"/>
                  </a:solidFill>
                </a:endParaRPr>
              </a:p>
              <a:p>
                <a:r>
                  <a:rPr lang="en-US" sz="2799" dirty="0">
                    <a:solidFill>
                      <a:schemeClr val="bg1"/>
                    </a:solidFill>
                  </a:rPr>
                  <a:t>Rotation Capacity:</a:t>
                </a:r>
              </a:p>
              <a:p>
                <a:endParaRPr lang="en-US" sz="2799" dirty="0">
                  <a:solidFill>
                    <a:schemeClr val="bg1"/>
                  </a:solidFill>
                </a:endParaRPr>
              </a:p>
              <a:p>
                <a:pPr/>
                <a14:m>
                  <m:oMathPara xmlns:m="http://schemas.openxmlformats.org/officeDocument/2006/math">
                    <m:oMathParaPr>
                      <m:jc m:val="left"/>
                    </m:oMathParaPr>
                    <m:oMath xmlns:m="http://schemas.openxmlformats.org/officeDocument/2006/math">
                      <m:f>
                        <m:fPr>
                          <m:ctrlPr>
                            <a:rPr lang="en-US" sz="2799" i="1">
                              <a:solidFill>
                                <a:schemeClr val="bg1"/>
                              </a:solidFill>
                              <a:latin typeface="Cambria Math" panose="02040503050406030204" pitchFamily="18" charset="0"/>
                            </a:rPr>
                          </m:ctrlPr>
                        </m:fPr>
                        <m:num>
                          <m:r>
                            <a:rPr lang="en-US" sz="2799" i="1">
                              <a:solidFill>
                                <a:schemeClr val="bg1"/>
                              </a:solidFill>
                              <a:latin typeface="Cambria Math" panose="02040503050406030204" pitchFamily="18" charset="0"/>
                            </a:rPr>
                            <m:t>0.5</m:t>
                          </m:r>
                          <m:sSub>
                            <m:sSubPr>
                              <m:ctrlPr>
                                <a:rPr lang="en-US" sz="2799" i="1">
                                  <a:solidFill>
                                    <a:schemeClr val="bg1"/>
                                  </a:solidFill>
                                  <a:latin typeface="Cambria Math" panose="02040503050406030204" pitchFamily="18" charset="0"/>
                                </a:rPr>
                              </m:ctrlPr>
                            </m:sSubPr>
                            <m:e>
                              <m:r>
                                <a:rPr lang="en-US" sz="2799" i="1">
                                  <a:solidFill>
                                    <a:schemeClr val="bg1"/>
                                  </a:solidFill>
                                  <a:latin typeface="Cambria Math" panose="02040503050406030204" pitchFamily="18" charset="0"/>
                                </a:rPr>
                                <m:t>𝑙</m:t>
                              </m:r>
                            </m:e>
                            <m:sub>
                              <m:r>
                                <a:rPr lang="en-US" sz="2799" i="1">
                                  <a:solidFill>
                                    <a:schemeClr val="bg1"/>
                                  </a:solidFill>
                                  <a:latin typeface="Cambria Math" panose="02040503050406030204" pitchFamily="18" charset="0"/>
                                </a:rPr>
                                <m:t>𝑤</m:t>
                              </m:r>
                            </m:sub>
                          </m:sSub>
                          <m:sSub>
                            <m:sSubPr>
                              <m:ctrlPr>
                                <a:rPr lang="en-US" sz="2799" i="1">
                                  <a:solidFill>
                                    <a:schemeClr val="bg1"/>
                                  </a:solidFill>
                                  <a:latin typeface="Cambria Math" panose="02040503050406030204" pitchFamily="18" charset="0"/>
                                </a:rPr>
                              </m:ctrlPr>
                            </m:sSubPr>
                            <m:e>
                              <m:r>
                                <a:rPr lang="en-US" sz="2799" i="1">
                                  <a:solidFill>
                                    <a:schemeClr val="bg1"/>
                                  </a:solidFill>
                                  <a:latin typeface="Cambria Math" panose="02040503050406030204" pitchFamily="18" charset="0"/>
                                  <a:ea typeface="Cambria Math" panose="02040503050406030204" pitchFamily="18" charset="0"/>
                                </a:rPr>
                                <m:t>𝜀</m:t>
                              </m:r>
                            </m:e>
                            <m:sub>
                              <m:r>
                                <a:rPr lang="en-US" sz="2799" i="1">
                                  <a:solidFill>
                                    <a:schemeClr val="bg1"/>
                                  </a:solidFill>
                                  <a:latin typeface="Cambria Math" panose="02040503050406030204" pitchFamily="18" charset="0"/>
                                </a:rPr>
                                <m:t>𝑚𝑢</m:t>
                              </m:r>
                            </m:sub>
                          </m:sSub>
                        </m:num>
                        <m:den>
                          <m:r>
                            <a:rPr lang="en-US" sz="2799" i="1">
                              <a:solidFill>
                                <a:schemeClr val="bg1"/>
                              </a:solidFill>
                              <a:latin typeface="Cambria Math" panose="02040503050406030204" pitchFamily="18" charset="0"/>
                            </a:rPr>
                            <m:t>𝑐</m:t>
                          </m:r>
                        </m:den>
                      </m:f>
                      <m:r>
                        <a:rPr lang="en-US" sz="2799" i="1">
                          <a:solidFill>
                            <a:schemeClr val="bg1"/>
                          </a:solidFill>
                          <a:latin typeface="Cambria Math" panose="02040503050406030204" pitchFamily="18" charset="0"/>
                        </a:rPr>
                        <m:t>=</m:t>
                      </m:r>
                      <m:f>
                        <m:fPr>
                          <m:ctrlPr>
                            <a:rPr lang="en-US" sz="2799" i="1">
                              <a:solidFill>
                                <a:schemeClr val="bg1"/>
                              </a:solidFill>
                              <a:latin typeface="Cambria Math" panose="02040503050406030204" pitchFamily="18" charset="0"/>
                            </a:rPr>
                          </m:ctrlPr>
                        </m:fPr>
                        <m:num>
                          <m:r>
                            <a:rPr lang="en-US" sz="2799" i="1">
                              <a:solidFill>
                                <a:schemeClr val="bg1"/>
                              </a:solidFill>
                              <a:latin typeface="Cambria Math" panose="02040503050406030204" pitchFamily="18" charset="0"/>
                            </a:rPr>
                            <m:t>0.5(48)(0.0025) </m:t>
                          </m:r>
                        </m:num>
                        <m:den>
                          <m:r>
                            <a:rPr lang="en-US" sz="2799" i="1">
                              <a:solidFill>
                                <a:schemeClr val="bg1"/>
                              </a:solidFill>
                              <a:latin typeface="Cambria Math" panose="02040503050406030204" pitchFamily="18" charset="0"/>
                            </a:rPr>
                            <m:t>10.3</m:t>
                          </m:r>
                        </m:den>
                      </m:f>
                      <m:r>
                        <a:rPr lang="en-US" sz="2799" i="1">
                          <a:solidFill>
                            <a:schemeClr val="bg1"/>
                          </a:solidFill>
                          <a:latin typeface="Cambria Math" panose="02040503050406030204" pitchFamily="18" charset="0"/>
                        </a:rPr>
                        <m:t>=0.0058</m:t>
                      </m:r>
                    </m:oMath>
                  </m:oMathPara>
                </a14:m>
                <a:endParaRPr lang="en-US" sz="2799" dirty="0">
                  <a:solidFill>
                    <a:schemeClr val="bg1"/>
                  </a:solidFill>
                </a:endParaRPr>
              </a:p>
              <a:p>
                <a:endParaRPr lang="en-US" sz="2799" dirty="0">
                  <a:solidFill>
                    <a:schemeClr val="bg1"/>
                  </a:solidFill>
                </a:endParaRPr>
              </a:p>
              <a:p>
                <a:r>
                  <a:rPr lang="en-US" sz="2799" dirty="0">
                    <a:solidFill>
                      <a:schemeClr val="bg1"/>
                    </a:solidFill>
                  </a:rPr>
                  <a:t>0.58%</a:t>
                </a:r>
              </a:p>
              <a:p>
                <a:endParaRPr lang="en-US" sz="2799" dirty="0">
                  <a:solidFill>
                    <a:schemeClr val="bg1"/>
                  </a:solidFill>
                </a:endParaRPr>
              </a:p>
            </p:txBody>
          </p:sp>
        </mc:Choice>
        <mc:Fallback>
          <p:sp>
            <p:nvSpPr>
              <p:cNvPr id="24" name="Rectangle 23"/>
              <p:cNvSpPr>
                <a:spLocks noRot="1" noChangeAspect="1" noMove="1" noResize="1" noEditPoints="1" noAdjustHandles="1" noChangeArrowheads="1" noChangeShapeType="1" noTextEdit="1"/>
              </p:cNvSpPr>
              <p:nvPr/>
            </p:nvSpPr>
            <p:spPr>
              <a:xfrm>
                <a:off x="5414977" y="1461552"/>
                <a:ext cx="6246743" cy="5266224"/>
              </a:xfrm>
              <a:prstGeom prst="rect">
                <a:avLst/>
              </a:prstGeom>
              <a:blipFill>
                <a:blip r:embed="rId8"/>
                <a:stretch>
                  <a:fillRect l="-1951"/>
                </a:stretch>
              </a:blipFill>
            </p:spPr>
            <p:txBody>
              <a:bodyPr/>
              <a:lstStyle/>
              <a:p>
                <a:r>
                  <a:rPr lang="en-US">
                    <a:noFill/>
                  </a:rPr>
                  <a:t> </a:t>
                </a:r>
              </a:p>
            </p:txBody>
          </p:sp>
        </mc:Fallback>
      </mc:AlternateContent>
      <p:sp>
        <p:nvSpPr>
          <p:cNvPr id="2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32"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159</a:t>
            </a:fld>
            <a:endParaRPr lang="en-US">
              <a:solidFill>
                <a:schemeClr val="bg1"/>
              </a:solidFill>
            </a:endParaRPr>
          </a:p>
        </p:txBody>
      </p:sp>
    </p:spTree>
    <p:extLst>
      <p:ext uri="{BB962C8B-B14F-4D97-AF65-F5344CB8AC3E}">
        <p14:creationId xmlns:p14="http://schemas.microsoft.com/office/powerpoint/2010/main" val="18991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dirty="0"/>
              <a:t>Crack Control Coefficient, sum of :</a:t>
            </a:r>
          </a:p>
          <a:p>
            <a:r>
              <a:rPr lang="en-US" sz="2800" dirty="0"/>
              <a:t>Linear drying shrinkage</a:t>
            </a:r>
          </a:p>
          <a:p>
            <a:pPr lvl="1"/>
            <a:r>
              <a:rPr lang="en-US" sz="2400" dirty="0"/>
              <a:t>Based on testing units per ASTM C426</a:t>
            </a:r>
          </a:p>
          <a:p>
            <a:pPr lvl="1"/>
            <a:r>
              <a:rPr lang="en-US" sz="2400" dirty="0"/>
              <a:t>Use 50% of tested value per TMS 402</a:t>
            </a:r>
          </a:p>
          <a:p>
            <a:pPr lvl="1"/>
            <a:r>
              <a:rPr lang="en-US" sz="2400" dirty="0"/>
              <a:t>Due to limit in ASTM C426, 0.00033 in/in</a:t>
            </a:r>
          </a:p>
          <a:p>
            <a:r>
              <a:rPr lang="en-US" sz="2800" dirty="0"/>
              <a:t>Carbonation</a:t>
            </a:r>
          </a:p>
          <a:p>
            <a:pPr lvl="1"/>
            <a:r>
              <a:rPr lang="en-US" sz="2400" dirty="0"/>
              <a:t>No test method, assume 0.00025 in/in</a:t>
            </a:r>
          </a:p>
          <a:p>
            <a:endParaRPr lang="en-US" sz="2800" dirty="0"/>
          </a:p>
        </p:txBody>
      </p:sp>
      <p:sp>
        <p:nvSpPr>
          <p:cNvPr id="3" name="Title 2"/>
          <p:cNvSpPr>
            <a:spLocks noGrp="1"/>
          </p:cNvSpPr>
          <p:nvPr>
            <p:ph type="title"/>
          </p:nvPr>
        </p:nvSpPr>
        <p:spPr/>
        <p:txBody>
          <a:bodyPr/>
          <a:lstStyle/>
          <a:p>
            <a:r>
              <a:rPr lang="en-US" dirty="0"/>
              <a:t>TEK Note 10-02D Alternative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a:t>
            </a:fld>
            <a:endParaRPr lang="en-US">
              <a:solidFill>
                <a:schemeClr val="bg1"/>
              </a:solidFill>
            </a:endParaRPr>
          </a:p>
        </p:txBody>
      </p:sp>
    </p:spTree>
    <p:extLst>
      <p:ext uri="{BB962C8B-B14F-4D97-AF65-F5344CB8AC3E}">
        <p14:creationId xmlns:p14="http://schemas.microsoft.com/office/powerpoint/2010/main" val="311329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dirty="0"/>
              <a:t>Limit Design: Example</a:t>
            </a:r>
            <a:br>
              <a:rPr lang="en-US" dirty="0"/>
            </a:br>
            <a:r>
              <a:rPr lang="en-US" sz="2399" i="1" dirty="0"/>
              <a:t>4) Displacement Capacity – Shear-controlled </a:t>
            </a:r>
            <a:br>
              <a:rPr lang="en-US" sz="2399" i="1" dirty="0"/>
            </a:br>
            <a:br>
              <a:rPr lang="en-US" sz="2399" i="1" dirty="0"/>
            </a:br>
            <a:r>
              <a:rPr lang="en-US" sz="2399" i="1" dirty="0"/>
              <a:t>	</a:t>
            </a:r>
          </a:p>
        </p:txBody>
      </p:sp>
      <p:pic>
        <p:nvPicPr>
          <p:cNvPr id="9" name="Picture 8" descr="Figure5_wBrick.jpg"/>
          <p:cNvPicPr>
            <a:picLocks noChangeAspect="1"/>
          </p:cNvPicPr>
          <p:nvPr/>
        </p:nvPicPr>
        <p:blipFill>
          <a:blip r:embed="rId3" cstate="print"/>
          <a:srcRect l="71143" t="61314" r="12174" b="5554"/>
          <a:stretch>
            <a:fillRect/>
          </a:stretch>
        </p:blipFill>
        <p:spPr>
          <a:xfrm>
            <a:off x="2082258" y="2225353"/>
            <a:ext cx="2268498" cy="2915161"/>
          </a:xfrm>
          <a:prstGeom prst="rect">
            <a:avLst/>
          </a:prstGeom>
        </p:spPr>
      </p:pic>
      <p:cxnSp>
        <p:nvCxnSpPr>
          <p:cNvPr id="18" name="Straight Connector 17"/>
          <p:cNvCxnSpPr/>
          <p:nvPr/>
        </p:nvCxnSpPr>
        <p:spPr bwMode="auto">
          <a:xfrm flipV="1">
            <a:off x="2920239" y="1859689"/>
            <a:ext cx="0" cy="6297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3224959" y="1834295"/>
            <a:ext cx="0" cy="6500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Arrow Connector 19"/>
          <p:cNvCxnSpPr/>
          <p:nvPr/>
        </p:nvCxnSpPr>
        <p:spPr bwMode="auto">
          <a:xfrm>
            <a:off x="2915160" y="1961262"/>
            <a:ext cx="319957"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21" name="TextBox 20"/>
              <p:cNvSpPr txBox="1"/>
              <p:nvPr/>
            </p:nvSpPr>
            <p:spPr>
              <a:xfrm>
                <a:off x="2791214" y="1579687"/>
                <a:ext cx="560712" cy="3692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99" i="1" dirty="0" smtClean="0">
                          <a:solidFill>
                            <a:schemeClr val="bg1"/>
                          </a:solidFill>
                          <a:latin typeface="Cambria Math" panose="02040503050406030204" pitchFamily="18" charset="0"/>
                          <a:ea typeface="Cambria Math" panose="02040503050406030204" pitchFamily="18" charset="0"/>
                        </a:rPr>
                        <m:t>∆</m:t>
                      </m:r>
                      <m:r>
                        <a:rPr lang="en-US" sz="1799" i="1" baseline="-25000" dirty="0">
                          <a:solidFill>
                            <a:schemeClr val="bg1"/>
                          </a:solidFill>
                          <a:latin typeface="Cambria Math" panose="02040503050406030204" pitchFamily="18" charset="0"/>
                        </a:rPr>
                        <m:t>𝑀</m:t>
                      </m:r>
                    </m:oMath>
                  </m:oMathPara>
                </a14:m>
                <a:endParaRPr lang="en-US" sz="1799" baseline="-25000" dirty="0">
                  <a:solidFill>
                    <a:schemeClr val="bg1"/>
                  </a:solidFill>
                </a:endParaRPr>
              </a:p>
            </p:txBody>
          </p:sp>
        </mc:Choice>
        <mc:Fallback>
          <p:sp>
            <p:nvSpPr>
              <p:cNvPr id="21" name="TextBox 20"/>
              <p:cNvSpPr txBox="1">
                <a:spLocks noRot="1" noChangeAspect="1" noMove="1" noResize="1" noEditPoints="1" noAdjustHandles="1" noChangeArrowheads="1" noChangeShapeType="1" noTextEdit="1"/>
              </p:cNvSpPr>
              <p:nvPr/>
            </p:nvSpPr>
            <p:spPr>
              <a:xfrm>
                <a:off x="2791214" y="1579687"/>
                <a:ext cx="560712" cy="369236"/>
              </a:xfrm>
              <a:prstGeom prst="rect">
                <a:avLst/>
              </a:prstGeom>
              <a:blipFill>
                <a:blip r:embed="rId4"/>
                <a:stretch>
                  <a:fillRect/>
                </a:stretch>
              </a:blipFill>
            </p:spPr>
            <p:txBody>
              <a:bodyPr/>
              <a:lstStyle/>
              <a:p>
                <a:r>
                  <a:rPr lang="en-US">
                    <a:noFill/>
                  </a:rPr>
                  <a:t> </a:t>
                </a:r>
              </a:p>
            </p:txBody>
          </p:sp>
        </mc:Fallback>
      </mc:AlternateContent>
      <p:cxnSp>
        <p:nvCxnSpPr>
          <p:cNvPr id="22" name="Straight Connector 21"/>
          <p:cNvCxnSpPr/>
          <p:nvPr/>
        </p:nvCxnSpPr>
        <p:spPr bwMode="auto">
          <a:xfrm>
            <a:off x="3293521" y="2494523"/>
            <a:ext cx="13179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3004037" y="4884041"/>
            <a:ext cx="166834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Arrow Connector 23"/>
          <p:cNvCxnSpPr/>
          <p:nvPr/>
        </p:nvCxnSpPr>
        <p:spPr bwMode="auto">
          <a:xfrm>
            <a:off x="4466696" y="2494523"/>
            <a:ext cx="0" cy="2392057"/>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25" name="TextBox 24"/>
              <p:cNvSpPr txBox="1"/>
              <p:nvPr/>
            </p:nvSpPr>
            <p:spPr>
              <a:xfrm>
                <a:off x="2635045" y="5382346"/>
                <a:ext cx="560712" cy="3692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799" i="1" dirty="0" smtClean="0">
                          <a:solidFill>
                            <a:schemeClr val="bg1"/>
                          </a:solidFill>
                          <a:latin typeface="Cambria Math" panose="02040503050406030204" pitchFamily="18" charset="0"/>
                        </a:rPr>
                        <m:t>𝑙</m:t>
                      </m:r>
                      <m:r>
                        <a:rPr lang="en-US" sz="1799" i="1" baseline="-25000" dirty="0" err="1">
                          <a:solidFill>
                            <a:schemeClr val="bg1"/>
                          </a:solidFill>
                          <a:latin typeface="Cambria Math" panose="02040503050406030204" pitchFamily="18" charset="0"/>
                        </a:rPr>
                        <m:t>𝑤</m:t>
                      </m:r>
                    </m:oMath>
                  </m:oMathPara>
                </a14:m>
                <a:endParaRPr lang="en-US" sz="1799" baseline="-25000" dirty="0">
                  <a:solidFill>
                    <a:schemeClr val="bg1"/>
                  </a:solidFill>
                </a:endParaRPr>
              </a:p>
            </p:txBody>
          </p:sp>
        </mc:Choice>
        <mc:Fallback>
          <p:sp>
            <p:nvSpPr>
              <p:cNvPr id="25" name="TextBox 24"/>
              <p:cNvSpPr txBox="1">
                <a:spLocks noRot="1" noChangeAspect="1" noMove="1" noResize="1" noEditPoints="1" noAdjustHandles="1" noChangeArrowheads="1" noChangeShapeType="1" noTextEdit="1"/>
              </p:cNvSpPr>
              <p:nvPr/>
            </p:nvSpPr>
            <p:spPr>
              <a:xfrm>
                <a:off x="2635045" y="5382346"/>
                <a:ext cx="560712" cy="369236"/>
              </a:xfrm>
              <a:prstGeom prst="rect">
                <a:avLst/>
              </a:prstGeom>
              <a:blipFill>
                <a:blip r:embed="rId5"/>
                <a:stretch>
                  <a:fillRect/>
                </a:stretch>
              </a:blipFill>
            </p:spPr>
            <p:txBody>
              <a:bodyPr/>
              <a:lstStyle/>
              <a:p>
                <a:r>
                  <a:rPr lang="en-US">
                    <a:noFill/>
                  </a:rPr>
                  <a:t> </a:t>
                </a:r>
              </a:p>
            </p:txBody>
          </p:sp>
        </mc:Fallback>
      </mc:AlternateContent>
      <p:cxnSp>
        <p:nvCxnSpPr>
          <p:cNvPr id="27" name="Straight Connector 26"/>
          <p:cNvCxnSpPr/>
          <p:nvPr/>
        </p:nvCxnSpPr>
        <p:spPr bwMode="auto">
          <a:xfrm flipV="1">
            <a:off x="2925318" y="2530074"/>
            <a:ext cx="0" cy="235650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flipV="1">
            <a:off x="2915160" y="2499602"/>
            <a:ext cx="304721" cy="238697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2313337" y="4858648"/>
            <a:ext cx="0" cy="6297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V="1">
            <a:off x="3524601" y="5004659"/>
            <a:ext cx="0" cy="6500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Arrow Connector 33"/>
          <p:cNvCxnSpPr/>
          <p:nvPr/>
        </p:nvCxnSpPr>
        <p:spPr bwMode="auto">
          <a:xfrm>
            <a:off x="2304449" y="5405875"/>
            <a:ext cx="1222692"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mc:AlternateContent xmlns:mc="http://schemas.openxmlformats.org/markup-compatibility/2006">
        <mc:Choice xmlns:a14="http://schemas.microsoft.com/office/drawing/2010/main" Requires="a14">
          <p:sp>
            <p:nvSpPr>
              <p:cNvPr id="37" name="TextBox 36"/>
              <p:cNvSpPr txBox="1"/>
              <p:nvPr/>
            </p:nvSpPr>
            <p:spPr>
              <a:xfrm>
                <a:off x="4490032" y="3454988"/>
                <a:ext cx="560712" cy="36923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799" i="1" dirty="0" smtClean="0">
                          <a:solidFill>
                            <a:schemeClr val="bg1"/>
                          </a:solidFill>
                          <a:latin typeface="Cambria Math" panose="02040503050406030204" pitchFamily="18" charset="0"/>
                        </a:rPr>
                        <m:t>h</m:t>
                      </m:r>
                      <m:r>
                        <a:rPr lang="en-US" sz="1799" i="1" baseline="-25000" dirty="0">
                          <a:solidFill>
                            <a:schemeClr val="bg1"/>
                          </a:solidFill>
                          <a:latin typeface="Cambria Math" panose="02040503050406030204" pitchFamily="18" charset="0"/>
                        </a:rPr>
                        <m:t>𝑝</m:t>
                      </m:r>
                    </m:oMath>
                  </m:oMathPara>
                </a14:m>
                <a:endParaRPr lang="en-US" sz="1799" baseline="-25000" dirty="0">
                  <a:solidFill>
                    <a:schemeClr val="bg1"/>
                  </a:solidFill>
                </a:endParaRPr>
              </a:p>
            </p:txBody>
          </p:sp>
        </mc:Choice>
        <mc:Fallback>
          <p:sp>
            <p:nvSpPr>
              <p:cNvPr id="37" name="TextBox 36"/>
              <p:cNvSpPr txBox="1">
                <a:spLocks noRot="1" noChangeAspect="1" noMove="1" noResize="1" noEditPoints="1" noAdjustHandles="1" noChangeArrowheads="1" noChangeShapeType="1" noTextEdit="1"/>
              </p:cNvSpPr>
              <p:nvPr/>
            </p:nvSpPr>
            <p:spPr>
              <a:xfrm>
                <a:off x="4490032" y="3454988"/>
                <a:ext cx="560712" cy="369236"/>
              </a:xfrm>
              <a:prstGeom prst="rect">
                <a:avLst/>
              </a:prstGeom>
              <a:blipFill>
                <a:blip r:embed="rId6"/>
                <a:stretch>
                  <a:fillRect b="-8333"/>
                </a:stretch>
              </a:blipFill>
            </p:spPr>
            <p:txBody>
              <a:bodyPr/>
              <a:lstStyle/>
              <a:p>
                <a:r>
                  <a:rPr lang="en-US">
                    <a:noFill/>
                  </a:rPr>
                  <a:t> </a:t>
                </a:r>
              </a:p>
            </p:txBody>
          </p:sp>
        </mc:Fallback>
      </mc:AlternateContent>
      <p:sp>
        <p:nvSpPr>
          <p:cNvPr id="38" name="TextBox 37"/>
          <p:cNvSpPr txBox="1">
            <a:spLocks noChangeArrowheads="1"/>
          </p:cNvSpPr>
          <p:nvPr/>
        </p:nvSpPr>
        <p:spPr bwMode="auto">
          <a:xfrm>
            <a:off x="5093943" y="1992715"/>
            <a:ext cx="4941523" cy="784626"/>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Rotation Capacity of Shear-controlled hinges </a:t>
            </a:r>
            <a:r>
              <a:rPr lang="en-US" sz="1600" dirty="0">
                <a:solidFill>
                  <a:schemeClr val="bg1"/>
                </a:solidFill>
              </a:rPr>
              <a:t>(TMS C3.2)</a:t>
            </a:r>
            <a:r>
              <a:rPr lang="en-US" sz="2399" dirty="0">
                <a:solidFill>
                  <a:schemeClr val="bg1"/>
                </a:solidFill>
              </a:rPr>
              <a:t>:</a:t>
            </a:r>
          </a:p>
        </p:txBody>
      </p:sp>
      <mc:AlternateContent xmlns:mc="http://schemas.openxmlformats.org/markup-compatibility/2006">
        <mc:Choice xmlns:a14="http://schemas.microsoft.com/office/drawing/2010/main" Requires="a14">
          <p:sp>
            <p:nvSpPr>
              <p:cNvPr id="2050" name="Object 2"/>
              <p:cNvSpPr txBox="1"/>
              <p:nvPr/>
            </p:nvSpPr>
            <p:spPr bwMode="auto">
              <a:xfrm>
                <a:off x="5134573" y="2750838"/>
                <a:ext cx="5512379" cy="88876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199" i="1" smtClean="0">
                          <a:solidFill>
                            <a:schemeClr val="bg1"/>
                          </a:solidFill>
                          <a:latin typeface="Cambria Math" panose="02040503050406030204" pitchFamily="18" charset="0"/>
                        </a:rPr>
                        <m:t> </m:t>
                      </m:r>
                      <m:sSub>
                        <m:sSubPr>
                          <m:ctrlPr>
                            <a:rPr lang="en-US" sz="2199" i="1">
                              <a:solidFill>
                                <a:schemeClr val="bg1"/>
                              </a:solidFill>
                              <a:latin typeface="Cambria Math" panose="02040503050406030204" pitchFamily="18" charset="0"/>
                            </a:rPr>
                          </m:ctrlPr>
                        </m:sSubPr>
                        <m:e>
                          <m:r>
                            <a:rPr lang="en-US" sz="2199" i="1">
                              <a:solidFill>
                                <a:schemeClr val="bg1"/>
                              </a:solidFill>
                              <a:latin typeface="Cambria Math" panose="02040503050406030204" pitchFamily="18" charset="0"/>
                            </a:rPr>
                            <m:t>𝜃</m:t>
                          </m:r>
                        </m:e>
                        <m:sub>
                          <m:r>
                            <a:rPr lang="en-US" sz="2199" i="1">
                              <a:solidFill>
                                <a:schemeClr val="bg1"/>
                              </a:solidFill>
                              <a:latin typeface="Cambria Math" panose="02040503050406030204" pitchFamily="18" charset="0"/>
                            </a:rPr>
                            <m:t>𝑢</m:t>
                          </m:r>
                        </m:sub>
                      </m:sSub>
                      <m:r>
                        <a:rPr lang="en-US" sz="2199" i="1">
                          <a:solidFill>
                            <a:schemeClr val="bg1"/>
                          </a:solidFill>
                          <a:latin typeface="Cambria Math" panose="02040503050406030204" pitchFamily="18" charset="0"/>
                        </a:rPr>
                        <m:t>=</m:t>
                      </m:r>
                      <m:r>
                        <m:rPr>
                          <m:nor/>
                        </m:rPr>
                        <a:rPr lang="en-US" sz="2199">
                          <a:solidFill>
                            <a:schemeClr val="bg1"/>
                          </a:solidFill>
                          <a:latin typeface="Cambria Math" panose="02040503050406030204" pitchFamily="18" charset="0"/>
                        </a:rPr>
                        <m:t>  </m:t>
                      </m:r>
                      <m:f>
                        <m:fPr>
                          <m:ctrlPr>
                            <a:rPr lang="en-US" sz="2199" i="1">
                              <a:solidFill>
                                <a:schemeClr val="bg1"/>
                              </a:solidFill>
                              <a:latin typeface="Cambria Math" panose="02040503050406030204" pitchFamily="18" charset="0"/>
                            </a:rPr>
                          </m:ctrlPr>
                        </m:fPr>
                        <m:num>
                          <m:sSub>
                            <m:sSubPr>
                              <m:ctrlPr>
                                <a:rPr lang="en-US" sz="2199" i="1">
                                  <a:solidFill>
                                    <a:schemeClr val="bg1"/>
                                  </a:solidFill>
                                  <a:latin typeface="Cambria Math" panose="02040503050406030204" pitchFamily="18" charset="0"/>
                                </a:rPr>
                              </m:ctrlPr>
                            </m:sSubPr>
                            <m:e>
                              <m:r>
                                <m:rPr>
                                  <m:sty m:val="p"/>
                                </m:rPr>
                                <a:rPr lang="en-US" sz="2199" i="1">
                                  <a:solidFill>
                                    <a:schemeClr val="bg1"/>
                                  </a:solidFill>
                                  <a:latin typeface="Cambria Math" panose="02040503050406030204" pitchFamily="18" charset="0"/>
                                </a:rPr>
                                <m:t>Δ</m:t>
                              </m:r>
                            </m:e>
                            <m:sub>
                              <m:r>
                                <a:rPr lang="en-US" sz="2199" i="1">
                                  <a:solidFill>
                                    <a:schemeClr val="bg1"/>
                                  </a:solidFill>
                                  <a:latin typeface="Cambria Math" panose="02040503050406030204" pitchFamily="18" charset="0"/>
                                </a:rPr>
                                <m:t>𝑀</m:t>
                              </m:r>
                            </m:sub>
                          </m:sSub>
                        </m:num>
                        <m:den>
                          <m:sSub>
                            <m:sSubPr>
                              <m:ctrlPr>
                                <a:rPr lang="en-US" sz="2199" i="1">
                                  <a:solidFill>
                                    <a:schemeClr val="bg1"/>
                                  </a:solidFill>
                                  <a:latin typeface="Cambria Math" panose="02040503050406030204" pitchFamily="18" charset="0"/>
                                </a:rPr>
                              </m:ctrlPr>
                            </m:sSubPr>
                            <m:e>
                              <m:r>
                                <a:rPr lang="en-US" sz="2199" i="1">
                                  <a:solidFill>
                                    <a:schemeClr val="bg1"/>
                                  </a:solidFill>
                                  <a:latin typeface="Cambria Math" panose="02040503050406030204" pitchFamily="18" charset="0"/>
                                </a:rPr>
                                <m:t>h</m:t>
                              </m:r>
                            </m:e>
                            <m:sub>
                              <m:r>
                                <a:rPr lang="en-US" sz="2199" i="1">
                                  <a:solidFill>
                                    <a:schemeClr val="bg1"/>
                                  </a:solidFill>
                                  <a:latin typeface="Cambria Math" panose="02040503050406030204" pitchFamily="18" charset="0"/>
                                </a:rPr>
                                <m:t>𝑝</m:t>
                              </m:r>
                            </m:sub>
                          </m:sSub>
                        </m:den>
                      </m:f>
                      <m:r>
                        <a:rPr lang="en-US" sz="2199" i="1">
                          <a:solidFill>
                            <a:schemeClr val="bg1"/>
                          </a:solidFill>
                          <a:latin typeface="Cambria Math" panose="02040503050406030204" pitchFamily="18" charset="0"/>
                        </a:rPr>
                        <m:t>= 1/400=0.25%</m:t>
                      </m:r>
                    </m:oMath>
                  </m:oMathPara>
                </a14:m>
                <a:endParaRPr lang="en-US" sz="2199" dirty="0">
                  <a:solidFill>
                    <a:schemeClr val="bg1"/>
                  </a:solidFill>
                </a:endParaRPr>
              </a:p>
            </p:txBody>
          </p:sp>
        </mc:Choice>
        <mc:Fallback>
          <p:sp>
            <p:nvSpPr>
              <p:cNvPr id="2050" name="Object 2"/>
              <p:cNvSpPr txBox="1">
                <a:spLocks noRot="1" noChangeAspect="1" noMove="1" noResize="1" noEditPoints="1" noAdjustHandles="1" noChangeArrowheads="1" noChangeShapeType="1" noTextEdit="1"/>
              </p:cNvSpPr>
              <p:nvPr/>
            </p:nvSpPr>
            <p:spPr bwMode="auto">
              <a:xfrm>
                <a:off x="5134573" y="2750838"/>
                <a:ext cx="5512379" cy="8887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51" name="Object 3"/>
              <p:cNvSpPr txBox="1"/>
              <p:nvPr/>
            </p:nvSpPr>
            <p:spPr bwMode="auto">
              <a:xfrm>
                <a:off x="5213278" y="4470287"/>
                <a:ext cx="4784111" cy="88876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199" i="1" smtClean="0">
                          <a:solidFill>
                            <a:schemeClr val="bg1"/>
                          </a:solidFill>
                          <a:latin typeface="Cambria Math" panose="02040503050406030204" pitchFamily="18" charset="0"/>
                        </a:rPr>
                        <m:t> </m:t>
                      </m:r>
                      <m:sSub>
                        <m:sSubPr>
                          <m:ctrlPr>
                            <a:rPr lang="en-US" sz="2199" i="1">
                              <a:solidFill>
                                <a:schemeClr val="bg1"/>
                              </a:solidFill>
                              <a:latin typeface="Cambria Math" panose="02040503050406030204" pitchFamily="18" charset="0"/>
                            </a:rPr>
                          </m:ctrlPr>
                        </m:sSubPr>
                        <m:e>
                          <m:r>
                            <a:rPr lang="en-US" sz="2199" i="1">
                              <a:solidFill>
                                <a:schemeClr val="bg1"/>
                              </a:solidFill>
                              <a:latin typeface="Cambria Math" panose="02040503050406030204" pitchFamily="18" charset="0"/>
                            </a:rPr>
                            <m:t>𝜃</m:t>
                          </m:r>
                        </m:e>
                        <m:sub>
                          <m:r>
                            <a:rPr lang="en-US" sz="2199" i="1">
                              <a:solidFill>
                                <a:schemeClr val="bg1"/>
                              </a:solidFill>
                              <a:latin typeface="Cambria Math" panose="02040503050406030204" pitchFamily="18" charset="0"/>
                            </a:rPr>
                            <m:t>𝑢</m:t>
                          </m:r>
                        </m:sub>
                      </m:sSub>
                      <m:r>
                        <a:rPr lang="en-US" sz="2199" i="1">
                          <a:solidFill>
                            <a:schemeClr val="bg1"/>
                          </a:solidFill>
                          <a:latin typeface="Cambria Math" panose="02040503050406030204" pitchFamily="18" charset="0"/>
                        </a:rPr>
                        <m:t>=</m:t>
                      </m:r>
                      <m:r>
                        <m:rPr>
                          <m:nor/>
                        </m:rPr>
                        <a:rPr lang="en-US" sz="2199">
                          <a:solidFill>
                            <a:schemeClr val="bg1"/>
                          </a:solidFill>
                          <a:latin typeface="Cambria Math" panose="02040503050406030204" pitchFamily="18" charset="0"/>
                        </a:rPr>
                        <m:t>  </m:t>
                      </m:r>
                      <m:f>
                        <m:fPr>
                          <m:ctrlPr>
                            <a:rPr lang="en-US" sz="2199" i="1">
                              <a:solidFill>
                                <a:schemeClr val="bg1"/>
                              </a:solidFill>
                              <a:latin typeface="Cambria Math" panose="02040503050406030204" pitchFamily="18" charset="0"/>
                            </a:rPr>
                          </m:ctrlPr>
                        </m:fPr>
                        <m:num>
                          <m:sSub>
                            <m:sSubPr>
                              <m:ctrlPr>
                                <a:rPr lang="en-US" sz="2199" i="1">
                                  <a:solidFill>
                                    <a:schemeClr val="bg1"/>
                                  </a:solidFill>
                                  <a:latin typeface="Cambria Math" panose="02040503050406030204" pitchFamily="18" charset="0"/>
                                </a:rPr>
                              </m:ctrlPr>
                            </m:sSubPr>
                            <m:e>
                              <m:r>
                                <m:rPr>
                                  <m:sty m:val="p"/>
                                </m:rPr>
                                <a:rPr lang="en-US" sz="2199" i="1">
                                  <a:solidFill>
                                    <a:schemeClr val="bg1"/>
                                  </a:solidFill>
                                  <a:latin typeface="Cambria Math" panose="02040503050406030204" pitchFamily="18" charset="0"/>
                                </a:rPr>
                                <m:t>Δ</m:t>
                              </m:r>
                            </m:e>
                            <m:sub>
                              <m:r>
                                <a:rPr lang="en-US" sz="2199" i="1">
                                  <a:solidFill>
                                    <a:schemeClr val="bg1"/>
                                  </a:solidFill>
                                  <a:latin typeface="Cambria Math" panose="02040503050406030204" pitchFamily="18" charset="0"/>
                                </a:rPr>
                                <m:t>𝑀</m:t>
                              </m:r>
                            </m:sub>
                          </m:sSub>
                        </m:num>
                        <m:den>
                          <m:sSub>
                            <m:sSubPr>
                              <m:ctrlPr>
                                <a:rPr lang="en-US" sz="2199" i="1">
                                  <a:solidFill>
                                    <a:schemeClr val="bg1"/>
                                  </a:solidFill>
                                  <a:latin typeface="Cambria Math" panose="02040503050406030204" pitchFamily="18" charset="0"/>
                                </a:rPr>
                              </m:ctrlPr>
                            </m:sSubPr>
                            <m:e>
                              <m:r>
                                <a:rPr lang="en-US" sz="2199" i="1">
                                  <a:solidFill>
                                    <a:schemeClr val="bg1"/>
                                  </a:solidFill>
                                  <a:latin typeface="Cambria Math" panose="02040503050406030204" pitchFamily="18" charset="0"/>
                                </a:rPr>
                                <m:t>h</m:t>
                              </m:r>
                            </m:e>
                            <m:sub>
                              <m:r>
                                <a:rPr lang="en-US" sz="2199" i="1">
                                  <a:solidFill>
                                    <a:schemeClr val="bg1"/>
                                  </a:solidFill>
                                  <a:latin typeface="Cambria Math" panose="02040503050406030204" pitchFamily="18" charset="0"/>
                                </a:rPr>
                                <m:t>𝑝</m:t>
                              </m:r>
                            </m:sub>
                          </m:sSub>
                        </m:den>
                      </m:f>
                      <m:r>
                        <a:rPr lang="en-US" sz="2199" i="1">
                          <a:solidFill>
                            <a:schemeClr val="bg1"/>
                          </a:solidFill>
                          <a:latin typeface="Cambria Math" panose="02040503050406030204" pitchFamily="18" charset="0"/>
                        </a:rPr>
                        <m:t>= 1/200=0.50%</m:t>
                      </m:r>
                    </m:oMath>
                  </m:oMathPara>
                </a14:m>
                <a:endParaRPr lang="en-US" sz="2199" dirty="0">
                  <a:solidFill>
                    <a:schemeClr val="bg1"/>
                  </a:solidFill>
                </a:endParaRPr>
              </a:p>
            </p:txBody>
          </p:sp>
        </mc:Choice>
        <mc:Fallback>
          <p:sp>
            <p:nvSpPr>
              <p:cNvPr id="2051" name="Object 3"/>
              <p:cNvSpPr txBox="1">
                <a:spLocks noRot="1" noChangeAspect="1" noMove="1" noResize="1" noEditPoints="1" noAdjustHandles="1" noChangeArrowheads="1" noChangeShapeType="1" noTextEdit="1"/>
              </p:cNvSpPr>
              <p:nvPr/>
            </p:nvSpPr>
            <p:spPr bwMode="auto">
              <a:xfrm>
                <a:off x="5213278" y="4470287"/>
                <a:ext cx="4784111" cy="888768"/>
              </a:xfrm>
              <a:prstGeom prst="rect">
                <a:avLst/>
              </a:prstGeom>
              <a:blipFill>
                <a:blip r:embed="rId8"/>
                <a:stretch>
                  <a:fillRect/>
                </a:stretch>
              </a:blipFill>
            </p:spPr>
            <p:txBody>
              <a:bodyPr/>
              <a:lstStyle/>
              <a:p>
                <a:r>
                  <a:rPr lang="en-US">
                    <a:noFill/>
                  </a:rPr>
                  <a:t> </a:t>
                </a:r>
              </a:p>
            </p:txBody>
          </p:sp>
        </mc:Fallback>
      </mc:AlternateContent>
      <p:sp>
        <p:nvSpPr>
          <p:cNvPr id="41" name="TextBox 40"/>
          <p:cNvSpPr txBox="1">
            <a:spLocks noChangeArrowheads="1"/>
          </p:cNvSpPr>
          <p:nvPr/>
        </p:nvSpPr>
        <p:spPr bwMode="auto">
          <a:xfrm>
            <a:off x="5134572" y="3688993"/>
            <a:ext cx="4941523" cy="784626"/>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Unless “Shear Package” provided, then:</a:t>
            </a:r>
          </a:p>
        </p:txBody>
      </p:sp>
      <p:sp>
        <p:nvSpPr>
          <p:cNvPr id="2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8"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3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160</a:t>
            </a:fld>
            <a:endParaRPr lang="en-US">
              <a:solidFill>
                <a:schemeClr val="bg1"/>
              </a:solidFill>
            </a:endParaRPr>
          </a:p>
        </p:txBody>
      </p:sp>
    </p:spTree>
    <p:extLst>
      <p:ext uri="{BB962C8B-B14F-4D97-AF65-F5344CB8AC3E}">
        <p14:creationId xmlns:p14="http://schemas.microsoft.com/office/powerpoint/2010/main" val="322846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41"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dirty="0"/>
              <a:t>Limit Design: Example</a:t>
            </a:r>
            <a:br>
              <a:rPr lang="en-US" dirty="0"/>
            </a:br>
            <a:r>
              <a:rPr lang="en-US" sz="2399" i="1" dirty="0"/>
              <a:t>4) Displacement Capacity – Shear-controlled </a:t>
            </a:r>
            <a:br>
              <a:rPr lang="en-US" sz="2399" i="1" dirty="0"/>
            </a:br>
            <a:br>
              <a:rPr lang="en-US" sz="2399" i="1" dirty="0"/>
            </a:br>
            <a:r>
              <a:rPr lang="en-US" sz="2399" i="1" dirty="0"/>
              <a:t>	</a:t>
            </a:r>
          </a:p>
        </p:txBody>
      </p:sp>
      <p:sp>
        <p:nvSpPr>
          <p:cNvPr id="38" name="TextBox 37"/>
          <p:cNvSpPr txBox="1">
            <a:spLocks noChangeArrowheads="1"/>
          </p:cNvSpPr>
          <p:nvPr/>
        </p:nvSpPr>
        <p:spPr bwMode="auto">
          <a:xfrm>
            <a:off x="4113728" y="1829217"/>
            <a:ext cx="6018232" cy="784626"/>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Determine hinge rotation at  full displacement of the mechanism:</a:t>
            </a:r>
          </a:p>
        </p:txBody>
      </p:sp>
      <mc:AlternateContent xmlns:mc="http://schemas.openxmlformats.org/markup-compatibility/2006">
        <mc:Choice xmlns:a14="http://schemas.microsoft.com/office/drawing/2010/main" Requires="a14">
          <p:sp>
            <p:nvSpPr>
              <p:cNvPr id="2050" name="Object 2"/>
              <p:cNvSpPr txBox="1"/>
              <p:nvPr/>
            </p:nvSpPr>
            <p:spPr bwMode="auto">
              <a:xfrm>
                <a:off x="4432732" y="2671435"/>
                <a:ext cx="6018232" cy="88876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399" i="1" smtClean="0">
                          <a:solidFill>
                            <a:schemeClr val="bg1"/>
                          </a:solidFill>
                          <a:latin typeface="Cambria Math" panose="02040503050406030204" pitchFamily="18" charset="0"/>
                        </a:rPr>
                        <m:t> </m:t>
                      </m:r>
                      <m:sSub>
                        <m:sSubPr>
                          <m:ctrlPr>
                            <a:rPr lang="en-US" sz="2399" i="1">
                              <a:solidFill>
                                <a:schemeClr val="bg1"/>
                              </a:solidFill>
                              <a:latin typeface="Cambria Math" panose="02040503050406030204" pitchFamily="18" charset="0"/>
                            </a:rPr>
                          </m:ctrlPr>
                        </m:sSubPr>
                        <m:e>
                          <m:r>
                            <a:rPr lang="en-US" sz="2399" i="1">
                              <a:solidFill>
                                <a:schemeClr val="bg1"/>
                              </a:solidFill>
                              <a:latin typeface="Cambria Math" panose="02040503050406030204" pitchFamily="18" charset="0"/>
                            </a:rPr>
                            <m:t>𝜃</m:t>
                          </m:r>
                        </m:e>
                        <m:sub>
                          <m:r>
                            <a:rPr lang="en-US" sz="2399" i="1">
                              <a:solidFill>
                                <a:schemeClr val="bg1"/>
                              </a:solidFill>
                              <a:latin typeface="Cambria Math" panose="02040503050406030204" pitchFamily="18" charset="0"/>
                            </a:rPr>
                            <m:t>𝑢</m:t>
                          </m:r>
                        </m:sub>
                      </m:sSub>
                      <m:r>
                        <a:rPr lang="en-US" sz="2399" i="1">
                          <a:solidFill>
                            <a:schemeClr val="bg1"/>
                          </a:solidFill>
                          <a:latin typeface="Cambria Math" panose="02040503050406030204" pitchFamily="18" charset="0"/>
                        </a:rPr>
                        <m:t>=</m:t>
                      </m:r>
                      <m:r>
                        <m:rPr>
                          <m:nor/>
                        </m:rPr>
                        <a:rPr lang="en-US" sz="2399">
                          <a:solidFill>
                            <a:schemeClr val="bg1"/>
                          </a:solidFill>
                          <a:latin typeface="Cambria Math" panose="02040503050406030204" pitchFamily="18" charset="0"/>
                        </a:rPr>
                        <m:t>  </m:t>
                      </m:r>
                      <m:f>
                        <m:fPr>
                          <m:ctrlPr>
                            <a:rPr lang="en-US" sz="2399" i="1">
                              <a:solidFill>
                                <a:schemeClr val="bg1"/>
                              </a:solidFill>
                              <a:latin typeface="Cambria Math" panose="02040503050406030204" pitchFamily="18" charset="0"/>
                            </a:rPr>
                          </m:ctrlPr>
                        </m:fPr>
                        <m:num>
                          <m:sSub>
                            <m:sSubPr>
                              <m:ctrlPr>
                                <a:rPr lang="en-US" sz="2399" i="1">
                                  <a:solidFill>
                                    <a:schemeClr val="bg1"/>
                                  </a:solidFill>
                                  <a:latin typeface="Cambria Math" panose="02040503050406030204" pitchFamily="18" charset="0"/>
                                </a:rPr>
                              </m:ctrlPr>
                            </m:sSubPr>
                            <m:e>
                              <m:r>
                                <m:rPr>
                                  <m:sty m:val="p"/>
                                </m:rPr>
                                <a:rPr lang="en-US" sz="2399" i="1">
                                  <a:solidFill>
                                    <a:schemeClr val="bg1"/>
                                  </a:solidFill>
                                  <a:latin typeface="Cambria Math" panose="02040503050406030204" pitchFamily="18" charset="0"/>
                                </a:rPr>
                                <m:t>Δ</m:t>
                              </m:r>
                            </m:e>
                            <m:sub>
                              <m:r>
                                <a:rPr lang="en-US" sz="2399" i="1">
                                  <a:solidFill>
                                    <a:schemeClr val="bg1"/>
                                  </a:solidFill>
                                  <a:latin typeface="Cambria Math" panose="02040503050406030204" pitchFamily="18" charset="0"/>
                                </a:rPr>
                                <m:t>𝑀</m:t>
                              </m:r>
                            </m:sub>
                          </m:sSub>
                        </m:num>
                        <m:den>
                          <m:sSub>
                            <m:sSubPr>
                              <m:ctrlPr>
                                <a:rPr lang="en-US" sz="2399" i="1">
                                  <a:solidFill>
                                    <a:schemeClr val="bg1"/>
                                  </a:solidFill>
                                  <a:latin typeface="Cambria Math" panose="02040503050406030204" pitchFamily="18" charset="0"/>
                                </a:rPr>
                              </m:ctrlPr>
                            </m:sSubPr>
                            <m:e>
                              <m:r>
                                <a:rPr lang="en-US" sz="2399" i="1">
                                  <a:solidFill>
                                    <a:schemeClr val="bg1"/>
                                  </a:solidFill>
                                  <a:latin typeface="Cambria Math" panose="02040503050406030204" pitchFamily="18" charset="0"/>
                                </a:rPr>
                                <m:t>h</m:t>
                              </m:r>
                            </m:e>
                            <m:sub>
                              <m:r>
                                <a:rPr lang="en-US" sz="2399" i="1">
                                  <a:solidFill>
                                    <a:schemeClr val="bg1"/>
                                  </a:solidFill>
                                  <a:latin typeface="Cambria Math" panose="02040503050406030204" pitchFamily="18" charset="0"/>
                                </a:rPr>
                                <m:t>𝑝</m:t>
                              </m:r>
                            </m:sub>
                          </m:sSub>
                        </m:den>
                      </m:f>
                      <m:r>
                        <a:rPr lang="en-US" sz="2399" i="1">
                          <a:solidFill>
                            <a:schemeClr val="bg1"/>
                          </a:solidFill>
                          <a:latin typeface="Cambria Math" panose="02040503050406030204" pitchFamily="18" charset="0"/>
                        </a:rPr>
                        <m:t>= </m:t>
                      </m:r>
                      <m:f>
                        <m:fPr>
                          <m:ctrlPr>
                            <a:rPr lang="en-US" sz="2399" i="1">
                              <a:solidFill>
                                <a:schemeClr val="bg1"/>
                              </a:solidFill>
                              <a:latin typeface="Cambria Math" panose="02040503050406030204" pitchFamily="18" charset="0"/>
                            </a:rPr>
                          </m:ctrlPr>
                        </m:fPr>
                        <m:num>
                          <m:r>
                            <a:rPr lang="en-US" sz="2399" i="1">
                              <a:solidFill>
                                <a:schemeClr val="bg1"/>
                              </a:solidFill>
                              <a:latin typeface="Cambria Math" panose="02040503050406030204" pitchFamily="18" charset="0"/>
                            </a:rPr>
                            <m:t>0.4</m:t>
                          </m:r>
                        </m:num>
                        <m:den>
                          <m:r>
                            <a:rPr lang="en-US" sz="2399" i="1">
                              <a:solidFill>
                                <a:schemeClr val="bg1"/>
                              </a:solidFill>
                              <a:latin typeface="Cambria Math" panose="02040503050406030204" pitchFamily="18" charset="0"/>
                            </a:rPr>
                            <m:t>96</m:t>
                          </m:r>
                        </m:den>
                      </m:f>
                      <m:r>
                        <a:rPr lang="en-US" sz="2399" i="1">
                          <a:solidFill>
                            <a:schemeClr val="bg1"/>
                          </a:solidFill>
                          <a:latin typeface="Cambria Math" panose="02040503050406030204" pitchFamily="18" charset="0"/>
                        </a:rPr>
                        <m:t>=0.42%</m:t>
                      </m:r>
                    </m:oMath>
                  </m:oMathPara>
                </a14:m>
                <a:endParaRPr lang="en-US" sz="2399" dirty="0">
                  <a:solidFill>
                    <a:schemeClr val="bg1"/>
                  </a:solidFill>
                </a:endParaRPr>
              </a:p>
            </p:txBody>
          </p:sp>
        </mc:Choice>
        <mc:Fallback>
          <p:sp>
            <p:nvSpPr>
              <p:cNvPr id="2050" name="Object 2"/>
              <p:cNvSpPr txBox="1">
                <a:spLocks noRot="1" noChangeAspect="1" noMove="1" noResize="1" noEditPoints="1" noAdjustHandles="1" noChangeArrowheads="1" noChangeShapeType="1" noTextEdit="1"/>
              </p:cNvSpPr>
              <p:nvPr/>
            </p:nvSpPr>
            <p:spPr bwMode="auto">
              <a:xfrm>
                <a:off x="4432732" y="2671435"/>
                <a:ext cx="6018232" cy="888768"/>
              </a:xfrm>
              <a:prstGeom prst="rect">
                <a:avLst/>
              </a:prstGeom>
              <a:blipFill>
                <a:blip r:embed="rId3"/>
                <a:stretch>
                  <a:fillRect/>
                </a:stretch>
              </a:blipFill>
            </p:spPr>
            <p:txBody>
              <a:bodyPr/>
              <a:lstStyle/>
              <a:p>
                <a:r>
                  <a:rPr lang="en-US">
                    <a:noFill/>
                  </a:rPr>
                  <a:t> </a:t>
                </a:r>
              </a:p>
            </p:txBody>
          </p:sp>
        </mc:Fallback>
      </mc:AlternateContent>
      <p:pic>
        <p:nvPicPr>
          <p:cNvPr id="42" name="Picture 1"/>
          <p:cNvPicPr>
            <a:picLocks noChangeAspect="1" noChangeArrowheads="1"/>
          </p:cNvPicPr>
          <p:nvPr/>
        </p:nvPicPr>
        <p:blipFill>
          <a:blip r:embed="rId4" cstate="print"/>
          <a:srcRect l="78412" t="49451"/>
          <a:stretch>
            <a:fillRect/>
          </a:stretch>
        </p:blipFill>
        <p:spPr bwMode="auto">
          <a:xfrm>
            <a:off x="2133044" y="1829218"/>
            <a:ext cx="1675963" cy="2977219"/>
          </a:xfrm>
          <a:prstGeom prst="rect">
            <a:avLst/>
          </a:prstGeom>
          <a:noFill/>
          <a:ln w="9525">
            <a:noFill/>
            <a:miter lim="800000"/>
            <a:headEnd/>
            <a:tailEnd/>
          </a:ln>
        </p:spPr>
      </p:pic>
      <p:sp>
        <p:nvSpPr>
          <p:cNvPr id="43" name="TextBox 15"/>
          <p:cNvSpPr txBox="1">
            <a:spLocks noChangeArrowheads="1"/>
          </p:cNvSpPr>
          <p:nvPr/>
        </p:nvSpPr>
        <p:spPr bwMode="auto">
          <a:xfrm>
            <a:off x="2894847" y="3200459"/>
            <a:ext cx="345985" cy="369792"/>
          </a:xfrm>
          <a:prstGeom prst="rect">
            <a:avLst/>
          </a:prstGeom>
          <a:noFill/>
          <a:ln w="9525">
            <a:noFill/>
            <a:miter lim="800000"/>
            <a:headEnd/>
            <a:tailEnd/>
          </a:ln>
        </p:spPr>
        <p:txBody>
          <a:bodyPr>
            <a:spAutoFit/>
          </a:bodyPr>
          <a:lstStyle/>
          <a:p>
            <a:r>
              <a:rPr lang="en-US" sz="1799" dirty="0">
                <a:solidFill>
                  <a:schemeClr val="bg1"/>
                </a:solidFill>
              </a:rPr>
              <a:t>C</a:t>
            </a:r>
          </a:p>
        </p:txBody>
      </p:sp>
      <mc:AlternateContent xmlns:mc="http://schemas.openxmlformats.org/markup-compatibility/2006">
        <mc:Choice xmlns:a14="http://schemas.microsoft.com/office/drawing/2010/main" Requires="a14">
          <p:sp>
            <p:nvSpPr>
              <p:cNvPr id="44" name="TextBox 43"/>
              <p:cNvSpPr txBox="1">
                <a:spLocks noChangeArrowheads="1"/>
              </p:cNvSpPr>
              <p:nvPr/>
            </p:nvSpPr>
            <p:spPr bwMode="auto">
              <a:xfrm>
                <a:off x="4120352" y="3771562"/>
                <a:ext cx="6551493" cy="1476943"/>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Since this exceeds </a:t>
                </a:r>
                <a14:m>
                  <m:oMath xmlns:m="http://schemas.openxmlformats.org/officeDocument/2006/math">
                    <m:r>
                      <a:rPr lang="en-US" sz="2399" i="1" dirty="0">
                        <a:solidFill>
                          <a:schemeClr val="bg1"/>
                        </a:solidFill>
                        <a:latin typeface="Cambria Math" panose="02040503050406030204" pitchFamily="18" charset="0"/>
                      </a:rPr>
                      <m:t>1/400</m:t>
                    </m:r>
                  </m:oMath>
                </a14:m>
                <a:r>
                  <a:rPr lang="en-US" sz="2399" dirty="0">
                    <a:solidFill>
                      <a:schemeClr val="bg1"/>
                    </a:solidFill>
                  </a:rPr>
                  <a:t>, must confirm that the reinforcing meets the “shear package” requirements so that </a:t>
                </a:r>
                <a14:m>
                  <m:oMath xmlns:m="http://schemas.openxmlformats.org/officeDocument/2006/math">
                    <m:r>
                      <a:rPr lang="en-US" sz="2399" i="1" dirty="0">
                        <a:solidFill>
                          <a:schemeClr val="bg1"/>
                        </a:solidFill>
                        <a:latin typeface="Cambria Math" panose="02040503050406030204" pitchFamily="18" charset="0"/>
                      </a:rPr>
                      <m:t>1/200</m:t>
                    </m:r>
                  </m:oMath>
                </a14:m>
                <a:r>
                  <a:rPr lang="en-US" sz="2399" dirty="0">
                    <a:solidFill>
                      <a:schemeClr val="bg1"/>
                    </a:solidFill>
                  </a:rPr>
                  <a:t> limit can be used.</a:t>
                </a:r>
              </a:p>
            </p:txBody>
          </p:sp>
        </mc:Choice>
        <mc:Fallback>
          <p:sp>
            <p:nvSpPr>
              <p:cNvPr id="44" name="TextBox 43"/>
              <p:cNvSpPr txBox="1">
                <a:spLocks noRot="1" noChangeAspect="1" noMove="1" noResize="1" noEditPoints="1" noAdjustHandles="1" noChangeArrowheads="1" noChangeShapeType="1" noTextEdit="1"/>
              </p:cNvSpPr>
              <p:nvPr/>
            </p:nvSpPr>
            <p:spPr bwMode="auto">
              <a:xfrm>
                <a:off x="4120352" y="3771562"/>
                <a:ext cx="6551493" cy="1476943"/>
              </a:xfrm>
              <a:prstGeom prst="rect">
                <a:avLst/>
              </a:prstGeom>
              <a:blipFill>
                <a:blip r:embed="rId5"/>
                <a:stretch>
                  <a:fillRect l="-1488" t="-4959" b="-8678"/>
                </a:stretch>
              </a:blipFill>
              <a:ln w="9525">
                <a:noFill/>
                <a:miter lim="800000"/>
                <a:headEnd/>
                <a:tailEnd/>
              </a:ln>
            </p:spPr>
            <p:txBody>
              <a:bodyPr/>
              <a:lstStyle/>
              <a:p>
                <a:r>
                  <a:rPr lang="en-US">
                    <a:noFill/>
                  </a:rPr>
                  <a:t> </a:t>
                </a:r>
              </a:p>
            </p:txBody>
          </p:sp>
        </mc:Fallback>
      </mc:AlternateContent>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161</a:t>
            </a:fld>
            <a:endParaRPr lang="en-US">
              <a:solidFill>
                <a:schemeClr val="bg1"/>
              </a:solidFill>
            </a:endParaRPr>
          </a:p>
        </p:txBody>
      </p:sp>
    </p:spTree>
    <p:extLst>
      <p:ext uri="{BB962C8B-B14F-4D97-AF65-F5344CB8AC3E}">
        <p14:creationId xmlns:p14="http://schemas.microsoft.com/office/powerpoint/2010/main" val="118416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dirty="0"/>
              <a:t>Limit Design: Example</a:t>
            </a:r>
            <a:br>
              <a:rPr lang="en-US" dirty="0"/>
            </a:br>
            <a:r>
              <a:rPr lang="en-US" sz="2399" i="1" dirty="0"/>
              <a:t>4) Displacement Capacity – Shear-controlled </a:t>
            </a:r>
            <a:br>
              <a:rPr lang="en-US" sz="2399" i="1" dirty="0"/>
            </a:br>
            <a:br>
              <a:rPr lang="en-US" sz="2399" i="1" dirty="0"/>
            </a:br>
            <a:r>
              <a:rPr lang="en-US" sz="2399" i="1" dirty="0"/>
              <a:t>	</a:t>
            </a:r>
          </a:p>
        </p:txBody>
      </p:sp>
      <mc:AlternateContent xmlns:mc="http://schemas.openxmlformats.org/markup-compatibility/2006">
        <mc:Choice xmlns:a14="http://schemas.microsoft.com/office/drawing/2010/main" Requires="a14">
          <p:sp>
            <p:nvSpPr>
              <p:cNvPr id="38" name="TextBox 37"/>
              <p:cNvSpPr txBox="1">
                <a:spLocks noChangeArrowheads="1"/>
              </p:cNvSpPr>
              <p:nvPr/>
            </p:nvSpPr>
            <p:spPr bwMode="auto">
              <a:xfrm>
                <a:off x="5484971" y="2093259"/>
                <a:ext cx="4882671" cy="3323121"/>
              </a:xfrm>
              <a:prstGeom prst="rect">
                <a:avLst/>
              </a:prstGeom>
              <a:noFill/>
              <a:ln w="9525">
                <a:noFill/>
                <a:miter lim="800000"/>
                <a:headEnd/>
                <a:tailEnd/>
              </a:ln>
            </p:spPr>
            <p:txBody>
              <a:bodyPr wrap="square">
                <a:spAutoFit/>
              </a:bodyPr>
              <a:lstStyle/>
              <a:p>
                <a:pPr>
                  <a:lnSpc>
                    <a:spcPts val="2699"/>
                  </a:lnSpc>
                  <a:spcAft>
                    <a:spcPts val="1200"/>
                  </a:spcAft>
                  <a:defRPr/>
                </a:pPr>
                <a:r>
                  <a:rPr lang="en-US" sz="2399" b="1" dirty="0">
                    <a:solidFill>
                      <a:schemeClr val="bg1"/>
                    </a:solidFill>
                  </a:rPr>
                  <a:t>Shear package </a:t>
                </a:r>
                <a:r>
                  <a:rPr lang="en-US" sz="1600" b="1" dirty="0">
                    <a:solidFill>
                      <a:schemeClr val="bg1"/>
                    </a:solidFill>
                  </a:rPr>
                  <a:t>(TMS C3.2 (a), (b) and (C))</a:t>
                </a:r>
                <a:r>
                  <a:rPr lang="en-US" sz="2399" b="1" dirty="0">
                    <a:solidFill>
                      <a:schemeClr val="bg1"/>
                    </a:solidFill>
                  </a:rPr>
                  <a:t>:</a:t>
                </a:r>
              </a:p>
              <a:p>
                <a:pPr>
                  <a:lnSpc>
                    <a:spcPts val="2699"/>
                  </a:lnSpc>
                  <a:spcAft>
                    <a:spcPts val="1200"/>
                  </a:spcAft>
                  <a:buFont typeface="Arial" pitchFamily="34" charset="0"/>
                  <a:buChar char="•"/>
                  <a:defRPr/>
                </a:pPr>
                <a:r>
                  <a:rPr lang="en-US" sz="2399" dirty="0">
                    <a:solidFill>
                      <a:schemeClr val="bg1"/>
                    </a:solidFill>
                  </a:rPr>
                  <a:t>Minimum </a:t>
                </a:r>
                <a14:m>
                  <m:oMath xmlns:m="http://schemas.openxmlformats.org/officeDocument/2006/math">
                    <m:r>
                      <a:rPr lang="en-US" sz="2399" i="1" dirty="0">
                        <a:solidFill>
                          <a:schemeClr val="bg1"/>
                        </a:solidFill>
                        <a:latin typeface="Cambria Math" panose="02040503050406030204" pitchFamily="18" charset="0"/>
                        <a:ea typeface="Cambria Math" panose="02040503050406030204" pitchFamily="18" charset="0"/>
                      </a:rPr>
                      <m:t>𝜌</m:t>
                    </m:r>
                  </m:oMath>
                </a14:m>
                <a:r>
                  <a:rPr lang="en-US" sz="2399" dirty="0">
                    <a:solidFill>
                      <a:schemeClr val="bg1"/>
                    </a:solidFill>
                  </a:rPr>
                  <a:t> both directions = 0.001</a:t>
                </a:r>
              </a:p>
              <a:p>
                <a:pPr>
                  <a:lnSpc>
                    <a:spcPts val="2699"/>
                  </a:lnSpc>
                  <a:spcAft>
                    <a:spcPts val="1200"/>
                  </a:spcAft>
                  <a:buFont typeface="Arial" pitchFamily="34" charset="0"/>
                  <a:buChar char="•"/>
                  <a:defRPr/>
                </a:pPr>
                <a:r>
                  <a:rPr lang="en-US" sz="2399" dirty="0">
                    <a:solidFill>
                      <a:schemeClr val="bg1"/>
                    </a:solidFill>
                  </a:rPr>
                  <a:t>Reinforcing spacing not greater than 24”, </a:t>
                </a:r>
                <a14:m>
                  <m:oMath xmlns:m="http://schemas.openxmlformats.org/officeDocument/2006/math">
                    <m:r>
                      <a:rPr lang="en-US" sz="2399" i="1" dirty="0">
                        <a:solidFill>
                          <a:schemeClr val="bg1"/>
                        </a:solidFill>
                        <a:latin typeface="Cambria Math" panose="02040503050406030204" pitchFamily="18" charset="0"/>
                      </a:rPr>
                      <m:t>𝑙</m:t>
                    </m:r>
                    <m:r>
                      <a:rPr lang="en-US" sz="2399" i="1" baseline="-25000" dirty="0" err="1">
                        <a:solidFill>
                          <a:schemeClr val="bg1"/>
                        </a:solidFill>
                        <a:latin typeface="Cambria Math" panose="02040503050406030204" pitchFamily="18" charset="0"/>
                      </a:rPr>
                      <m:t>𝑤</m:t>
                    </m:r>
                    <m:r>
                      <a:rPr lang="en-US" sz="2399" i="1" dirty="0">
                        <a:solidFill>
                          <a:schemeClr val="bg1"/>
                        </a:solidFill>
                        <a:latin typeface="Cambria Math" panose="02040503050406030204" pitchFamily="18" charset="0"/>
                      </a:rPr>
                      <m:t>/3</m:t>
                    </m:r>
                  </m:oMath>
                </a14:m>
                <a:r>
                  <a:rPr lang="en-US" sz="2399" dirty="0">
                    <a:solidFill>
                      <a:schemeClr val="bg1"/>
                    </a:solidFill>
                  </a:rPr>
                  <a:t> or </a:t>
                </a:r>
                <a14:m>
                  <m:oMath xmlns:m="http://schemas.openxmlformats.org/officeDocument/2006/math">
                    <m:r>
                      <a:rPr lang="en-US" sz="2399" i="1" dirty="0">
                        <a:solidFill>
                          <a:schemeClr val="bg1"/>
                        </a:solidFill>
                        <a:latin typeface="Cambria Math" panose="02040503050406030204" pitchFamily="18" charset="0"/>
                      </a:rPr>
                      <m:t>h</m:t>
                    </m:r>
                    <m:r>
                      <a:rPr lang="en-US" sz="2399" i="1" baseline="-25000" dirty="0">
                        <a:solidFill>
                          <a:schemeClr val="bg1"/>
                        </a:solidFill>
                        <a:latin typeface="Cambria Math" panose="02040503050406030204" pitchFamily="18" charset="0"/>
                      </a:rPr>
                      <m:t>𝑤</m:t>
                    </m:r>
                    <m:r>
                      <a:rPr lang="en-US" sz="2399" i="1" dirty="0">
                        <a:solidFill>
                          <a:schemeClr val="bg1"/>
                        </a:solidFill>
                        <a:latin typeface="Cambria Math" panose="02040503050406030204" pitchFamily="18" charset="0"/>
                      </a:rPr>
                      <m:t>/3</m:t>
                    </m:r>
                  </m:oMath>
                </a14:m>
                <a:endParaRPr lang="en-US" sz="2399" baseline="30000" dirty="0">
                  <a:solidFill>
                    <a:schemeClr val="bg1"/>
                  </a:solidFill>
                </a:endParaRPr>
              </a:p>
              <a:p>
                <a:pPr>
                  <a:lnSpc>
                    <a:spcPts val="2699"/>
                  </a:lnSpc>
                  <a:spcAft>
                    <a:spcPts val="1200"/>
                  </a:spcAft>
                  <a:buFont typeface="Arial" pitchFamily="34" charset="0"/>
                  <a:buChar char="•"/>
                  <a:defRPr/>
                </a:pPr>
                <a:r>
                  <a:rPr lang="en-US" sz="2399" dirty="0">
                    <a:solidFill>
                      <a:schemeClr val="bg1"/>
                    </a:solidFill>
                  </a:rPr>
                  <a:t>Reinforcing at free edges hooked around perpendicular bars</a:t>
                </a:r>
              </a:p>
            </p:txBody>
          </p:sp>
        </mc:Choice>
        <mc:Fallback>
          <p:sp>
            <p:nvSpPr>
              <p:cNvPr id="38" name="TextBox 37"/>
              <p:cNvSpPr txBox="1">
                <a:spLocks noRot="1" noChangeAspect="1" noMove="1" noResize="1" noEditPoints="1" noAdjustHandles="1" noChangeArrowheads="1" noChangeShapeType="1" noTextEdit="1"/>
              </p:cNvSpPr>
              <p:nvPr/>
            </p:nvSpPr>
            <p:spPr bwMode="auto">
              <a:xfrm>
                <a:off x="5484971" y="2093259"/>
                <a:ext cx="4882671" cy="3323121"/>
              </a:xfrm>
              <a:prstGeom prst="rect">
                <a:avLst/>
              </a:prstGeom>
              <a:blipFill>
                <a:blip r:embed="rId3"/>
                <a:stretch>
                  <a:fillRect l="-1998" t="-2198" r="-3121" b="-3114"/>
                </a:stretch>
              </a:blipFill>
              <a:ln w="9525">
                <a:noFill/>
                <a:miter lim="800000"/>
                <a:headEnd/>
                <a:tailEnd/>
              </a:ln>
            </p:spPr>
            <p:txBody>
              <a:bodyPr/>
              <a:lstStyle/>
              <a:p>
                <a:r>
                  <a:rPr lang="en-US">
                    <a:noFill/>
                  </a:rPr>
                  <a:t> </a:t>
                </a:r>
              </a:p>
            </p:txBody>
          </p:sp>
        </mc:Fallback>
      </mc:AlternateContent>
      <p:pic>
        <p:nvPicPr>
          <p:cNvPr id="66563" name="Picture 3"/>
          <p:cNvPicPr>
            <a:picLocks noChangeAspect="1" noChangeArrowheads="1"/>
          </p:cNvPicPr>
          <p:nvPr/>
        </p:nvPicPr>
        <p:blipFill>
          <a:blip r:embed="rId4" cstate="print"/>
          <a:srcRect/>
          <a:stretch>
            <a:fillRect/>
          </a:stretch>
        </p:blipFill>
        <p:spPr bwMode="auto">
          <a:xfrm>
            <a:off x="1675963" y="1829217"/>
            <a:ext cx="3651721" cy="3123386"/>
          </a:xfrm>
          <a:prstGeom prst="rect">
            <a:avLst/>
          </a:prstGeom>
          <a:noFill/>
          <a:ln w="9525">
            <a:noFill/>
            <a:miter lim="800000"/>
            <a:headEnd/>
            <a:tailEnd/>
          </a:ln>
        </p:spPr>
      </p:pic>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162</a:t>
            </a:fld>
            <a:endParaRPr lang="en-US">
              <a:solidFill>
                <a:schemeClr val="bg1"/>
              </a:solidFill>
            </a:endParaRPr>
          </a:p>
        </p:txBody>
      </p:sp>
    </p:spTree>
    <p:extLst>
      <p:ext uri="{BB962C8B-B14F-4D97-AF65-F5344CB8AC3E}">
        <p14:creationId xmlns:p14="http://schemas.microsoft.com/office/powerpoint/2010/main" val="253450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4818" name="Title 1"/>
          <p:cNvSpPr>
            <a:spLocks noGrp="1"/>
          </p:cNvSpPr>
          <p:nvPr>
            <p:ph type="title"/>
          </p:nvPr>
        </p:nvSpPr>
        <p:spPr/>
        <p:txBody>
          <a:bodyPr>
            <a:normAutofit fontScale="90000"/>
          </a:bodyPr>
          <a:lstStyle/>
          <a:p>
            <a:r>
              <a:rPr lang="en-US" dirty="0"/>
              <a:t>Limit Design: Example</a:t>
            </a:r>
            <a:br>
              <a:rPr lang="en-US" dirty="0"/>
            </a:br>
            <a:r>
              <a:rPr lang="en-US" sz="2399" i="1" dirty="0"/>
              <a:t>4) Displacement Capacity – Shear-controlled </a:t>
            </a:r>
            <a:br>
              <a:rPr lang="en-US" sz="2399" i="1" dirty="0"/>
            </a:br>
            <a:br>
              <a:rPr lang="en-US" sz="2399" i="1" dirty="0"/>
            </a:br>
            <a:r>
              <a:rPr lang="en-US" sz="2399" i="1" dirty="0"/>
              <a:t>	</a:t>
            </a:r>
          </a:p>
        </p:txBody>
      </p:sp>
      <p:sp>
        <p:nvSpPr>
          <p:cNvPr id="38" name="TextBox 37"/>
          <p:cNvSpPr txBox="1">
            <a:spLocks noChangeArrowheads="1"/>
          </p:cNvSpPr>
          <p:nvPr/>
        </p:nvSpPr>
        <p:spPr bwMode="auto">
          <a:xfrm>
            <a:off x="5484971" y="1753038"/>
            <a:ext cx="6018232" cy="938475"/>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Pier reinforcing is:</a:t>
            </a:r>
          </a:p>
          <a:p>
            <a:pPr>
              <a:lnSpc>
                <a:spcPts val="2699"/>
              </a:lnSpc>
              <a:spcAft>
                <a:spcPts val="1200"/>
              </a:spcAft>
              <a:defRPr/>
            </a:pPr>
            <a:r>
              <a:rPr lang="en-US" sz="2399" dirty="0">
                <a:solidFill>
                  <a:schemeClr val="bg1"/>
                </a:solidFill>
              </a:rPr>
              <a:t>(4) #4 vertical; #3 @ 16” horizontal</a:t>
            </a:r>
          </a:p>
        </p:txBody>
      </p:sp>
      <mc:AlternateContent xmlns:mc="http://schemas.openxmlformats.org/markup-compatibility/2006">
        <mc:Choice xmlns:a14="http://schemas.microsoft.com/office/drawing/2010/main" Requires="a14">
          <p:sp>
            <p:nvSpPr>
              <p:cNvPr id="44" name="TextBox 43"/>
              <p:cNvSpPr txBox="1">
                <a:spLocks noChangeArrowheads="1"/>
              </p:cNvSpPr>
              <p:nvPr/>
            </p:nvSpPr>
            <p:spPr bwMode="auto">
              <a:xfrm>
                <a:off x="5484971" y="2895739"/>
                <a:ext cx="6018232" cy="438468"/>
              </a:xfrm>
              <a:prstGeom prst="rect">
                <a:avLst/>
              </a:prstGeom>
              <a:noFill/>
              <a:ln w="9525">
                <a:noFill/>
                <a:miter lim="800000"/>
                <a:headEnd/>
                <a:tailEnd/>
              </a:ln>
            </p:spPr>
            <p:txBody>
              <a:bodyPr wrap="square">
                <a:spAutoFit/>
              </a:bodyPr>
              <a:lstStyle/>
              <a:p>
                <a:pPr>
                  <a:lnSpc>
                    <a:spcPts val="2699"/>
                  </a:lnSpc>
                  <a:spcAft>
                    <a:spcPts val="1200"/>
                  </a:spcAft>
                  <a:defRPr/>
                </a:pPr>
                <a14:m>
                  <m:oMath xmlns:m="http://schemas.openxmlformats.org/officeDocument/2006/math">
                    <m:r>
                      <a:rPr lang="en-US" sz="2399" i="1" dirty="0" smtClean="0">
                        <a:solidFill>
                          <a:schemeClr val="bg1"/>
                        </a:solidFill>
                        <a:latin typeface="Cambria Math" panose="02040503050406030204" pitchFamily="18" charset="0"/>
                        <a:ea typeface="Cambria Math" panose="02040503050406030204" pitchFamily="18" charset="0"/>
                      </a:rPr>
                      <m:t>𝜌</m:t>
                    </m:r>
                  </m:oMath>
                </a14:m>
                <a:r>
                  <a:rPr lang="en-US" sz="2399" dirty="0">
                    <a:solidFill>
                      <a:schemeClr val="bg1"/>
                    </a:solidFill>
                  </a:rPr>
                  <a:t> in both directions </a:t>
                </a:r>
                <a14:m>
                  <m:oMath xmlns:m="http://schemas.openxmlformats.org/officeDocument/2006/math">
                    <m:r>
                      <a:rPr lang="en-US" sz="2399" i="1" dirty="0">
                        <a:solidFill>
                          <a:schemeClr val="bg1"/>
                        </a:solidFill>
                        <a:latin typeface="Cambria Math" panose="02040503050406030204" pitchFamily="18" charset="0"/>
                      </a:rPr>
                      <m:t>≥0.001</m:t>
                    </m:r>
                  </m:oMath>
                </a14:m>
                <a:r>
                  <a:rPr lang="en-US" sz="2399" dirty="0">
                    <a:solidFill>
                      <a:schemeClr val="bg1"/>
                    </a:solidFill>
                  </a:rPr>
                  <a:t>?</a:t>
                </a:r>
              </a:p>
            </p:txBody>
          </p:sp>
        </mc:Choice>
        <mc:Fallback>
          <p:sp>
            <p:nvSpPr>
              <p:cNvPr id="44" name="TextBox 43"/>
              <p:cNvSpPr txBox="1">
                <a:spLocks noRot="1" noChangeAspect="1" noMove="1" noResize="1" noEditPoints="1" noAdjustHandles="1" noChangeArrowheads="1" noChangeShapeType="1" noTextEdit="1"/>
              </p:cNvSpPr>
              <p:nvPr/>
            </p:nvSpPr>
            <p:spPr bwMode="auto">
              <a:xfrm>
                <a:off x="5484971" y="2895739"/>
                <a:ext cx="6018232" cy="438468"/>
              </a:xfrm>
              <a:prstGeom prst="rect">
                <a:avLst/>
              </a:prstGeom>
              <a:blipFill>
                <a:blip r:embed="rId4"/>
                <a:stretch>
                  <a:fillRect l="-304" t="-16667" b="-30556"/>
                </a:stretch>
              </a:blipFill>
              <a:ln w="9525">
                <a:noFill/>
                <a:miter lim="800000"/>
                <a:headEnd/>
                <a:tailEnd/>
              </a:ln>
            </p:spPr>
            <p:txBody>
              <a:bodyPr/>
              <a:lstStyle/>
              <a:p>
                <a:r>
                  <a:rPr lang="en-US">
                    <a:noFill/>
                  </a:rPr>
                  <a:t> </a:t>
                </a:r>
              </a:p>
            </p:txBody>
          </p:sp>
        </mc:Fallback>
      </mc:AlternateContent>
      <p:graphicFrame>
        <p:nvGraphicFramePr>
          <p:cNvPr id="8" name="Object 7"/>
          <p:cNvGraphicFramePr>
            <a:graphicFrameLocks noChangeAspect="1"/>
          </p:cNvGraphicFramePr>
          <p:nvPr/>
        </p:nvGraphicFramePr>
        <p:xfrm>
          <a:off x="5637331" y="3321078"/>
          <a:ext cx="914162" cy="215844"/>
        </p:xfrm>
        <a:graphic>
          <a:graphicData uri="http://schemas.openxmlformats.org/presentationml/2006/ole">
            <mc:AlternateContent xmlns:mc="http://schemas.openxmlformats.org/markup-compatibility/2006">
              <mc:Choice xmlns:v="urn:schemas-microsoft-com:vml" Requires="v">
                <p:oleObj spid="_x0000_s1031" name="Equation" r:id="rId5" imgW="391303" imgH="739129" progId="Equation.3">
                  <p:embed/>
                </p:oleObj>
              </mc:Choice>
              <mc:Fallback>
                <p:oleObj name="Equation" r:id="rId5" imgW="391303" imgH="73912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7331" y="3321078"/>
                        <a:ext cx="914162" cy="2158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9" name="Object 8"/>
              <p:cNvSpPr txBox="1"/>
              <p:nvPr/>
            </p:nvSpPr>
            <p:spPr bwMode="auto">
              <a:xfrm>
                <a:off x="5942052" y="3429000"/>
                <a:ext cx="4266089" cy="106652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sz="2799" i="1" smtClean="0">
                              <a:solidFill>
                                <a:schemeClr val="bg1"/>
                              </a:solidFill>
                              <a:latin typeface="Cambria Math" panose="02040503050406030204" pitchFamily="18" charset="0"/>
                            </a:rPr>
                          </m:ctrlPr>
                        </m:fPr>
                        <m:num>
                          <m:r>
                            <a:rPr lang="en-US" sz="2799" i="1">
                              <a:solidFill>
                                <a:schemeClr val="bg1"/>
                              </a:solidFill>
                              <a:latin typeface="Cambria Math" panose="02040503050406030204" pitchFamily="18" charset="0"/>
                            </a:rPr>
                            <m:t>(4)#4</m:t>
                          </m:r>
                        </m:num>
                        <m:den>
                          <m:r>
                            <a:rPr lang="en-US" sz="2799" i="1">
                              <a:solidFill>
                                <a:schemeClr val="bg1"/>
                              </a:solidFill>
                              <a:latin typeface="Cambria Math" panose="02040503050406030204" pitchFamily="18" charset="0"/>
                            </a:rPr>
                            <m:t>(7.625)(48)</m:t>
                          </m:r>
                        </m:den>
                      </m:f>
                      <m:r>
                        <a:rPr lang="en-US" sz="2799" i="1">
                          <a:solidFill>
                            <a:schemeClr val="bg1"/>
                          </a:solidFill>
                          <a:latin typeface="Cambria Math" panose="02040503050406030204" pitchFamily="18" charset="0"/>
                        </a:rPr>
                        <m:t>=0.0022</m:t>
                      </m:r>
                    </m:oMath>
                  </m:oMathPara>
                </a14:m>
                <a:endParaRPr lang="en-US" sz="1799" dirty="0">
                  <a:solidFill>
                    <a:schemeClr val="bg1"/>
                  </a:solidFill>
                </a:endParaRPr>
              </a:p>
            </p:txBody>
          </p:sp>
        </mc:Choice>
        <mc:Fallback>
          <p:sp>
            <p:nvSpPr>
              <p:cNvPr id="9" name="Object 8"/>
              <p:cNvSpPr txBox="1">
                <a:spLocks noRot="1" noChangeAspect="1" noMove="1" noResize="1" noEditPoints="1" noAdjustHandles="1" noChangeArrowheads="1" noChangeShapeType="1" noTextEdit="1"/>
              </p:cNvSpPr>
              <p:nvPr/>
            </p:nvSpPr>
            <p:spPr bwMode="auto">
              <a:xfrm>
                <a:off x="5942052" y="3429000"/>
                <a:ext cx="4266089" cy="106652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Object 9"/>
              <p:cNvSpPr txBox="1"/>
              <p:nvPr/>
            </p:nvSpPr>
            <p:spPr bwMode="auto">
              <a:xfrm>
                <a:off x="5942052" y="4814020"/>
                <a:ext cx="3716957" cy="114270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US" sz="2799" i="1" smtClean="0">
                              <a:solidFill>
                                <a:schemeClr val="bg1"/>
                              </a:solidFill>
                              <a:latin typeface="Cambria Math" panose="02040503050406030204" pitchFamily="18" charset="0"/>
                            </a:rPr>
                          </m:ctrlPr>
                        </m:fPr>
                        <m:num>
                          <m:r>
                            <a:rPr lang="en-US" sz="2799" i="1">
                              <a:solidFill>
                                <a:schemeClr val="bg1"/>
                              </a:solidFill>
                              <a:latin typeface="Cambria Math" panose="02040503050406030204" pitchFamily="18" charset="0"/>
                            </a:rPr>
                            <m:t>#3</m:t>
                          </m:r>
                        </m:num>
                        <m:den>
                          <m:r>
                            <a:rPr lang="en-US" sz="2799" i="1">
                              <a:solidFill>
                                <a:schemeClr val="bg1"/>
                              </a:solidFill>
                              <a:latin typeface="Cambria Math" panose="02040503050406030204" pitchFamily="18" charset="0"/>
                            </a:rPr>
                            <m:t>(7.625)(16)</m:t>
                          </m:r>
                        </m:den>
                      </m:f>
                      <m:r>
                        <a:rPr lang="en-US" sz="2799" i="1">
                          <a:solidFill>
                            <a:schemeClr val="bg1"/>
                          </a:solidFill>
                          <a:latin typeface="Cambria Math" panose="02040503050406030204" pitchFamily="18" charset="0"/>
                        </a:rPr>
                        <m:t>=0.0009</m:t>
                      </m:r>
                    </m:oMath>
                  </m:oMathPara>
                </a14:m>
                <a:endParaRPr lang="en-US" sz="1799" dirty="0">
                  <a:solidFill>
                    <a:schemeClr val="bg1"/>
                  </a:solidFill>
                </a:endParaRPr>
              </a:p>
            </p:txBody>
          </p:sp>
        </mc:Choice>
        <mc:Fallback>
          <p:sp>
            <p:nvSpPr>
              <p:cNvPr id="10" name="Object 9"/>
              <p:cNvSpPr txBox="1">
                <a:spLocks noRot="1" noChangeAspect="1" noMove="1" noResize="1" noEditPoints="1" noAdjustHandles="1" noChangeArrowheads="1" noChangeShapeType="1" noTextEdit="1"/>
              </p:cNvSpPr>
              <p:nvPr/>
            </p:nvSpPr>
            <p:spPr bwMode="auto">
              <a:xfrm>
                <a:off x="5942052" y="4814020"/>
                <a:ext cx="3716957" cy="1142702"/>
              </a:xfrm>
              <a:prstGeom prst="rect">
                <a:avLst/>
              </a:prstGeom>
              <a:blipFill>
                <a:blip r:embed="rId8"/>
                <a:stretch>
                  <a:fillRect/>
                </a:stretch>
              </a:blipFill>
            </p:spPr>
            <p:txBody>
              <a:bodyPr/>
              <a:lstStyle/>
              <a:p>
                <a:r>
                  <a:rPr lang="en-US">
                    <a:noFill/>
                  </a:rPr>
                  <a:t> </a:t>
                </a:r>
              </a:p>
            </p:txBody>
          </p:sp>
        </mc:Fallback>
      </mc:AlternateContent>
      <p:pic>
        <p:nvPicPr>
          <p:cNvPr id="12" name="Picture 3"/>
          <p:cNvPicPr>
            <a:picLocks noChangeAspect="1" noChangeArrowheads="1"/>
          </p:cNvPicPr>
          <p:nvPr/>
        </p:nvPicPr>
        <p:blipFill>
          <a:blip r:embed="rId9" cstate="print"/>
          <a:srcRect/>
          <a:stretch>
            <a:fillRect/>
          </a:stretch>
        </p:blipFill>
        <p:spPr bwMode="auto">
          <a:xfrm>
            <a:off x="1675963" y="1829217"/>
            <a:ext cx="3651721" cy="3123386"/>
          </a:xfrm>
          <a:prstGeom prst="rect">
            <a:avLst/>
          </a:prstGeom>
          <a:noFill/>
          <a:ln w="9525">
            <a:noFill/>
            <a:miter lim="800000"/>
            <a:headEnd/>
            <a:tailEnd/>
          </a:ln>
        </p:spPr>
      </p:pic>
      <p:cxnSp>
        <p:nvCxnSpPr>
          <p:cNvPr id="14" name="Straight Connector 13"/>
          <p:cNvCxnSpPr/>
          <p:nvPr/>
        </p:nvCxnSpPr>
        <p:spPr>
          <a:xfrm>
            <a:off x="3428107" y="3657540"/>
            <a:ext cx="114270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28106" y="3962261"/>
            <a:ext cx="1218883" cy="369236"/>
          </a:xfrm>
          <a:prstGeom prst="rect">
            <a:avLst/>
          </a:prstGeom>
          <a:noFill/>
        </p:spPr>
        <p:txBody>
          <a:bodyPr wrap="square" rtlCol="0">
            <a:spAutoFit/>
          </a:bodyPr>
          <a:lstStyle/>
          <a:p>
            <a:r>
              <a:rPr lang="en-US" sz="1799" dirty="0">
                <a:solidFill>
                  <a:srgbClr val="C00000"/>
                </a:solidFill>
                <a:latin typeface="Tahoma" pitchFamily="34" charset="0"/>
                <a:cs typeface="Tahoma" pitchFamily="34" charset="0"/>
              </a:rPr>
              <a:t>#4 @ 16”</a:t>
            </a:r>
          </a:p>
        </p:txBody>
      </p:sp>
      <p:sp>
        <p:nvSpPr>
          <p:cNvPr id="13" name="TextBox 12"/>
          <p:cNvSpPr txBox="1"/>
          <p:nvPr/>
        </p:nvSpPr>
        <p:spPr>
          <a:xfrm>
            <a:off x="1282391" y="5181204"/>
            <a:ext cx="4875530" cy="923090"/>
          </a:xfrm>
          <a:prstGeom prst="rect">
            <a:avLst/>
          </a:prstGeom>
          <a:noFill/>
        </p:spPr>
        <p:txBody>
          <a:bodyPr wrap="square" rtlCol="0">
            <a:spAutoFit/>
          </a:bodyPr>
          <a:lstStyle/>
          <a:p>
            <a:r>
              <a:rPr lang="en-US" sz="1799" dirty="0">
                <a:solidFill>
                  <a:srgbClr val="C00000"/>
                </a:solidFill>
                <a:latin typeface="Tahoma" pitchFamily="34" charset="0"/>
                <a:cs typeface="Tahoma" pitchFamily="34" charset="0"/>
              </a:rPr>
              <a:t>Note: No longer shear controlled.</a:t>
            </a:r>
          </a:p>
          <a:p>
            <a:pPr marL="285664" indent="-285664">
              <a:buFont typeface="Arial" panose="020B0604020202020204" pitchFamily="34" charset="0"/>
              <a:buChar char="•"/>
            </a:pPr>
            <a:r>
              <a:rPr lang="en-US" sz="1799" dirty="0">
                <a:solidFill>
                  <a:srgbClr val="C00000"/>
                </a:solidFill>
                <a:latin typeface="Tahoma" pitchFamily="34" charset="0"/>
                <a:cs typeface="Tahoma" pitchFamily="34" charset="0"/>
              </a:rPr>
              <a:t>Use unreduced mechanism capacity</a:t>
            </a:r>
          </a:p>
          <a:p>
            <a:pPr marL="285664" indent="-285664">
              <a:buFont typeface="Arial" panose="020B0604020202020204" pitchFamily="34" charset="0"/>
              <a:buChar char="•"/>
            </a:pPr>
            <a:r>
              <a:rPr lang="en-US" sz="1799" dirty="0">
                <a:solidFill>
                  <a:srgbClr val="C00000"/>
                </a:solidFill>
                <a:latin typeface="Tahoma" pitchFamily="34" charset="0"/>
                <a:cs typeface="Tahoma" pitchFamily="34" charset="0"/>
              </a:rPr>
              <a:t>Allowable rotation is 0.58% &gt; 0.42% OK</a:t>
            </a:r>
          </a:p>
        </p:txBody>
      </p:sp>
      <p:sp>
        <p:nvSpPr>
          <p:cNvPr id="1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163</a:t>
            </a:fld>
            <a:endParaRPr lang="en-US">
              <a:solidFill>
                <a:schemeClr val="bg1"/>
              </a:solidFill>
            </a:endParaRPr>
          </a:p>
        </p:txBody>
      </p:sp>
    </p:spTree>
    <p:extLst>
      <p:ext uri="{BB962C8B-B14F-4D97-AF65-F5344CB8AC3E}">
        <p14:creationId xmlns:p14="http://schemas.microsoft.com/office/powerpoint/2010/main" val="30386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US" dirty="0"/>
              <a:t>Limit Design: Example</a:t>
            </a:r>
            <a:br>
              <a:rPr lang="en-US" dirty="0"/>
            </a:br>
            <a:r>
              <a:rPr lang="en-US" sz="2399" i="1" dirty="0"/>
              <a:t>5) Design Elastic Components</a:t>
            </a:r>
            <a:br>
              <a:rPr lang="en-US" sz="2399" i="1" dirty="0"/>
            </a:br>
            <a:br>
              <a:rPr lang="en-US" sz="2399" i="1" dirty="0"/>
            </a:br>
            <a:r>
              <a:rPr lang="en-US" sz="2399" i="1" dirty="0"/>
              <a:t>	</a:t>
            </a:r>
          </a:p>
        </p:txBody>
      </p:sp>
      <p:grpSp>
        <p:nvGrpSpPr>
          <p:cNvPr id="2" name="Group 9"/>
          <p:cNvGrpSpPr>
            <a:grpSpLocks noChangeAspect="1"/>
          </p:cNvGrpSpPr>
          <p:nvPr/>
        </p:nvGrpSpPr>
        <p:grpSpPr bwMode="auto">
          <a:xfrm>
            <a:off x="1790235" y="2001893"/>
            <a:ext cx="4327714" cy="2610440"/>
            <a:chOff x="286703" y="2071371"/>
            <a:chExt cx="3618085" cy="2744470"/>
          </a:xfrm>
        </p:grpSpPr>
        <p:pic>
          <p:nvPicPr>
            <p:cNvPr id="35844" name="Picture 1"/>
            <p:cNvPicPr>
              <a:picLocks noChangeAspect="1" noChangeArrowheads="1"/>
            </p:cNvPicPr>
            <p:nvPr/>
          </p:nvPicPr>
          <p:blipFill>
            <a:blip r:embed="rId3" cstate="print"/>
            <a:srcRect/>
            <a:stretch>
              <a:fillRect/>
            </a:stretch>
          </p:blipFill>
          <p:spPr bwMode="auto">
            <a:xfrm>
              <a:off x="286703" y="2071371"/>
              <a:ext cx="3618085" cy="2744470"/>
            </a:xfrm>
            <a:prstGeom prst="rect">
              <a:avLst/>
            </a:prstGeom>
            <a:noFill/>
            <a:ln w="9525">
              <a:noFill/>
              <a:miter lim="800000"/>
              <a:headEnd/>
              <a:tailEnd/>
            </a:ln>
          </p:spPr>
        </p:pic>
        <p:sp>
          <p:nvSpPr>
            <p:cNvPr id="35845" name="TextBox 13"/>
            <p:cNvSpPr txBox="1">
              <a:spLocks noChangeArrowheads="1"/>
            </p:cNvSpPr>
            <p:nvPr/>
          </p:nvSpPr>
          <p:spPr bwMode="auto">
            <a:xfrm>
              <a:off x="467360" y="3860800"/>
              <a:ext cx="345440" cy="388194"/>
            </a:xfrm>
            <a:prstGeom prst="rect">
              <a:avLst/>
            </a:prstGeom>
            <a:noFill/>
            <a:ln w="9525">
              <a:noFill/>
              <a:miter lim="800000"/>
              <a:headEnd/>
              <a:tailEnd/>
            </a:ln>
          </p:spPr>
          <p:txBody>
            <a:bodyPr>
              <a:spAutoFit/>
            </a:bodyPr>
            <a:lstStyle/>
            <a:p>
              <a:r>
                <a:rPr lang="en-US" sz="1799">
                  <a:solidFill>
                    <a:schemeClr val="bg1"/>
                  </a:solidFill>
                </a:rPr>
                <a:t>A</a:t>
              </a:r>
            </a:p>
          </p:txBody>
        </p:sp>
        <p:sp>
          <p:nvSpPr>
            <p:cNvPr id="35846" name="TextBox 14"/>
            <p:cNvSpPr txBox="1">
              <a:spLocks noChangeArrowheads="1"/>
            </p:cNvSpPr>
            <p:nvPr/>
          </p:nvSpPr>
          <p:spPr bwMode="auto">
            <a:xfrm>
              <a:off x="2346960" y="3850640"/>
              <a:ext cx="345440" cy="388194"/>
            </a:xfrm>
            <a:prstGeom prst="rect">
              <a:avLst/>
            </a:prstGeom>
            <a:noFill/>
            <a:ln w="9525">
              <a:noFill/>
              <a:miter lim="800000"/>
              <a:headEnd/>
              <a:tailEnd/>
            </a:ln>
          </p:spPr>
          <p:txBody>
            <a:bodyPr>
              <a:spAutoFit/>
            </a:bodyPr>
            <a:lstStyle/>
            <a:p>
              <a:r>
                <a:rPr lang="en-US" sz="1799">
                  <a:solidFill>
                    <a:schemeClr val="bg1"/>
                  </a:solidFill>
                </a:rPr>
                <a:t>B</a:t>
              </a:r>
            </a:p>
          </p:txBody>
        </p:sp>
        <p:sp>
          <p:nvSpPr>
            <p:cNvPr id="35847" name="TextBox 15"/>
            <p:cNvSpPr txBox="1">
              <a:spLocks noChangeArrowheads="1"/>
            </p:cNvSpPr>
            <p:nvPr/>
          </p:nvSpPr>
          <p:spPr bwMode="auto">
            <a:xfrm>
              <a:off x="3352800" y="3860800"/>
              <a:ext cx="345440" cy="388194"/>
            </a:xfrm>
            <a:prstGeom prst="rect">
              <a:avLst/>
            </a:prstGeom>
            <a:noFill/>
            <a:ln w="9525">
              <a:noFill/>
              <a:miter lim="800000"/>
              <a:headEnd/>
              <a:tailEnd/>
            </a:ln>
          </p:spPr>
          <p:txBody>
            <a:bodyPr>
              <a:spAutoFit/>
            </a:bodyPr>
            <a:lstStyle/>
            <a:p>
              <a:r>
                <a:rPr lang="en-US" sz="1799">
                  <a:solidFill>
                    <a:schemeClr val="bg1"/>
                  </a:solidFill>
                </a:rPr>
                <a:t>C</a:t>
              </a:r>
            </a:p>
          </p:txBody>
        </p:sp>
      </p:grpSp>
      <p:sp>
        <p:nvSpPr>
          <p:cNvPr id="10" name="Freeform 9"/>
          <p:cNvSpPr/>
          <p:nvPr/>
        </p:nvSpPr>
        <p:spPr bwMode="auto">
          <a:xfrm>
            <a:off x="1909582" y="2072993"/>
            <a:ext cx="4113728" cy="1361085"/>
          </a:xfrm>
          <a:custGeom>
            <a:avLst/>
            <a:gdLst>
              <a:gd name="connsiteX0" fmla="*/ 0 w 5161280"/>
              <a:gd name="connsiteY0" fmla="*/ 0 h 1727200"/>
              <a:gd name="connsiteX1" fmla="*/ 20320 w 5161280"/>
              <a:gd name="connsiteY1" fmla="*/ 1361440 h 1727200"/>
              <a:gd name="connsiteX2" fmla="*/ 3017520 w 5161280"/>
              <a:gd name="connsiteY2" fmla="*/ 1381760 h 1727200"/>
              <a:gd name="connsiteX3" fmla="*/ 3017520 w 5161280"/>
              <a:gd name="connsiteY3" fmla="*/ 1727200 h 1727200"/>
              <a:gd name="connsiteX4" fmla="*/ 5161280 w 5161280"/>
              <a:gd name="connsiteY4" fmla="*/ 1717040 h 1727200"/>
              <a:gd name="connsiteX5" fmla="*/ 5151120 w 5161280"/>
              <a:gd name="connsiteY5" fmla="*/ 1016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1280" h="1727200">
                <a:moveTo>
                  <a:pt x="0" y="0"/>
                </a:moveTo>
                <a:lnTo>
                  <a:pt x="20320" y="1361440"/>
                </a:lnTo>
                <a:lnTo>
                  <a:pt x="3017520" y="1381760"/>
                </a:lnTo>
                <a:lnTo>
                  <a:pt x="3017520" y="1727200"/>
                </a:lnTo>
                <a:lnTo>
                  <a:pt x="5161280" y="1717040"/>
                </a:lnTo>
                <a:cubicBezTo>
                  <a:pt x="5157893" y="1148080"/>
                  <a:pt x="5154507" y="579120"/>
                  <a:pt x="5151120" y="10160"/>
                </a:cubicBezTo>
              </a:path>
            </a:pathLst>
          </a:custGeom>
          <a:solidFill>
            <a:schemeClr val="accent1">
              <a:alpha val="60000"/>
            </a:schemeClr>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p:sp>
        <p:nvSpPr>
          <p:cNvPr id="11" name="TextBox 10"/>
          <p:cNvSpPr txBox="1">
            <a:spLocks noChangeArrowheads="1"/>
          </p:cNvSpPr>
          <p:nvPr/>
        </p:nvSpPr>
        <p:spPr bwMode="auto">
          <a:xfrm>
            <a:off x="6368660" y="2399009"/>
            <a:ext cx="3656648" cy="1823101"/>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For mechanism to be valid all non-hinging elements must be designed to remain elastic</a:t>
            </a:r>
          </a:p>
        </p:txBody>
      </p:sp>
      <p:sp>
        <p:nvSpPr>
          <p:cNvPr id="1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4"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164</a:t>
            </a:fld>
            <a:endParaRPr lang="en-US">
              <a:solidFill>
                <a:schemeClr val="bg1"/>
              </a:solidFill>
            </a:endParaRPr>
          </a:p>
        </p:txBody>
      </p:sp>
    </p:spTree>
    <p:extLst>
      <p:ext uri="{BB962C8B-B14F-4D97-AF65-F5344CB8AC3E}">
        <p14:creationId xmlns:p14="http://schemas.microsoft.com/office/powerpoint/2010/main" val="274238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2784352" y="1528272"/>
            <a:ext cx="6411830" cy="3593164"/>
          </a:xfrm>
          <a:prstGeom prst="rect">
            <a:avLst/>
          </a:prstGeom>
          <a:noFill/>
          <a:ln w="9525">
            <a:noFill/>
            <a:miter lim="800000"/>
            <a:headEnd/>
            <a:tailEnd/>
          </a:ln>
        </p:spPr>
      </p:pic>
      <p:sp>
        <p:nvSpPr>
          <p:cNvPr id="29698" name="Title 1"/>
          <p:cNvSpPr>
            <a:spLocks noGrp="1"/>
          </p:cNvSpPr>
          <p:nvPr>
            <p:ph type="title"/>
          </p:nvPr>
        </p:nvSpPr>
        <p:spPr/>
        <p:txBody>
          <a:bodyPr>
            <a:normAutofit/>
          </a:bodyPr>
          <a:lstStyle/>
          <a:p>
            <a:r>
              <a:rPr lang="en-US" dirty="0"/>
              <a:t>Limit Design: Example</a:t>
            </a:r>
            <a:br>
              <a:rPr lang="en-US" dirty="0"/>
            </a:br>
            <a:r>
              <a:rPr lang="en-US" sz="2399" dirty="0"/>
              <a:t>Results Summary </a:t>
            </a:r>
          </a:p>
        </p:txBody>
      </p:sp>
      <p:sp>
        <p:nvSpPr>
          <p:cNvPr id="8" name="Rectangle 7"/>
          <p:cNvSpPr/>
          <p:nvPr/>
        </p:nvSpPr>
        <p:spPr bwMode="auto">
          <a:xfrm>
            <a:off x="7630204" y="2987155"/>
            <a:ext cx="54850" cy="18283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endParaRPr lang="en-US" sz="1799" b="1">
              <a:solidFill>
                <a:schemeClr val="bg1"/>
              </a:solidFill>
              <a:latin typeface="Arial" charset="0"/>
            </a:endParaRPr>
          </a:p>
        </p:txBody>
      </p:sp>
      <mc:AlternateContent xmlns:mc="http://schemas.openxmlformats.org/markup-compatibility/2006">
        <mc:Choice xmlns:a14="http://schemas.microsoft.com/office/drawing/2010/main" Requires="a14">
          <p:sp>
            <p:nvSpPr>
              <p:cNvPr id="7" name="TextBox 6"/>
              <p:cNvSpPr txBox="1">
                <a:spLocks noChangeArrowheads="1"/>
              </p:cNvSpPr>
              <p:nvPr/>
            </p:nvSpPr>
            <p:spPr bwMode="auto">
              <a:xfrm>
                <a:off x="1753928" y="5245478"/>
                <a:ext cx="8709245" cy="784626"/>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60’ x 24’ Single-story automobile repair facility in high seismic region – </a:t>
                </a:r>
                <a14:m>
                  <m:oMath xmlns:m="http://schemas.openxmlformats.org/officeDocument/2006/math">
                    <m:r>
                      <a:rPr lang="en-US" sz="2399" i="1" dirty="0">
                        <a:solidFill>
                          <a:schemeClr val="bg1"/>
                        </a:solidFill>
                        <a:latin typeface="Cambria Math" panose="02040503050406030204" pitchFamily="18" charset="0"/>
                      </a:rPr>
                      <m:t>𝑆</m:t>
                    </m:r>
                    <m:r>
                      <a:rPr lang="en-US" sz="2399" i="1" baseline="-25000" dirty="0">
                        <a:solidFill>
                          <a:schemeClr val="bg1"/>
                        </a:solidFill>
                        <a:latin typeface="Cambria Math" panose="02040503050406030204" pitchFamily="18" charset="0"/>
                      </a:rPr>
                      <m:t>𝐷𝑆</m:t>
                    </m:r>
                    <m:r>
                      <a:rPr lang="en-US" sz="2399" i="1" dirty="0">
                        <a:solidFill>
                          <a:schemeClr val="bg1"/>
                        </a:solidFill>
                        <a:latin typeface="Cambria Math" panose="02040503050406030204" pitchFamily="18" charset="0"/>
                      </a:rPr>
                      <m:t> = 1.5 </m:t>
                    </m:r>
                    <m:r>
                      <a:rPr lang="en-US" sz="2399" i="1" dirty="0">
                        <a:solidFill>
                          <a:schemeClr val="bg1"/>
                        </a:solidFill>
                        <a:latin typeface="Cambria Math" panose="02040503050406030204" pitchFamily="18" charset="0"/>
                      </a:rPr>
                      <m:t>𝑔</m:t>
                    </m:r>
                    <m:r>
                      <a:rPr lang="en-US" sz="1999" i="1" dirty="0">
                        <a:solidFill>
                          <a:schemeClr val="bg1"/>
                        </a:solidFill>
                        <a:latin typeface="Cambria Math" panose="02040503050406030204" pitchFamily="18" charset="0"/>
                      </a:rPr>
                      <m:t>  </m:t>
                    </m:r>
                  </m:oMath>
                </a14:m>
                <a:endParaRPr lang="en-US" sz="1999" dirty="0">
                  <a:solidFill>
                    <a:schemeClr val="bg1"/>
                  </a:solidFill>
                </a:endParaRPr>
              </a:p>
            </p:txBody>
          </p:sp>
        </mc:Choice>
        <mc:Fallback>
          <p:sp>
            <p:nvSpPr>
              <p:cNvPr id="7" name="TextBox 6"/>
              <p:cNvSpPr txBox="1">
                <a:spLocks noRot="1" noChangeAspect="1" noMove="1" noResize="1" noEditPoints="1" noAdjustHandles="1" noChangeArrowheads="1" noChangeShapeType="1" noTextEdit="1"/>
              </p:cNvSpPr>
              <p:nvPr/>
            </p:nvSpPr>
            <p:spPr bwMode="auto">
              <a:xfrm>
                <a:off x="1753928" y="5245478"/>
                <a:ext cx="8709245" cy="784626"/>
              </a:xfrm>
              <a:prstGeom prst="rect">
                <a:avLst/>
              </a:prstGeom>
              <a:blipFill>
                <a:blip r:embed="rId4"/>
                <a:stretch>
                  <a:fillRect l="-1120" t="-9302" b="-16279"/>
                </a:stretch>
              </a:blipFill>
              <a:ln w="9525">
                <a:noFill/>
                <a:miter lim="800000"/>
                <a:headEnd/>
                <a:tailEnd/>
              </a:ln>
            </p:spPr>
            <p:txBody>
              <a:bodyPr/>
              <a:lstStyle/>
              <a:p>
                <a:r>
                  <a:rPr lang="en-US">
                    <a:noFill/>
                  </a:rPr>
                  <a:t> </a:t>
                </a:r>
              </a:p>
            </p:txBody>
          </p:sp>
        </mc:Fallback>
      </mc:AlternateContent>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165</a:t>
            </a:fld>
            <a:endParaRPr lang="en-US">
              <a:solidFill>
                <a:schemeClr val="bg1"/>
              </a:solidFill>
            </a:endParaRPr>
          </a:p>
        </p:txBody>
      </p:sp>
    </p:spTree>
    <p:extLst>
      <p:ext uri="{BB962C8B-B14F-4D97-AF65-F5344CB8AC3E}">
        <p14:creationId xmlns:p14="http://schemas.microsoft.com/office/powerpoint/2010/main" val="167719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p:cNvSpPr>
            <a:spLocks noGrp="1"/>
          </p:cNvSpPr>
          <p:nvPr>
            <p:ph type="title"/>
          </p:nvPr>
        </p:nvSpPr>
        <p:spPr/>
        <p:txBody>
          <a:bodyPr>
            <a:normAutofit/>
          </a:bodyPr>
          <a:lstStyle/>
          <a:p>
            <a:r>
              <a:rPr lang="en-US" dirty="0"/>
              <a:t>Multi-Story Limit Design</a:t>
            </a:r>
            <a:endParaRPr lang="en-US" sz="2399" i="1" dirty="0"/>
          </a:p>
        </p:txBody>
      </p:sp>
      <p:pic>
        <p:nvPicPr>
          <p:cNvPr id="41989" name="Picture 6"/>
          <p:cNvPicPr>
            <a:picLocks noChangeAspect="1"/>
          </p:cNvPicPr>
          <p:nvPr/>
        </p:nvPicPr>
        <p:blipFill>
          <a:blip r:embed="rId3" cstate="print"/>
          <a:srcRect/>
          <a:stretch>
            <a:fillRect/>
          </a:stretch>
        </p:blipFill>
        <p:spPr bwMode="auto">
          <a:xfrm>
            <a:off x="2010840" y="1714948"/>
            <a:ext cx="2832949" cy="3723305"/>
          </a:xfrm>
          <a:prstGeom prst="rect">
            <a:avLst/>
          </a:prstGeom>
          <a:noFill/>
          <a:ln w="9525">
            <a:noFill/>
            <a:miter lim="800000"/>
            <a:headEnd/>
            <a:tailEnd/>
          </a:ln>
        </p:spPr>
      </p:pic>
      <p:pic>
        <p:nvPicPr>
          <p:cNvPr id="41990" name="Picture 6" descr="Reinforcement Table.JPG"/>
          <p:cNvPicPr>
            <a:picLocks noChangeAspect="1"/>
          </p:cNvPicPr>
          <p:nvPr/>
        </p:nvPicPr>
        <p:blipFill>
          <a:blip r:embed="rId4" cstate="print"/>
          <a:srcRect/>
          <a:stretch>
            <a:fillRect/>
          </a:stretch>
        </p:blipFill>
        <p:spPr bwMode="auto">
          <a:xfrm>
            <a:off x="5059633" y="1978404"/>
            <a:ext cx="5386572" cy="3044032"/>
          </a:xfrm>
          <a:prstGeom prst="rect">
            <a:avLst/>
          </a:prstGeom>
          <a:noFill/>
          <a:ln w="9525">
            <a:noFill/>
            <a:miter lim="800000"/>
            <a:headEnd/>
            <a:tailEnd/>
          </a:ln>
        </p:spPr>
      </p:pic>
      <p:sp>
        <p:nvSpPr>
          <p:cNvPr id="7" name="TextBox 6"/>
          <p:cNvSpPr txBox="1"/>
          <p:nvPr/>
        </p:nvSpPr>
        <p:spPr>
          <a:xfrm>
            <a:off x="2513945" y="4419342"/>
            <a:ext cx="1675963" cy="400006"/>
          </a:xfrm>
          <a:prstGeom prst="rect">
            <a:avLst/>
          </a:prstGeom>
          <a:solidFill>
            <a:schemeClr val="bg1">
              <a:alpha val="60000"/>
            </a:schemeClr>
          </a:solidFill>
        </p:spPr>
        <p:txBody>
          <a:bodyPr wrap="square" rtlCol="0">
            <a:spAutoFit/>
          </a:bodyPr>
          <a:lstStyle/>
          <a:p>
            <a:pPr algn="ctr"/>
            <a:r>
              <a:rPr lang="en-US" sz="1999" dirty="0">
                <a:solidFill>
                  <a:schemeClr val="tx2">
                    <a:lumMod val="60000"/>
                    <a:lumOff val="40000"/>
                  </a:schemeClr>
                </a:solidFill>
                <a:latin typeface="Tahoma" pitchFamily="34" charset="0"/>
                <a:cs typeface="Tahoma" pitchFamily="34" charset="0"/>
              </a:rPr>
              <a:t>Seismic Base</a:t>
            </a:r>
          </a:p>
        </p:txBody>
      </p:sp>
      <p:cxnSp>
        <p:nvCxnSpPr>
          <p:cNvPr id="6" name="Straight Connector 5"/>
          <p:cNvCxnSpPr/>
          <p:nvPr/>
        </p:nvCxnSpPr>
        <p:spPr>
          <a:xfrm>
            <a:off x="2133044" y="4495522"/>
            <a:ext cx="2590125"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166</a:t>
            </a:fld>
            <a:endParaRPr lang="en-US">
              <a:solidFill>
                <a:schemeClr val="bg1"/>
              </a:solidFill>
            </a:endParaRPr>
          </a:p>
        </p:txBody>
      </p:sp>
    </p:spTree>
    <p:extLst>
      <p:ext uri="{BB962C8B-B14F-4D97-AF65-F5344CB8AC3E}">
        <p14:creationId xmlns:p14="http://schemas.microsoft.com/office/powerpoint/2010/main" val="32267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602" y="1731415"/>
            <a:ext cx="9295210" cy="42516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p:txBody>
          <a:bodyPr/>
          <a:lstStyle/>
          <a:p>
            <a:endParaRPr lang="en-US"/>
          </a:p>
        </p:txBody>
      </p:sp>
      <p:sp>
        <p:nvSpPr>
          <p:cNvPr id="34820" name="Title 1"/>
          <p:cNvSpPr>
            <a:spLocks noGrp="1"/>
          </p:cNvSpPr>
          <p:nvPr>
            <p:ph type="title"/>
          </p:nvPr>
        </p:nvSpPr>
        <p:spPr/>
        <p:txBody>
          <a:bodyPr>
            <a:normAutofit/>
          </a:bodyPr>
          <a:lstStyle/>
          <a:p>
            <a:r>
              <a:rPr lang="en-US" dirty="0"/>
              <a:t>Poll: Multi-Story Limit Design</a:t>
            </a:r>
            <a:endParaRPr lang="en-US" sz="2399" dirty="0"/>
          </a:p>
        </p:txBody>
      </p:sp>
      <p:sp>
        <p:nvSpPr>
          <p:cNvPr id="11" name="Rectangle 10"/>
          <p:cNvSpPr/>
          <p:nvPr/>
        </p:nvSpPr>
        <p:spPr>
          <a:xfrm>
            <a:off x="1523603" y="1600676"/>
            <a:ext cx="9447609" cy="44184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2" name="Picture 21" descr="Figure3_wBrick.jpg"/>
          <p:cNvPicPr>
            <a:picLocks noChangeAspect="1"/>
          </p:cNvPicPr>
          <p:nvPr/>
        </p:nvPicPr>
        <p:blipFill>
          <a:blip r:embed="rId3" cstate="print"/>
          <a:stretch>
            <a:fillRect/>
          </a:stretch>
        </p:blipFill>
        <p:spPr>
          <a:xfrm>
            <a:off x="7557071" y="1798745"/>
            <a:ext cx="3108150" cy="4022312"/>
          </a:xfrm>
          <a:prstGeom prst="rect">
            <a:avLst/>
          </a:prstGeom>
        </p:spPr>
      </p:pic>
      <p:pic>
        <p:nvPicPr>
          <p:cNvPr id="5122" name="Picture 2"/>
          <p:cNvPicPr>
            <a:picLocks noChangeAspect="1" noChangeArrowheads="1"/>
          </p:cNvPicPr>
          <p:nvPr/>
        </p:nvPicPr>
        <p:blipFill>
          <a:blip r:embed="rId4" cstate="print"/>
          <a:srcRect/>
          <a:stretch>
            <a:fillRect/>
          </a:stretch>
        </p:blipFill>
        <p:spPr bwMode="auto">
          <a:xfrm>
            <a:off x="1538838" y="1731415"/>
            <a:ext cx="3184331" cy="4120899"/>
          </a:xfrm>
          <a:prstGeom prst="rect">
            <a:avLst/>
          </a:prstGeom>
          <a:noFill/>
          <a:ln w="9525">
            <a:noFill/>
            <a:miter lim="800000"/>
            <a:headEnd/>
            <a:tailEnd/>
          </a:ln>
          <a:effectLst/>
        </p:spPr>
      </p:pic>
      <p:pic>
        <p:nvPicPr>
          <p:cNvPr id="23" name="Picture 22" descr="Figure4_wBrick.jpg"/>
          <p:cNvPicPr>
            <a:picLocks noChangeAspect="1"/>
          </p:cNvPicPr>
          <p:nvPr/>
        </p:nvPicPr>
        <p:blipFill>
          <a:blip r:embed="rId5" cstate="print"/>
          <a:stretch>
            <a:fillRect/>
          </a:stretch>
        </p:blipFill>
        <p:spPr>
          <a:xfrm>
            <a:off x="4496706" y="1813981"/>
            <a:ext cx="3108150" cy="4022312"/>
          </a:xfrm>
          <a:prstGeom prst="rect">
            <a:avLst/>
          </a:prstGeom>
        </p:spPr>
      </p:pic>
      <p:sp>
        <p:nvSpPr>
          <p:cNvPr id="3" name="TextBox 2"/>
          <p:cNvSpPr txBox="1"/>
          <p:nvPr/>
        </p:nvSpPr>
        <p:spPr>
          <a:xfrm>
            <a:off x="3045935" y="4850920"/>
            <a:ext cx="914163" cy="707702"/>
          </a:xfrm>
          <a:prstGeom prst="rect">
            <a:avLst/>
          </a:prstGeom>
          <a:noFill/>
        </p:spPr>
        <p:txBody>
          <a:bodyPr wrap="square" rtlCol="0">
            <a:spAutoFit/>
          </a:bodyPr>
          <a:lstStyle/>
          <a:p>
            <a:r>
              <a:rPr lang="en-US" sz="3999" dirty="0">
                <a:solidFill>
                  <a:srgbClr val="9E0000"/>
                </a:solidFill>
              </a:rPr>
              <a:t>A</a:t>
            </a:r>
          </a:p>
        </p:txBody>
      </p:sp>
      <p:sp>
        <p:nvSpPr>
          <p:cNvPr id="14" name="TextBox 13"/>
          <p:cNvSpPr txBox="1"/>
          <p:nvPr/>
        </p:nvSpPr>
        <p:spPr>
          <a:xfrm>
            <a:off x="5807449" y="4850920"/>
            <a:ext cx="914163" cy="707702"/>
          </a:xfrm>
          <a:prstGeom prst="rect">
            <a:avLst/>
          </a:prstGeom>
          <a:noFill/>
        </p:spPr>
        <p:txBody>
          <a:bodyPr wrap="square" rtlCol="0">
            <a:spAutoFit/>
          </a:bodyPr>
          <a:lstStyle/>
          <a:p>
            <a:r>
              <a:rPr lang="en-US" sz="3999" dirty="0">
                <a:solidFill>
                  <a:srgbClr val="9E0000"/>
                </a:solidFill>
              </a:rPr>
              <a:t>B</a:t>
            </a:r>
          </a:p>
        </p:txBody>
      </p:sp>
      <p:sp>
        <p:nvSpPr>
          <p:cNvPr id="15" name="TextBox 14"/>
          <p:cNvSpPr txBox="1"/>
          <p:nvPr/>
        </p:nvSpPr>
        <p:spPr>
          <a:xfrm>
            <a:off x="9066212" y="4850920"/>
            <a:ext cx="914163" cy="707702"/>
          </a:xfrm>
          <a:prstGeom prst="rect">
            <a:avLst/>
          </a:prstGeom>
          <a:noFill/>
        </p:spPr>
        <p:txBody>
          <a:bodyPr wrap="square" rtlCol="0">
            <a:spAutoFit/>
          </a:bodyPr>
          <a:lstStyle/>
          <a:p>
            <a:r>
              <a:rPr lang="en-US" sz="3999" dirty="0">
                <a:solidFill>
                  <a:srgbClr val="9E0000"/>
                </a:solidFill>
              </a:rPr>
              <a:t>C</a:t>
            </a:r>
          </a:p>
        </p:txBody>
      </p:sp>
      <p:sp>
        <p:nvSpPr>
          <p:cNvPr id="1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1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167</a:t>
            </a:fld>
            <a:endParaRPr lang="en-US">
              <a:solidFill>
                <a:schemeClr val="bg1"/>
              </a:solidFill>
            </a:endParaRPr>
          </a:p>
        </p:txBody>
      </p:sp>
    </p:spTree>
    <p:extLst>
      <p:ext uri="{BB962C8B-B14F-4D97-AF65-F5344CB8AC3E}">
        <p14:creationId xmlns:p14="http://schemas.microsoft.com/office/powerpoint/2010/main" val="310068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3603" y="1600676"/>
            <a:ext cx="9447609" cy="44184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Content Placeholder 1"/>
          <p:cNvSpPr>
            <a:spLocks noGrp="1"/>
          </p:cNvSpPr>
          <p:nvPr>
            <p:ph idx="1"/>
          </p:nvPr>
        </p:nvSpPr>
        <p:spPr/>
        <p:txBody>
          <a:bodyPr/>
          <a:lstStyle/>
          <a:p>
            <a:endParaRPr lang="en-US"/>
          </a:p>
        </p:txBody>
      </p:sp>
      <p:sp>
        <p:nvSpPr>
          <p:cNvPr id="34820" name="Title 1"/>
          <p:cNvSpPr>
            <a:spLocks noGrp="1"/>
          </p:cNvSpPr>
          <p:nvPr>
            <p:ph type="title"/>
          </p:nvPr>
        </p:nvSpPr>
        <p:spPr/>
        <p:txBody>
          <a:bodyPr>
            <a:normAutofit/>
          </a:bodyPr>
          <a:lstStyle/>
          <a:p>
            <a:r>
              <a:rPr lang="en-US" dirty="0"/>
              <a:t>Multi-Story Limit Design</a:t>
            </a:r>
            <a:endParaRPr lang="en-US" sz="2399" dirty="0"/>
          </a:p>
        </p:txBody>
      </p:sp>
      <p:sp>
        <p:nvSpPr>
          <p:cNvPr id="11" name="Rectangle 10"/>
          <p:cNvSpPr/>
          <p:nvPr/>
        </p:nvSpPr>
        <p:spPr>
          <a:xfrm>
            <a:off x="1523603" y="1600676"/>
            <a:ext cx="9141619" cy="44184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2" name="Picture 21" descr="Figure3_wBrick.jpg"/>
          <p:cNvPicPr>
            <a:picLocks noChangeAspect="1"/>
          </p:cNvPicPr>
          <p:nvPr/>
        </p:nvPicPr>
        <p:blipFill>
          <a:blip r:embed="rId3" cstate="print"/>
          <a:stretch>
            <a:fillRect/>
          </a:stretch>
        </p:blipFill>
        <p:spPr>
          <a:xfrm>
            <a:off x="7557071" y="1798745"/>
            <a:ext cx="3108150" cy="4022312"/>
          </a:xfrm>
          <a:prstGeom prst="rect">
            <a:avLst/>
          </a:prstGeom>
        </p:spPr>
      </p:pic>
      <p:pic>
        <p:nvPicPr>
          <p:cNvPr id="5122" name="Picture 2"/>
          <p:cNvPicPr>
            <a:picLocks noChangeAspect="1" noChangeArrowheads="1"/>
          </p:cNvPicPr>
          <p:nvPr/>
        </p:nvPicPr>
        <p:blipFill>
          <a:blip r:embed="rId4" cstate="print"/>
          <a:srcRect/>
          <a:stretch>
            <a:fillRect/>
          </a:stretch>
        </p:blipFill>
        <p:spPr bwMode="auto">
          <a:xfrm>
            <a:off x="1538838" y="1731415"/>
            <a:ext cx="3184331" cy="4120899"/>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5123" name="Object 3"/>
              <p:cNvSpPr txBox="1"/>
              <p:nvPr/>
            </p:nvSpPr>
            <p:spPr bwMode="auto">
              <a:xfrm>
                <a:off x="2086581" y="5090512"/>
                <a:ext cx="2510611" cy="43168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399" i="1">
                          <a:solidFill>
                            <a:srgbClr val="000000"/>
                          </a:solidFill>
                          <a:latin typeface="Cambria Math" panose="02040503050406030204" pitchFamily="18" charset="0"/>
                        </a:rPr>
                        <m:t> </m:t>
                      </m:r>
                      <m:sSub>
                        <m:sSubPr>
                          <m:ctrlPr>
                            <a:rPr lang="en-US" sz="2399" i="1">
                              <a:solidFill>
                                <a:srgbClr val="000000"/>
                              </a:solidFill>
                              <a:latin typeface="Cambria Math" panose="02040503050406030204" pitchFamily="18" charset="0"/>
                            </a:rPr>
                          </m:ctrlPr>
                        </m:sSubPr>
                        <m:e>
                          <m:r>
                            <a:rPr lang="en-US" sz="2399" i="1">
                              <a:solidFill>
                                <a:srgbClr val="000000"/>
                              </a:solidFill>
                              <a:latin typeface="Cambria Math" panose="02040503050406030204" pitchFamily="18" charset="0"/>
                            </a:rPr>
                            <m:t>𝑉</m:t>
                          </m:r>
                        </m:e>
                        <m:sub>
                          <m:r>
                            <a:rPr lang="en-US" sz="2399" i="1">
                              <a:solidFill>
                                <a:srgbClr val="000000"/>
                              </a:solidFill>
                              <a:latin typeface="Cambria Math" panose="02040503050406030204" pitchFamily="18" charset="0"/>
                            </a:rPr>
                            <m:t>𝑙𝑖𝑚</m:t>
                          </m:r>
                        </m:sub>
                      </m:sSub>
                      <m:r>
                        <a:rPr lang="en-US" sz="2399">
                          <a:solidFill>
                            <a:srgbClr val="000000"/>
                          </a:solidFill>
                          <a:latin typeface="Cambria Math" panose="02040503050406030204" pitchFamily="18" charset="0"/>
                        </a:rPr>
                        <m:t>=122 </m:t>
                      </m:r>
                      <m:r>
                        <m:rPr>
                          <m:sty m:val="p"/>
                        </m:rPr>
                        <a:rPr lang="en-US" sz="2399">
                          <a:solidFill>
                            <a:srgbClr val="000000"/>
                          </a:solidFill>
                          <a:latin typeface="Cambria Math" panose="02040503050406030204" pitchFamily="18" charset="0"/>
                        </a:rPr>
                        <m:t>kips</m:t>
                      </m:r>
                    </m:oMath>
                  </m:oMathPara>
                </a14:m>
                <a:endParaRPr lang="en-US" sz="2399" dirty="0"/>
              </a:p>
            </p:txBody>
          </p:sp>
        </mc:Choice>
        <mc:Fallback xmlns="">
          <p:sp>
            <p:nvSpPr>
              <p:cNvPr id="5123" name="Object 3"/>
              <p:cNvSpPr txBox="1">
                <a:spLocks noRot="1" noChangeAspect="1" noMove="1" noResize="1" noEditPoints="1" noAdjustHandles="1" noChangeArrowheads="1" noChangeShapeType="1" noTextEdit="1"/>
              </p:cNvSpPr>
              <p:nvPr/>
            </p:nvSpPr>
            <p:spPr bwMode="auto">
              <a:xfrm>
                <a:off x="2086581" y="5090512"/>
                <a:ext cx="2510611" cy="431688"/>
              </a:xfrm>
              <a:prstGeom prst="rect">
                <a:avLst/>
              </a:prstGeom>
              <a:blipFill>
                <a:blip r:embed="rId5"/>
                <a:stretch>
                  <a:fillRect b="-28169"/>
                </a:stretch>
              </a:blipFill>
            </p:spPr>
            <p:txBody>
              <a:bodyPr/>
              <a:lstStyle/>
              <a:p>
                <a:r>
                  <a:rPr lang="en-US">
                    <a:noFill/>
                  </a:rPr>
                  <a:t> </a:t>
                </a:r>
              </a:p>
            </p:txBody>
          </p:sp>
        </mc:Fallback>
      </mc:AlternateContent>
      <p:pic>
        <p:nvPicPr>
          <p:cNvPr id="23" name="Picture 22" descr="Figure4_wBrick.jpg"/>
          <p:cNvPicPr>
            <a:picLocks noChangeAspect="1"/>
          </p:cNvPicPr>
          <p:nvPr/>
        </p:nvPicPr>
        <p:blipFill>
          <a:blip r:embed="rId6" cstate="print"/>
          <a:stretch>
            <a:fillRect/>
          </a:stretch>
        </p:blipFill>
        <p:spPr>
          <a:xfrm>
            <a:off x="4496706" y="1813981"/>
            <a:ext cx="3108150" cy="4022312"/>
          </a:xfrm>
          <a:prstGeom prst="rect">
            <a:avLst/>
          </a:prstGeom>
        </p:spPr>
      </p:pic>
      <p:sp>
        <p:nvSpPr>
          <p:cNvPr id="30" name="Rectangle 29"/>
          <p:cNvSpPr/>
          <p:nvPr/>
        </p:nvSpPr>
        <p:spPr bwMode="auto">
          <a:xfrm>
            <a:off x="5038693" y="1555955"/>
            <a:ext cx="5939774" cy="4446093"/>
          </a:xfrm>
          <a:prstGeom prst="rect">
            <a:avLst/>
          </a:prstGeom>
          <a:solidFill>
            <a:schemeClr val="tx1">
              <a:alpha val="75000"/>
            </a:schemeClr>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fontAlgn="base">
              <a:spcBef>
                <a:spcPct val="0"/>
              </a:spcBef>
              <a:spcAft>
                <a:spcPct val="0"/>
              </a:spcAft>
            </a:pPr>
            <a:r>
              <a:rPr lang="en-US" sz="1799" b="1" dirty="0">
                <a:latin typeface="Arial" charset="0"/>
              </a:rPr>
              <a:t>a</a:t>
            </a:r>
          </a:p>
        </p:txBody>
      </p:sp>
      <p:sp>
        <p:nvSpPr>
          <p:cNvPr id="31" name="TextBox 30"/>
          <p:cNvSpPr txBox="1">
            <a:spLocks noChangeArrowheads="1"/>
          </p:cNvSpPr>
          <p:nvPr/>
        </p:nvSpPr>
        <p:spPr bwMode="auto">
          <a:xfrm>
            <a:off x="2566345" y="5495206"/>
            <a:ext cx="1450597" cy="900012"/>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rgbClr val="FF0000"/>
                </a:solidFill>
              </a:rPr>
              <a:t>Governs</a:t>
            </a:r>
            <a:endParaRPr lang="en-US" sz="1999" dirty="0">
              <a:solidFill>
                <a:srgbClr val="FF0000"/>
              </a:solidFill>
            </a:endParaRPr>
          </a:p>
          <a:p>
            <a:pPr>
              <a:lnSpc>
                <a:spcPts val="2399"/>
              </a:lnSpc>
              <a:spcAft>
                <a:spcPts val="1600"/>
              </a:spcAft>
              <a:buClr>
                <a:srgbClr val="3A66AA"/>
              </a:buClr>
              <a:buSzPct val="110000"/>
              <a:buFont typeface="Arial" charset="0"/>
              <a:buChar char="•"/>
              <a:defRPr/>
            </a:pPr>
            <a:endParaRPr lang="en-US" sz="1999" dirty="0">
              <a:solidFill>
                <a:srgbClr val="FF0000"/>
              </a:solidFill>
            </a:endParaRPr>
          </a:p>
        </p:txBody>
      </p:sp>
      <mc:AlternateContent xmlns:mc="http://schemas.openxmlformats.org/markup-compatibility/2006" xmlns:a14="http://schemas.microsoft.com/office/drawing/2010/main">
        <mc:Choice Requires="a14">
          <p:sp>
            <p:nvSpPr>
              <p:cNvPr id="17" name="Object 3">
                <a:extLst>
                  <a:ext uri="{FF2B5EF4-FFF2-40B4-BE49-F238E27FC236}">
                    <a16:creationId xmlns:a16="http://schemas.microsoft.com/office/drawing/2014/main" id="{91F50038-5B68-41F0-A1A4-D0643CA184A5}"/>
                  </a:ext>
                </a:extLst>
              </p:cNvPr>
              <p:cNvSpPr txBox="1"/>
              <p:nvPr/>
            </p:nvSpPr>
            <p:spPr bwMode="auto">
              <a:xfrm>
                <a:off x="4890674" y="5090512"/>
                <a:ext cx="2510611" cy="43168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399" i="1">
                          <a:solidFill>
                            <a:srgbClr val="000000"/>
                          </a:solidFill>
                          <a:latin typeface="Cambria Math" panose="02040503050406030204" pitchFamily="18" charset="0"/>
                        </a:rPr>
                        <m:t> </m:t>
                      </m:r>
                      <m:sSub>
                        <m:sSubPr>
                          <m:ctrlPr>
                            <a:rPr lang="en-US" sz="2399" i="1">
                              <a:solidFill>
                                <a:srgbClr val="000000"/>
                              </a:solidFill>
                              <a:latin typeface="Cambria Math" panose="02040503050406030204" pitchFamily="18" charset="0"/>
                            </a:rPr>
                          </m:ctrlPr>
                        </m:sSubPr>
                        <m:e>
                          <m:r>
                            <a:rPr lang="en-US" sz="2399" i="1">
                              <a:solidFill>
                                <a:srgbClr val="000000"/>
                              </a:solidFill>
                              <a:latin typeface="Cambria Math" panose="02040503050406030204" pitchFamily="18" charset="0"/>
                            </a:rPr>
                            <m:t>𝑉</m:t>
                          </m:r>
                        </m:e>
                        <m:sub>
                          <m:r>
                            <a:rPr lang="en-US" sz="2399" i="1">
                              <a:solidFill>
                                <a:srgbClr val="000000"/>
                              </a:solidFill>
                              <a:latin typeface="Cambria Math" panose="02040503050406030204" pitchFamily="18" charset="0"/>
                            </a:rPr>
                            <m:t>𝑙𝑖𝑚</m:t>
                          </m:r>
                        </m:sub>
                      </m:sSub>
                      <m:r>
                        <a:rPr lang="en-US" sz="2399">
                          <a:solidFill>
                            <a:srgbClr val="000000"/>
                          </a:solidFill>
                          <a:latin typeface="Cambria Math" panose="02040503050406030204" pitchFamily="18" charset="0"/>
                        </a:rPr>
                        <m:t>=533 </m:t>
                      </m:r>
                      <m:r>
                        <m:rPr>
                          <m:sty m:val="p"/>
                        </m:rPr>
                        <a:rPr lang="en-US" sz="2399">
                          <a:solidFill>
                            <a:srgbClr val="000000"/>
                          </a:solidFill>
                          <a:latin typeface="Cambria Math" panose="02040503050406030204" pitchFamily="18" charset="0"/>
                        </a:rPr>
                        <m:t>kips</m:t>
                      </m:r>
                    </m:oMath>
                  </m:oMathPara>
                </a14:m>
                <a:endParaRPr lang="en-US" sz="2399" dirty="0"/>
              </a:p>
            </p:txBody>
          </p:sp>
        </mc:Choice>
        <mc:Fallback xmlns="">
          <p:sp>
            <p:nvSpPr>
              <p:cNvPr id="17" name="Object 3">
                <a:extLst>
                  <a:ext uri="{FF2B5EF4-FFF2-40B4-BE49-F238E27FC236}">
                    <a16:creationId xmlns:a16="http://schemas.microsoft.com/office/drawing/2014/main" id="{91F50038-5B68-41F0-A1A4-D0643CA184A5}"/>
                  </a:ext>
                </a:extLst>
              </p:cNvPr>
              <p:cNvSpPr txBox="1">
                <a:spLocks noRot="1" noChangeAspect="1" noMove="1" noResize="1" noEditPoints="1" noAdjustHandles="1" noChangeArrowheads="1" noChangeShapeType="1" noTextEdit="1"/>
              </p:cNvSpPr>
              <p:nvPr/>
            </p:nvSpPr>
            <p:spPr bwMode="auto">
              <a:xfrm>
                <a:off x="4890674" y="5090512"/>
                <a:ext cx="2510611" cy="431688"/>
              </a:xfrm>
              <a:prstGeom prst="rect">
                <a:avLst/>
              </a:prstGeom>
              <a:blipFill>
                <a:blip r:embed="rId7"/>
                <a:stretch>
                  <a:fillRect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3">
                <a:extLst>
                  <a:ext uri="{FF2B5EF4-FFF2-40B4-BE49-F238E27FC236}">
                    <a16:creationId xmlns:a16="http://schemas.microsoft.com/office/drawing/2014/main" id="{1FAF569C-29DE-4C94-8D37-A2BDF761036C}"/>
                  </a:ext>
                </a:extLst>
              </p:cNvPr>
              <p:cNvSpPr txBox="1"/>
              <p:nvPr/>
            </p:nvSpPr>
            <p:spPr bwMode="auto">
              <a:xfrm>
                <a:off x="7879733" y="5090512"/>
                <a:ext cx="2510611" cy="43168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399" i="1">
                          <a:solidFill>
                            <a:srgbClr val="000000"/>
                          </a:solidFill>
                          <a:latin typeface="Cambria Math" panose="02040503050406030204" pitchFamily="18" charset="0"/>
                        </a:rPr>
                        <m:t> </m:t>
                      </m:r>
                      <m:sSub>
                        <m:sSubPr>
                          <m:ctrlPr>
                            <a:rPr lang="en-US" sz="2399" i="1">
                              <a:solidFill>
                                <a:srgbClr val="000000"/>
                              </a:solidFill>
                              <a:latin typeface="Cambria Math" panose="02040503050406030204" pitchFamily="18" charset="0"/>
                            </a:rPr>
                          </m:ctrlPr>
                        </m:sSubPr>
                        <m:e>
                          <m:r>
                            <a:rPr lang="en-US" sz="2399" i="1">
                              <a:solidFill>
                                <a:srgbClr val="000000"/>
                              </a:solidFill>
                              <a:latin typeface="Cambria Math" panose="02040503050406030204" pitchFamily="18" charset="0"/>
                            </a:rPr>
                            <m:t>𝑉</m:t>
                          </m:r>
                        </m:e>
                        <m:sub>
                          <m:r>
                            <a:rPr lang="en-US" sz="2399" i="1">
                              <a:solidFill>
                                <a:srgbClr val="000000"/>
                              </a:solidFill>
                              <a:latin typeface="Cambria Math" panose="02040503050406030204" pitchFamily="18" charset="0"/>
                            </a:rPr>
                            <m:t>𝑙𝑖𝑚</m:t>
                          </m:r>
                        </m:sub>
                      </m:sSub>
                      <m:r>
                        <a:rPr lang="en-US" sz="2399">
                          <a:solidFill>
                            <a:srgbClr val="000000"/>
                          </a:solidFill>
                          <a:latin typeface="Cambria Math" panose="02040503050406030204" pitchFamily="18" charset="0"/>
                        </a:rPr>
                        <m:t>=244 </m:t>
                      </m:r>
                      <m:r>
                        <m:rPr>
                          <m:sty m:val="p"/>
                        </m:rPr>
                        <a:rPr lang="en-US" sz="2399">
                          <a:solidFill>
                            <a:srgbClr val="000000"/>
                          </a:solidFill>
                          <a:latin typeface="Cambria Math" panose="02040503050406030204" pitchFamily="18" charset="0"/>
                        </a:rPr>
                        <m:t>kips</m:t>
                      </m:r>
                    </m:oMath>
                  </m:oMathPara>
                </a14:m>
                <a:endParaRPr lang="en-US" sz="2399" dirty="0"/>
              </a:p>
            </p:txBody>
          </p:sp>
        </mc:Choice>
        <mc:Fallback xmlns="">
          <p:sp>
            <p:nvSpPr>
              <p:cNvPr id="18" name="Object 3">
                <a:extLst>
                  <a:ext uri="{FF2B5EF4-FFF2-40B4-BE49-F238E27FC236}">
                    <a16:creationId xmlns:a16="http://schemas.microsoft.com/office/drawing/2014/main" id="{1FAF569C-29DE-4C94-8D37-A2BDF761036C}"/>
                  </a:ext>
                </a:extLst>
              </p:cNvPr>
              <p:cNvSpPr txBox="1">
                <a:spLocks noRot="1" noChangeAspect="1" noMove="1" noResize="1" noEditPoints="1" noAdjustHandles="1" noChangeArrowheads="1" noChangeShapeType="1" noTextEdit="1"/>
              </p:cNvSpPr>
              <p:nvPr/>
            </p:nvSpPr>
            <p:spPr bwMode="auto">
              <a:xfrm>
                <a:off x="7879733" y="5090512"/>
                <a:ext cx="2510611" cy="431688"/>
              </a:xfrm>
              <a:prstGeom prst="rect">
                <a:avLst/>
              </a:prstGeom>
              <a:blipFill>
                <a:blip r:embed="rId8"/>
                <a:stretch>
                  <a:fillRect b="-28169"/>
                </a:stretch>
              </a:blipFill>
            </p:spPr>
            <p:txBody>
              <a:bodyPr/>
              <a:lstStyle/>
              <a:p>
                <a:r>
                  <a:rPr lang="en-US">
                    <a:noFill/>
                  </a:rPr>
                  <a:t> </a:t>
                </a:r>
              </a:p>
            </p:txBody>
          </p:sp>
        </mc:Fallback>
      </mc:AlternateContent>
      <p:sp>
        <p:nvSpPr>
          <p:cNvPr id="3" name="TextBox 2"/>
          <p:cNvSpPr txBox="1"/>
          <p:nvPr/>
        </p:nvSpPr>
        <p:spPr>
          <a:xfrm>
            <a:off x="3266083" y="1573032"/>
            <a:ext cx="914163" cy="707702"/>
          </a:xfrm>
          <a:prstGeom prst="rect">
            <a:avLst/>
          </a:prstGeom>
          <a:noFill/>
        </p:spPr>
        <p:txBody>
          <a:bodyPr wrap="square" rtlCol="0">
            <a:spAutoFit/>
          </a:bodyPr>
          <a:lstStyle/>
          <a:p>
            <a:r>
              <a:rPr lang="en-US" sz="3999" dirty="0">
                <a:solidFill>
                  <a:srgbClr val="9E0000"/>
                </a:solidFill>
              </a:rPr>
              <a:t>A</a:t>
            </a:r>
          </a:p>
        </p:txBody>
      </p:sp>
      <p:sp>
        <p:nvSpPr>
          <p:cNvPr id="14" name="TextBox 13"/>
          <p:cNvSpPr txBox="1"/>
          <p:nvPr/>
        </p:nvSpPr>
        <p:spPr>
          <a:xfrm>
            <a:off x="6027597" y="1573032"/>
            <a:ext cx="914163" cy="707702"/>
          </a:xfrm>
          <a:prstGeom prst="rect">
            <a:avLst/>
          </a:prstGeom>
          <a:noFill/>
        </p:spPr>
        <p:txBody>
          <a:bodyPr wrap="square" rtlCol="0">
            <a:spAutoFit/>
          </a:bodyPr>
          <a:lstStyle/>
          <a:p>
            <a:r>
              <a:rPr lang="en-US" sz="3999" dirty="0">
                <a:solidFill>
                  <a:srgbClr val="9E0000"/>
                </a:solidFill>
              </a:rPr>
              <a:t>B</a:t>
            </a:r>
          </a:p>
        </p:txBody>
      </p:sp>
      <p:sp>
        <p:nvSpPr>
          <p:cNvPr id="15" name="TextBox 14"/>
          <p:cNvSpPr txBox="1"/>
          <p:nvPr/>
        </p:nvSpPr>
        <p:spPr>
          <a:xfrm>
            <a:off x="9286360" y="1573032"/>
            <a:ext cx="914163" cy="707702"/>
          </a:xfrm>
          <a:prstGeom prst="rect">
            <a:avLst/>
          </a:prstGeom>
          <a:noFill/>
        </p:spPr>
        <p:txBody>
          <a:bodyPr wrap="square" rtlCol="0">
            <a:spAutoFit/>
          </a:bodyPr>
          <a:lstStyle/>
          <a:p>
            <a:r>
              <a:rPr lang="en-US" sz="3999" dirty="0">
                <a:solidFill>
                  <a:srgbClr val="9E0000"/>
                </a:solidFill>
              </a:rPr>
              <a:t>C</a:t>
            </a:r>
          </a:p>
        </p:txBody>
      </p:sp>
      <p:sp>
        <p:nvSpPr>
          <p:cNvPr id="1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168</a:t>
            </a:fld>
            <a:endParaRPr lang="en-US">
              <a:solidFill>
                <a:schemeClr val="bg1"/>
              </a:solidFill>
            </a:endParaRPr>
          </a:p>
        </p:txBody>
      </p:sp>
    </p:spTree>
    <p:extLst>
      <p:ext uri="{BB962C8B-B14F-4D97-AF65-F5344CB8AC3E}">
        <p14:creationId xmlns:p14="http://schemas.microsoft.com/office/powerpoint/2010/main" val="53293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30" grpId="0" animBg="1"/>
      <p:bldP spid="31" grpId="0"/>
      <p:bldP spid="17" grpId="0"/>
      <p:bldP spid="1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34820" name="Title 1"/>
          <p:cNvSpPr>
            <a:spLocks noGrp="1"/>
          </p:cNvSpPr>
          <p:nvPr>
            <p:ph type="title"/>
          </p:nvPr>
        </p:nvSpPr>
        <p:spPr/>
        <p:txBody>
          <a:bodyPr>
            <a:normAutofit/>
          </a:bodyPr>
          <a:lstStyle/>
          <a:p>
            <a:r>
              <a:rPr lang="en-US" dirty="0"/>
              <a:t>Poll: Multi-Story Limit Design</a:t>
            </a:r>
            <a:endParaRPr lang="en-US" sz="2399" dirty="0"/>
          </a:p>
        </p:txBody>
      </p:sp>
      <p:pic>
        <p:nvPicPr>
          <p:cNvPr id="69637" name="Picture 5"/>
          <p:cNvPicPr>
            <a:picLocks noChangeAspect="1" noChangeArrowheads="1"/>
          </p:cNvPicPr>
          <p:nvPr/>
        </p:nvPicPr>
        <p:blipFill>
          <a:blip r:embed="rId3" cstate="print"/>
          <a:srcRect/>
          <a:stretch>
            <a:fillRect/>
          </a:stretch>
        </p:blipFill>
        <p:spPr bwMode="auto">
          <a:xfrm>
            <a:off x="975643" y="1480183"/>
            <a:ext cx="5385413" cy="4555586"/>
          </a:xfrm>
          <a:prstGeom prst="rect">
            <a:avLst/>
          </a:prstGeom>
          <a:noFill/>
          <a:ln w="9525">
            <a:noFill/>
            <a:miter lim="800000"/>
            <a:headEnd/>
            <a:tailEnd/>
          </a:ln>
        </p:spPr>
      </p:pic>
      <p:grpSp>
        <p:nvGrpSpPr>
          <p:cNvPr id="2" name="Group 1"/>
          <p:cNvGrpSpPr/>
          <p:nvPr/>
        </p:nvGrpSpPr>
        <p:grpSpPr>
          <a:xfrm>
            <a:off x="7466012" y="1600200"/>
            <a:ext cx="3352800" cy="4572000"/>
            <a:chOff x="5742225" y="1312134"/>
            <a:chExt cx="4085015" cy="5335331"/>
          </a:xfrm>
        </p:grpSpPr>
        <p:pic>
          <p:nvPicPr>
            <p:cNvPr id="69638" name="Picture 6"/>
            <p:cNvPicPr>
              <a:picLocks noChangeAspect="1" noChangeArrowheads="1"/>
            </p:cNvPicPr>
            <p:nvPr/>
          </p:nvPicPr>
          <p:blipFill>
            <a:blip r:embed="rId4" cstate="print"/>
            <a:srcRect/>
            <a:stretch>
              <a:fillRect/>
            </a:stretch>
          </p:blipFill>
          <p:spPr bwMode="auto">
            <a:xfrm>
              <a:off x="5742225" y="1312134"/>
              <a:ext cx="4037548" cy="5335331"/>
            </a:xfrm>
            <a:prstGeom prst="rect">
              <a:avLst/>
            </a:prstGeom>
            <a:noFill/>
            <a:ln w="9525">
              <a:noFill/>
              <a:miter lim="800000"/>
              <a:headEnd/>
              <a:tailEnd/>
            </a:ln>
          </p:spPr>
        </p:pic>
        <p:sp>
          <p:nvSpPr>
            <p:cNvPr id="10" name="TextBox 9"/>
            <p:cNvSpPr txBox="1"/>
            <p:nvPr/>
          </p:nvSpPr>
          <p:spPr>
            <a:xfrm>
              <a:off x="6684807" y="3925667"/>
              <a:ext cx="914163" cy="707702"/>
            </a:xfrm>
            <a:prstGeom prst="rect">
              <a:avLst/>
            </a:prstGeom>
            <a:noFill/>
          </p:spPr>
          <p:txBody>
            <a:bodyPr wrap="square" rtlCol="0">
              <a:spAutoFit/>
            </a:bodyPr>
            <a:lstStyle/>
            <a:p>
              <a:r>
                <a:rPr lang="en-US" sz="3999" dirty="0">
                  <a:solidFill>
                    <a:srgbClr val="9E0000"/>
                  </a:solidFill>
                </a:rPr>
                <a:t>A</a:t>
              </a:r>
            </a:p>
          </p:txBody>
        </p:sp>
        <p:sp>
          <p:nvSpPr>
            <p:cNvPr id="3" name="Rectangle 2"/>
            <p:cNvSpPr/>
            <p:nvPr/>
          </p:nvSpPr>
          <p:spPr>
            <a:xfrm>
              <a:off x="5789692" y="4571703"/>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p:cNvSpPr/>
            <p:nvPr/>
          </p:nvSpPr>
          <p:spPr>
            <a:xfrm>
              <a:off x="7922736" y="4597096"/>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tangle 12"/>
            <p:cNvSpPr/>
            <p:nvPr/>
          </p:nvSpPr>
          <p:spPr>
            <a:xfrm>
              <a:off x="5799214" y="6330194"/>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p:cNvSpPr/>
            <p:nvPr/>
          </p:nvSpPr>
          <p:spPr>
            <a:xfrm>
              <a:off x="8027484" y="6342891"/>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p:cNvSpPr txBox="1"/>
            <p:nvPr/>
          </p:nvSpPr>
          <p:spPr>
            <a:xfrm>
              <a:off x="8913077" y="3979800"/>
              <a:ext cx="914163" cy="707702"/>
            </a:xfrm>
            <a:prstGeom prst="rect">
              <a:avLst/>
            </a:prstGeom>
            <a:noFill/>
          </p:spPr>
          <p:txBody>
            <a:bodyPr wrap="square" rtlCol="0">
              <a:spAutoFit/>
            </a:bodyPr>
            <a:lstStyle/>
            <a:p>
              <a:r>
                <a:rPr lang="en-US" sz="3999" dirty="0">
                  <a:solidFill>
                    <a:srgbClr val="9E0000"/>
                  </a:solidFill>
                </a:rPr>
                <a:t>B</a:t>
              </a:r>
            </a:p>
          </p:txBody>
        </p:sp>
        <p:sp>
          <p:nvSpPr>
            <p:cNvPr id="19" name="TextBox 18"/>
            <p:cNvSpPr txBox="1"/>
            <p:nvPr/>
          </p:nvSpPr>
          <p:spPr>
            <a:xfrm>
              <a:off x="6602590" y="5711369"/>
              <a:ext cx="914163" cy="707702"/>
            </a:xfrm>
            <a:prstGeom prst="rect">
              <a:avLst/>
            </a:prstGeom>
            <a:noFill/>
          </p:spPr>
          <p:txBody>
            <a:bodyPr wrap="square" rtlCol="0">
              <a:spAutoFit/>
            </a:bodyPr>
            <a:lstStyle/>
            <a:p>
              <a:r>
                <a:rPr lang="en-US" sz="3999" dirty="0">
                  <a:solidFill>
                    <a:srgbClr val="9E0000"/>
                  </a:solidFill>
                </a:rPr>
                <a:t>C</a:t>
              </a:r>
            </a:p>
          </p:txBody>
        </p:sp>
        <p:sp>
          <p:nvSpPr>
            <p:cNvPr id="20" name="TextBox 19"/>
            <p:cNvSpPr txBox="1"/>
            <p:nvPr/>
          </p:nvSpPr>
          <p:spPr>
            <a:xfrm>
              <a:off x="8865610" y="5774852"/>
              <a:ext cx="914163" cy="707702"/>
            </a:xfrm>
            <a:prstGeom prst="rect">
              <a:avLst/>
            </a:prstGeom>
            <a:noFill/>
          </p:spPr>
          <p:txBody>
            <a:bodyPr wrap="square" rtlCol="0">
              <a:spAutoFit/>
            </a:bodyPr>
            <a:lstStyle/>
            <a:p>
              <a:r>
                <a:rPr lang="en-US" sz="3999" dirty="0">
                  <a:solidFill>
                    <a:srgbClr val="9E0000"/>
                  </a:solidFill>
                </a:rPr>
                <a:t>D</a:t>
              </a:r>
            </a:p>
          </p:txBody>
        </p:sp>
      </p:grpSp>
      <p:sp>
        <p:nvSpPr>
          <p:cNvPr id="1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169</a:t>
            </a:fld>
            <a:endParaRPr lang="en-US">
              <a:solidFill>
                <a:schemeClr val="bg1"/>
              </a:solidFill>
            </a:endParaRPr>
          </a:p>
        </p:txBody>
      </p:sp>
    </p:spTree>
    <p:extLst>
      <p:ext uri="{BB962C8B-B14F-4D97-AF65-F5344CB8AC3E}">
        <p14:creationId xmlns:p14="http://schemas.microsoft.com/office/powerpoint/2010/main" val="200935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Thermal</a:t>
            </a:r>
          </a:p>
          <a:p>
            <a:pPr lvl="1"/>
            <a:r>
              <a:rPr lang="en-US" sz="2400" dirty="0"/>
              <a:t>Per TMS 402: Coefficient of thermal expansion = </a:t>
            </a:r>
            <a:r>
              <a:rPr lang="en-US" dirty="0"/>
              <a:t>0.000004 in./in./°F </a:t>
            </a:r>
          </a:p>
          <a:p>
            <a:pPr lvl="1"/>
            <a:r>
              <a:rPr lang="en-US" sz="2400" dirty="0"/>
              <a:t>Shrinkage movement, so interested in coldest temperature</a:t>
            </a:r>
          </a:p>
          <a:p>
            <a:pPr lvl="1"/>
            <a:r>
              <a:rPr lang="en-US" sz="2400" dirty="0"/>
              <a:t>Honolulu</a:t>
            </a:r>
          </a:p>
          <a:p>
            <a:pPr lvl="2"/>
            <a:r>
              <a:rPr lang="en-US" sz="2200" dirty="0"/>
              <a:t>52 degrees in 1969</a:t>
            </a:r>
          </a:p>
          <a:p>
            <a:pPr lvl="2"/>
            <a:r>
              <a:rPr lang="en-US" sz="2200" dirty="0"/>
              <a:t>Suggests ~30 degrees</a:t>
            </a:r>
          </a:p>
          <a:p>
            <a:pPr lvl="1"/>
            <a:r>
              <a:rPr lang="en-US" sz="2400" dirty="0"/>
              <a:t>0.000004 x 30 = 0.00012 in/in</a:t>
            </a:r>
          </a:p>
          <a:p>
            <a:r>
              <a:rPr lang="en-US" sz="2800" dirty="0"/>
              <a:t>Total = 0.00033 + 0.00025 + 0.00012 = 0.0007 in/in</a:t>
            </a:r>
          </a:p>
          <a:p>
            <a:pPr lvl="1"/>
            <a:r>
              <a:rPr lang="en-US" sz="2400" dirty="0"/>
              <a:t>~3/4” in 100 foot long wall</a:t>
            </a:r>
          </a:p>
          <a:p>
            <a:endParaRPr lang="en-US" sz="2800" dirty="0"/>
          </a:p>
        </p:txBody>
      </p:sp>
      <p:sp>
        <p:nvSpPr>
          <p:cNvPr id="3" name="Title 2"/>
          <p:cNvSpPr>
            <a:spLocks noGrp="1"/>
          </p:cNvSpPr>
          <p:nvPr>
            <p:ph type="title"/>
          </p:nvPr>
        </p:nvSpPr>
        <p:spPr/>
        <p:txBody>
          <a:bodyPr/>
          <a:lstStyle/>
          <a:p>
            <a:r>
              <a:rPr lang="en-US" dirty="0"/>
              <a:t>TEK Note 10-02D Alternative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a:t>
            </a:fld>
            <a:endParaRPr lang="en-US">
              <a:solidFill>
                <a:schemeClr val="bg1"/>
              </a:solidFill>
            </a:endParaRPr>
          </a:p>
        </p:txBody>
      </p:sp>
    </p:spTree>
    <p:extLst>
      <p:ext uri="{BB962C8B-B14F-4D97-AF65-F5344CB8AC3E}">
        <p14:creationId xmlns:p14="http://schemas.microsoft.com/office/powerpoint/2010/main" val="356404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p:cNvPicPr>
            <a:picLocks noChangeAspect="1" noChangeArrowheads="1"/>
          </p:cNvPicPr>
          <p:nvPr/>
        </p:nvPicPr>
        <p:blipFill>
          <a:blip r:embed="rId3" cstate="print"/>
          <a:srcRect/>
          <a:stretch>
            <a:fillRect/>
          </a:stretch>
        </p:blipFill>
        <p:spPr bwMode="auto">
          <a:xfrm>
            <a:off x="5637331" y="1295956"/>
            <a:ext cx="4037548" cy="5335331"/>
          </a:xfrm>
          <a:prstGeom prst="rect">
            <a:avLst/>
          </a:prstGeom>
          <a:noFill/>
          <a:ln w="9525">
            <a:noFill/>
            <a:miter lim="800000"/>
            <a:headEnd/>
            <a:tailEnd/>
          </a:ln>
        </p:spPr>
      </p:pic>
      <p:sp>
        <p:nvSpPr>
          <p:cNvPr id="34820" name="Title 1"/>
          <p:cNvSpPr>
            <a:spLocks noGrp="1"/>
          </p:cNvSpPr>
          <p:nvPr>
            <p:ph type="title"/>
          </p:nvPr>
        </p:nvSpPr>
        <p:spPr/>
        <p:txBody>
          <a:bodyPr>
            <a:normAutofit/>
          </a:bodyPr>
          <a:lstStyle/>
          <a:p>
            <a:r>
              <a:rPr lang="en-US" dirty="0"/>
              <a:t>Multi-Story Limit Design</a:t>
            </a:r>
            <a:endParaRPr lang="en-US" sz="2399" dirty="0"/>
          </a:p>
        </p:txBody>
      </p:sp>
      <p:pic>
        <p:nvPicPr>
          <p:cNvPr id="69637" name="Picture 5"/>
          <p:cNvPicPr>
            <a:picLocks noChangeAspect="1" noChangeArrowheads="1"/>
          </p:cNvPicPr>
          <p:nvPr/>
        </p:nvPicPr>
        <p:blipFill>
          <a:blip r:embed="rId4" cstate="print"/>
          <a:srcRect/>
          <a:stretch>
            <a:fillRect/>
          </a:stretch>
        </p:blipFill>
        <p:spPr bwMode="auto">
          <a:xfrm>
            <a:off x="2285404" y="2591020"/>
            <a:ext cx="3028161" cy="2561558"/>
          </a:xfrm>
          <a:prstGeom prst="rect">
            <a:avLst/>
          </a:prstGeom>
          <a:noFill/>
          <a:ln w="9525">
            <a:noFill/>
            <a:miter lim="800000"/>
            <a:headEnd/>
            <a:tailEnd/>
          </a:ln>
        </p:spPr>
      </p:pic>
      <p:sp>
        <p:nvSpPr>
          <p:cNvPr id="14" name="TextBox 13"/>
          <p:cNvSpPr txBox="1"/>
          <p:nvPr/>
        </p:nvSpPr>
        <p:spPr>
          <a:xfrm>
            <a:off x="6322953" y="3886081"/>
            <a:ext cx="1142702" cy="523084"/>
          </a:xfrm>
          <a:prstGeom prst="rect">
            <a:avLst/>
          </a:prstGeom>
          <a:noFill/>
        </p:spPr>
        <p:txBody>
          <a:bodyPr wrap="square" rtlCol="0">
            <a:spAutoFit/>
          </a:bodyPr>
          <a:lstStyle/>
          <a:p>
            <a:r>
              <a:rPr lang="en-US" sz="2799" b="1" dirty="0">
                <a:solidFill>
                  <a:srgbClr val="FF0000"/>
                </a:solidFill>
                <a:latin typeface="Tahoma" pitchFamily="34" charset="0"/>
                <a:cs typeface="Tahoma" pitchFamily="34" charset="0"/>
              </a:rPr>
              <a:t>95 k</a:t>
            </a:r>
          </a:p>
        </p:txBody>
      </p:sp>
      <p:sp>
        <p:nvSpPr>
          <p:cNvPr id="21" name="TextBox 20"/>
          <p:cNvSpPr txBox="1"/>
          <p:nvPr/>
        </p:nvSpPr>
        <p:spPr>
          <a:xfrm>
            <a:off x="8455997" y="3886081"/>
            <a:ext cx="1142702" cy="523084"/>
          </a:xfrm>
          <a:prstGeom prst="rect">
            <a:avLst/>
          </a:prstGeom>
          <a:noFill/>
        </p:spPr>
        <p:txBody>
          <a:bodyPr wrap="square" rtlCol="0">
            <a:spAutoFit/>
          </a:bodyPr>
          <a:lstStyle/>
          <a:p>
            <a:r>
              <a:rPr lang="en-US" sz="2799" b="1" dirty="0">
                <a:solidFill>
                  <a:srgbClr val="FF0000"/>
                </a:solidFill>
                <a:latin typeface="Tahoma" pitchFamily="34" charset="0"/>
                <a:cs typeface="Tahoma" pitchFamily="34" charset="0"/>
              </a:rPr>
              <a:t>83 k</a:t>
            </a:r>
          </a:p>
        </p:txBody>
      </p:sp>
      <p:sp>
        <p:nvSpPr>
          <p:cNvPr id="24" name="TextBox 23"/>
          <p:cNvSpPr txBox="1"/>
          <p:nvPr/>
        </p:nvSpPr>
        <p:spPr>
          <a:xfrm>
            <a:off x="6322953" y="5714405"/>
            <a:ext cx="1142702" cy="523084"/>
          </a:xfrm>
          <a:prstGeom prst="rect">
            <a:avLst/>
          </a:prstGeom>
          <a:noFill/>
        </p:spPr>
        <p:txBody>
          <a:bodyPr wrap="square" rtlCol="0">
            <a:spAutoFit/>
          </a:bodyPr>
          <a:lstStyle/>
          <a:p>
            <a:r>
              <a:rPr lang="en-US" sz="2799" b="1" dirty="0">
                <a:solidFill>
                  <a:srgbClr val="FF0000"/>
                </a:solidFill>
                <a:latin typeface="Tahoma" pitchFamily="34" charset="0"/>
                <a:cs typeface="Tahoma" pitchFamily="34" charset="0"/>
              </a:rPr>
              <a:t>55 k</a:t>
            </a:r>
          </a:p>
        </p:txBody>
      </p:sp>
      <p:sp>
        <p:nvSpPr>
          <p:cNvPr id="25" name="TextBox 24"/>
          <p:cNvSpPr txBox="1"/>
          <p:nvPr/>
        </p:nvSpPr>
        <p:spPr>
          <a:xfrm>
            <a:off x="8455997" y="5714405"/>
            <a:ext cx="1142702" cy="523084"/>
          </a:xfrm>
          <a:prstGeom prst="rect">
            <a:avLst/>
          </a:prstGeom>
          <a:noFill/>
        </p:spPr>
        <p:txBody>
          <a:bodyPr wrap="square" rtlCol="0">
            <a:spAutoFit/>
          </a:bodyPr>
          <a:lstStyle/>
          <a:p>
            <a:r>
              <a:rPr lang="en-US" sz="2799" b="1" dirty="0">
                <a:solidFill>
                  <a:srgbClr val="FF0000"/>
                </a:solidFill>
                <a:latin typeface="Tahoma" pitchFamily="34" charset="0"/>
                <a:cs typeface="Tahoma" pitchFamily="34" charset="0"/>
              </a:rPr>
              <a:t>67 k</a:t>
            </a:r>
          </a:p>
        </p:txBody>
      </p:sp>
      <p:sp>
        <p:nvSpPr>
          <p:cNvPr id="10" name="TextBox 9"/>
          <p:cNvSpPr txBox="1"/>
          <p:nvPr/>
        </p:nvSpPr>
        <p:spPr>
          <a:xfrm>
            <a:off x="5437358" y="3406933"/>
            <a:ext cx="914163" cy="707702"/>
          </a:xfrm>
          <a:prstGeom prst="rect">
            <a:avLst/>
          </a:prstGeom>
          <a:noFill/>
        </p:spPr>
        <p:txBody>
          <a:bodyPr wrap="square" rtlCol="0">
            <a:spAutoFit/>
          </a:bodyPr>
          <a:lstStyle/>
          <a:p>
            <a:r>
              <a:rPr lang="en-US" sz="3999" dirty="0">
                <a:solidFill>
                  <a:srgbClr val="9E0000"/>
                </a:solidFill>
              </a:rPr>
              <a:t>A</a:t>
            </a:r>
          </a:p>
        </p:txBody>
      </p:sp>
      <p:sp>
        <p:nvSpPr>
          <p:cNvPr id="3" name="Rectangle 2"/>
          <p:cNvSpPr/>
          <p:nvPr/>
        </p:nvSpPr>
        <p:spPr>
          <a:xfrm>
            <a:off x="5789692" y="4571703"/>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p:cNvSpPr/>
          <p:nvPr/>
        </p:nvSpPr>
        <p:spPr>
          <a:xfrm>
            <a:off x="7922736" y="4597096"/>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tangle 12"/>
          <p:cNvSpPr/>
          <p:nvPr/>
        </p:nvSpPr>
        <p:spPr>
          <a:xfrm>
            <a:off x="5799214" y="6330194"/>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p:cNvSpPr/>
          <p:nvPr/>
        </p:nvSpPr>
        <p:spPr>
          <a:xfrm>
            <a:off x="8027484" y="6342891"/>
            <a:ext cx="209495" cy="15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p:cNvSpPr txBox="1"/>
          <p:nvPr/>
        </p:nvSpPr>
        <p:spPr>
          <a:xfrm>
            <a:off x="9598700" y="3406933"/>
            <a:ext cx="914163" cy="707702"/>
          </a:xfrm>
          <a:prstGeom prst="rect">
            <a:avLst/>
          </a:prstGeom>
          <a:noFill/>
        </p:spPr>
        <p:txBody>
          <a:bodyPr wrap="square" rtlCol="0">
            <a:spAutoFit/>
          </a:bodyPr>
          <a:lstStyle/>
          <a:p>
            <a:r>
              <a:rPr lang="en-US" sz="3999" dirty="0">
                <a:solidFill>
                  <a:srgbClr val="9E0000"/>
                </a:solidFill>
              </a:rPr>
              <a:t>B</a:t>
            </a:r>
          </a:p>
        </p:txBody>
      </p:sp>
      <p:sp>
        <p:nvSpPr>
          <p:cNvPr id="19" name="TextBox 18"/>
          <p:cNvSpPr txBox="1"/>
          <p:nvPr/>
        </p:nvSpPr>
        <p:spPr>
          <a:xfrm>
            <a:off x="5437358" y="5271223"/>
            <a:ext cx="914163" cy="707702"/>
          </a:xfrm>
          <a:prstGeom prst="rect">
            <a:avLst/>
          </a:prstGeom>
          <a:noFill/>
        </p:spPr>
        <p:txBody>
          <a:bodyPr wrap="square" rtlCol="0">
            <a:spAutoFit/>
          </a:bodyPr>
          <a:lstStyle/>
          <a:p>
            <a:r>
              <a:rPr lang="en-US" sz="3999" dirty="0">
                <a:solidFill>
                  <a:srgbClr val="9E0000"/>
                </a:solidFill>
              </a:rPr>
              <a:t>C</a:t>
            </a:r>
          </a:p>
        </p:txBody>
      </p:sp>
      <p:sp>
        <p:nvSpPr>
          <p:cNvPr id="20" name="TextBox 19"/>
          <p:cNvSpPr txBox="1"/>
          <p:nvPr/>
        </p:nvSpPr>
        <p:spPr>
          <a:xfrm>
            <a:off x="9598700" y="5271223"/>
            <a:ext cx="914163" cy="707702"/>
          </a:xfrm>
          <a:prstGeom prst="rect">
            <a:avLst/>
          </a:prstGeom>
          <a:noFill/>
        </p:spPr>
        <p:txBody>
          <a:bodyPr wrap="square" rtlCol="0">
            <a:spAutoFit/>
          </a:bodyPr>
          <a:lstStyle/>
          <a:p>
            <a:r>
              <a:rPr lang="en-US" sz="3999" dirty="0">
                <a:solidFill>
                  <a:srgbClr val="9E0000"/>
                </a:solidFill>
              </a:rPr>
              <a:t>D</a:t>
            </a:r>
          </a:p>
        </p:txBody>
      </p:sp>
      <p:sp>
        <p:nvSpPr>
          <p:cNvPr id="2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2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170</a:t>
            </a:fld>
            <a:endParaRPr lang="en-US">
              <a:solidFill>
                <a:schemeClr val="bg1"/>
              </a:solidFill>
            </a:endParaRPr>
          </a:p>
        </p:txBody>
      </p:sp>
      <p:sp>
        <p:nvSpPr>
          <p:cNvPr id="4" name="Freeform 3"/>
          <p:cNvSpPr/>
          <p:nvPr/>
        </p:nvSpPr>
        <p:spPr>
          <a:xfrm>
            <a:off x="5891265" y="3124279"/>
            <a:ext cx="3758221" cy="3478894"/>
          </a:xfrm>
          <a:custGeom>
            <a:avLst/>
            <a:gdLst>
              <a:gd name="connsiteX0" fmla="*/ 0 w 3759200"/>
              <a:gd name="connsiteY0" fmla="*/ 0 h 3479800"/>
              <a:gd name="connsiteX1" fmla="*/ 3759200 w 3759200"/>
              <a:gd name="connsiteY1" fmla="*/ 12700 h 3479800"/>
              <a:gd name="connsiteX2" fmla="*/ 3759200 w 3759200"/>
              <a:gd name="connsiteY2" fmla="*/ 3479800 h 3479800"/>
              <a:gd name="connsiteX3" fmla="*/ 1981200 w 3759200"/>
              <a:gd name="connsiteY3" fmla="*/ 3479800 h 3479800"/>
              <a:gd name="connsiteX4" fmla="*/ 1981200 w 3759200"/>
              <a:gd name="connsiteY4" fmla="*/ 1701800 h 3479800"/>
              <a:gd name="connsiteX5" fmla="*/ 0 w 3759200"/>
              <a:gd name="connsiteY5" fmla="*/ 17018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9200" h="3479800">
                <a:moveTo>
                  <a:pt x="0" y="0"/>
                </a:moveTo>
                <a:lnTo>
                  <a:pt x="3759200" y="12700"/>
                </a:lnTo>
                <a:lnTo>
                  <a:pt x="3759200" y="3479800"/>
                </a:lnTo>
                <a:lnTo>
                  <a:pt x="1981200" y="3479800"/>
                </a:lnTo>
                <a:lnTo>
                  <a:pt x="1981200" y="1701800"/>
                </a:lnTo>
                <a:lnTo>
                  <a:pt x="0" y="1701800"/>
                </a:lnTo>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2245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4" grpId="0"/>
      <p:bldP spid="25" grpId="0"/>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29698" name="Title 1"/>
          <p:cNvSpPr>
            <a:spLocks noGrp="1"/>
          </p:cNvSpPr>
          <p:nvPr>
            <p:ph type="title"/>
          </p:nvPr>
        </p:nvSpPr>
        <p:spPr/>
        <p:txBody>
          <a:bodyPr>
            <a:normAutofit/>
          </a:bodyPr>
          <a:lstStyle/>
          <a:p>
            <a:r>
              <a:rPr lang="en-US" dirty="0"/>
              <a:t>Limit Design - Acknowledgments</a:t>
            </a:r>
            <a:endParaRPr lang="en-US" sz="2399" dirty="0"/>
          </a:p>
        </p:txBody>
      </p:sp>
      <p:sp>
        <p:nvSpPr>
          <p:cNvPr id="7" name="TextBox 6"/>
          <p:cNvSpPr txBox="1">
            <a:spLocks noChangeArrowheads="1"/>
          </p:cNvSpPr>
          <p:nvPr/>
        </p:nvSpPr>
        <p:spPr bwMode="auto">
          <a:xfrm>
            <a:off x="836612" y="2006521"/>
            <a:ext cx="10287000" cy="3862596"/>
          </a:xfrm>
          <a:prstGeom prst="rect">
            <a:avLst/>
          </a:prstGeom>
          <a:noFill/>
          <a:ln w="9525">
            <a:noFill/>
            <a:miter lim="800000"/>
            <a:headEnd/>
            <a:tailEnd/>
          </a:ln>
        </p:spPr>
        <p:txBody>
          <a:bodyPr wrap="square">
            <a:spAutoFit/>
          </a:bodyPr>
          <a:lstStyle/>
          <a:p>
            <a:pPr>
              <a:lnSpc>
                <a:spcPts val="2699"/>
              </a:lnSpc>
              <a:spcAft>
                <a:spcPts val="1200"/>
              </a:spcAft>
              <a:defRPr/>
            </a:pPr>
            <a:r>
              <a:rPr lang="en-US" sz="2399" dirty="0">
                <a:solidFill>
                  <a:schemeClr val="bg1"/>
                </a:solidFill>
              </a:rPr>
              <a:t>Some of these slides originated with presentations prepared by Andres Lepage, Brad Frederick, Steve Dill and John Hochwalt.</a:t>
            </a:r>
          </a:p>
          <a:p>
            <a:pPr>
              <a:lnSpc>
                <a:spcPts val="2699"/>
              </a:lnSpc>
              <a:spcAft>
                <a:spcPts val="1200"/>
              </a:spcAft>
              <a:defRPr/>
            </a:pPr>
            <a:r>
              <a:rPr lang="en-US" sz="2399" dirty="0">
                <a:solidFill>
                  <a:schemeClr val="bg1"/>
                </a:solidFill>
              </a:rPr>
              <a:t>Example one and the first  multi-story example are based on Brad Frederick’s MS Thesis, written under the supervision of Andres Lepage, and with research sponsored by the National Concrete Masonry Association. Full versions of these examples can be found in the </a:t>
            </a:r>
            <a:r>
              <a:rPr lang="en-US" sz="2399" i="1" dirty="0">
                <a:solidFill>
                  <a:schemeClr val="bg1"/>
                </a:solidFill>
              </a:rPr>
              <a:t>Masonry Designer’s Guide.</a:t>
            </a:r>
            <a:r>
              <a:rPr lang="en-US" sz="2399" dirty="0">
                <a:solidFill>
                  <a:schemeClr val="bg1"/>
                </a:solidFill>
              </a:rPr>
              <a:t> </a:t>
            </a:r>
          </a:p>
          <a:p>
            <a:pPr>
              <a:lnSpc>
                <a:spcPts val="2699"/>
              </a:lnSpc>
              <a:spcAft>
                <a:spcPts val="1200"/>
              </a:spcAft>
              <a:defRPr/>
            </a:pPr>
            <a:r>
              <a:rPr lang="en-US" sz="2399" dirty="0">
                <a:solidFill>
                  <a:schemeClr val="bg1"/>
                </a:solidFill>
              </a:rPr>
              <a:t>The second multistory example is excerpted from the 8</a:t>
            </a:r>
            <a:r>
              <a:rPr lang="en-US" sz="2399" baseline="30000" dirty="0">
                <a:solidFill>
                  <a:schemeClr val="bg1"/>
                </a:solidFill>
              </a:rPr>
              <a:t>th</a:t>
            </a:r>
            <a:r>
              <a:rPr lang="en-US" sz="2399" dirty="0">
                <a:solidFill>
                  <a:schemeClr val="bg1"/>
                </a:solidFill>
              </a:rPr>
              <a:t> Edition of the </a:t>
            </a:r>
            <a:r>
              <a:rPr lang="en-US" sz="2399" i="1" dirty="0">
                <a:solidFill>
                  <a:schemeClr val="bg1"/>
                </a:solidFill>
              </a:rPr>
              <a:t>Reinforced Masonry Engineering Handbook, </a:t>
            </a:r>
            <a:r>
              <a:rPr lang="en-US" sz="2399" dirty="0">
                <a:solidFill>
                  <a:schemeClr val="bg1"/>
                </a:solidFill>
              </a:rPr>
              <a:t>by </a:t>
            </a:r>
            <a:r>
              <a:rPr lang="en-US" sz="2399" dirty="0" err="1">
                <a:solidFill>
                  <a:schemeClr val="bg1"/>
                </a:solidFill>
              </a:rPr>
              <a:t>Amrhein</a:t>
            </a:r>
            <a:r>
              <a:rPr lang="en-US" sz="2399" dirty="0">
                <a:solidFill>
                  <a:schemeClr val="bg1"/>
                </a:solidFill>
              </a:rPr>
              <a:t> and Hochwalt and is shared with the permission of the Masonry Institute of America.</a:t>
            </a:r>
          </a:p>
        </p:txBody>
      </p:sp>
      <p:sp>
        <p:nvSpPr>
          <p:cNvPr id="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171</a:t>
            </a:fld>
            <a:endParaRPr lang="en-US">
              <a:solidFill>
                <a:schemeClr val="bg1"/>
              </a:solidFill>
            </a:endParaRPr>
          </a:p>
        </p:txBody>
      </p:sp>
    </p:spTree>
    <p:extLst>
      <p:ext uri="{BB962C8B-B14F-4D97-AF65-F5344CB8AC3E}">
        <p14:creationId xmlns:p14="http://schemas.microsoft.com/office/powerpoint/2010/main" val="413291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Elastic</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Inelastic</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Conventional Design TMS Chapters 7, 8 and 9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ASCE 7 Chapter 14 (Not mandated!)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Appendix C – Limit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Proposed Approach to Conventional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24596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endParaRPr lang="en-US" dirty="0">
              <a:solidFill>
                <a:schemeClr val="accent1">
                  <a:lumMod val="75000"/>
                </a:schemeClr>
              </a:solidFill>
            </a:endParaRPr>
          </a:p>
        </p:txBody>
      </p:sp>
      <p:sp>
        <p:nvSpPr>
          <p:cNvPr id="2" name="Title 1"/>
          <p:cNvSpPr>
            <a:spLocks noGrp="1"/>
          </p:cNvSpPr>
          <p:nvPr>
            <p:ph type="title"/>
          </p:nvPr>
        </p:nvSpPr>
        <p:spPr/>
        <p:txBody>
          <a:bodyPr/>
          <a:lstStyle/>
          <a:p>
            <a:r>
              <a:rPr lang="en-US" dirty="0"/>
              <a:t>What can we do about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pPr/>
              <a:t>173</a:t>
            </a:fld>
            <a:endParaRPr lang="en-US" dirty="0"/>
          </a:p>
        </p:txBody>
      </p:sp>
      <p:sp>
        <p:nvSpPr>
          <p:cNvPr id="9" name="Shape 24"/>
          <p:cNvSpPr txBox="1">
            <a:spLocks/>
          </p:cNvSpPr>
          <p:nvPr/>
        </p:nvSpPr>
        <p:spPr>
          <a:xfrm>
            <a:off x="1609691" y="63821"/>
            <a:ext cx="8922250" cy="75683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1800"/>
            </a:pPr>
            <a:r>
              <a:rPr lang="en-US" sz="4000" dirty="0"/>
              <a:t>In-Plane Wall Design - Openings</a:t>
            </a:r>
          </a:p>
        </p:txBody>
      </p:sp>
      <p:cxnSp>
        <p:nvCxnSpPr>
          <p:cNvPr id="3" name="Straight Connector 2"/>
          <p:cNvCxnSpPr/>
          <p:nvPr/>
        </p:nvCxnSpPr>
        <p:spPr>
          <a:xfrm flipV="1">
            <a:off x="6627812" y="2895600"/>
            <a:ext cx="1981200" cy="198120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142413" y="3239870"/>
            <a:ext cx="1209675" cy="646331"/>
          </a:xfrm>
          <a:prstGeom prst="rect">
            <a:avLst/>
          </a:prstGeom>
          <a:noFill/>
        </p:spPr>
        <p:txBody>
          <a:bodyPr wrap="square" rtlCol="0">
            <a:spAutoFit/>
          </a:bodyPr>
          <a:lstStyle/>
          <a:p>
            <a:r>
              <a:rPr lang="en-US" dirty="0">
                <a:solidFill>
                  <a:schemeClr val="tx1">
                    <a:lumMod val="50000"/>
                    <a:lumOff val="50000"/>
                  </a:schemeClr>
                </a:solidFill>
              </a:rPr>
              <a:t>Potential crack</a:t>
            </a:r>
          </a:p>
        </p:txBody>
      </p:sp>
      <p:cxnSp>
        <p:nvCxnSpPr>
          <p:cNvPr id="18" name="Elbow Connector 17"/>
          <p:cNvCxnSpPr>
            <a:stCxn id="16" idx="1"/>
          </p:cNvCxnSpPr>
          <p:nvPr/>
        </p:nvCxnSpPr>
        <p:spPr>
          <a:xfrm rot="10800000">
            <a:off x="8151812" y="3352802"/>
            <a:ext cx="990600" cy="210235"/>
          </a:xfrm>
          <a:prstGeom prst="bentConnector3">
            <a:avLst>
              <a:gd name="adj1" fmla="val 1742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13115" y="2540782"/>
            <a:ext cx="8562594" cy="2422398"/>
            <a:chOff x="107424" y="2590800"/>
            <a:chExt cx="8562594" cy="2422398"/>
          </a:xfrm>
        </p:grpSpPr>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24" y="2590800"/>
              <a:ext cx="8562594" cy="242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1219200" y="3362980"/>
              <a:ext cx="6738937" cy="523220"/>
              <a:chOff x="1219200" y="3362980"/>
              <a:chExt cx="6738937" cy="523220"/>
            </a:xfrm>
          </p:grpSpPr>
          <p:sp>
            <p:nvSpPr>
              <p:cNvPr id="25" name="TextBox 24"/>
              <p:cNvSpPr txBox="1"/>
              <p:nvPr/>
            </p:nvSpPr>
            <p:spPr>
              <a:xfrm>
                <a:off x="1219200" y="3362980"/>
                <a:ext cx="838200" cy="523220"/>
              </a:xfrm>
              <a:prstGeom prst="rect">
                <a:avLst/>
              </a:prstGeom>
              <a:noFill/>
            </p:spPr>
            <p:txBody>
              <a:bodyPr wrap="square" rtlCol="0">
                <a:spAutoFit/>
              </a:bodyPr>
              <a:lstStyle/>
              <a:p>
                <a:r>
                  <a:rPr lang="en-US" sz="2800" b="1" dirty="0">
                    <a:solidFill>
                      <a:srgbClr val="0070C0"/>
                    </a:solidFill>
                  </a:rPr>
                  <a:t>OK</a:t>
                </a:r>
              </a:p>
            </p:txBody>
          </p:sp>
          <p:sp>
            <p:nvSpPr>
              <p:cNvPr id="26" name="TextBox 25"/>
              <p:cNvSpPr txBox="1"/>
              <p:nvPr/>
            </p:nvSpPr>
            <p:spPr>
              <a:xfrm>
                <a:off x="3514235" y="3362980"/>
                <a:ext cx="838200" cy="523220"/>
              </a:xfrm>
              <a:prstGeom prst="rect">
                <a:avLst/>
              </a:prstGeom>
              <a:noFill/>
            </p:spPr>
            <p:txBody>
              <a:bodyPr wrap="square" rtlCol="0">
                <a:spAutoFit/>
              </a:bodyPr>
              <a:lstStyle/>
              <a:p>
                <a:r>
                  <a:rPr lang="en-US" sz="2800" b="1" dirty="0">
                    <a:solidFill>
                      <a:srgbClr val="0070C0"/>
                    </a:solidFill>
                  </a:rPr>
                  <a:t>OK</a:t>
                </a:r>
              </a:p>
            </p:txBody>
          </p:sp>
          <p:sp>
            <p:nvSpPr>
              <p:cNvPr id="27" name="TextBox 26"/>
              <p:cNvSpPr txBox="1"/>
              <p:nvPr/>
            </p:nvSpPr>
            <p:spPr>
              <a:xfrm>
                <a:off x="7119937" y="3362980"/>
                <a:ext cx="838200" cy="523220"/>
              </a:xfrm>
              <a:prstGeom prst="rect">
                <a:avLst/>
              </a:prstGeom>
              <a:noFill/>
            </p:spPr>
            <p:txBody>
              <a:bodyPr wrap="square" rtlCol="0">
                <a:spAutoFit/>
              </a:bodyPr>
              <a:lstStyle/>
              <a:p>
                <a:r>
                  <a:rPr lang="en-US" sz="2800" b="1" dirty="0">
                    <a:solidFill>
                      <a:srgbClr val="0070C0"/>
                    </a:solidFill>
                  </a:rPr>
                  <a:t>OK</a:t>
                </a:r>
              </a:p>
            </p:txBody>
          </p:sp>
          <p:sp>
            <p:nvSpPr>
              <p:cNvPr id="28" name="TextBox 27"/>
              <p:cNvSpPr txBox="1"/>
              <p:nvPr/>
            </p:nvSpPr>
            <p:spPr>
              <a:xfrm>
                <a:off x="2590800" y="3362980"/>
                <a:ext cx="838200" cy="523220"/>
              </a:xfrm>
              <a:prstGeom prst="rect">
                <a:avLst/>
              </a:prstGeom>
              <a:noFill/>
            </p:spPr>
            <p:txBody>
              <a:bodyPr wrap="square" rtlCol="0">
                <a:spAutoFit/>
              </a:bodyPr>
              <a:lstStyle/>
              <a:p>
                <a:r>
                  <a:rPr lang="en-US" sz="2800" b="1" dirty="0">
                    <a:solidFill>
                      <a:srgbClr val="0070C0"/>
                    </a:solidFill>
                  </a:rPr>
                  <a:t>?</a:t>
                </a:r>
              </a:p>
            </p:txBody>
          </p:sp>
          <p:sp>
            <p:nvSpPr>
              <p:cNvPr id="29" name="TextBox 28"/>
              <p:cNvSpPr txBox="1"/>
              <p:nvPr/>
            </p:nvSpPr>
            <p:spPr>
              <a:xfrm>
                <a:off x="4876800" y="3362980"/>
                <a:ext cx="838200" cy="523220"/>
              </a:xfrm>
              <a:prstGeom prst="rect">
                <a:avLst/>
              </a:prstGeom>
              <a:noFill/>
            </p:spPr>
            <p:txBody>
              <a:bodyPr wrap="square" rtlCol="0">
                <a:spAutoFit/>
              </a:bodyPr>
              <a:lstStyle/>
              <a:p>
                <a:r>
                  <a:rPr lang="en-US" sz="2800" b="1" dirty="0">
                    <a:solidFill>
                      <a:srgbClr val="0070C0"/>
                    </a:solidFill>
                  </a:rPr>
                  <a:t>?</a:t>
                </a:r>
              </a:p>
            </p:txBody>
          </p:sp>
          <p:sp>
            <p:nvSpPr>
              <p:cNvPr id="30" name="TextBox 29"/>
              <p:cNvSpPr txBox="1"/>
              <p:nvPr/>
            </p:nvSpPr>
            <p:spPr>
              <a:xfrm>
                <a:off x="5943600" y="3362980"/>
                <a:ext cx="838200" cy="523220"/>
              </a:xfrm>
              <a:prstGeom prst="rect">
                <a:avLst/>
              </a:prstGeom>
              <a:noFill/>
            </p:spPr>
            <p:txBody>
              <a:bodyPr wrap="square" rtlCol="0">
                <a:spAutoFit/>
              </a:bodyPr>
              <a:lstStyle/>
              <a:p>
                <a:r>
                  <a:rPr lang="en-US" sz="2800" b="1" dirty="0">
                    <a:solidFill>
                      <a:srgbClr val="0070C0"/>
                    </a:solidFill>
                  </a:rPr>
                  <a:t>?</a:t>
                </a:r>
              </a:p>
            </p:txBody>
          </p:sp>
        </p:grpSp>
      </p:grpSp>
      <p:sp>
        <p:nvSpPr>
          <p:cNvPr id="31"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173</a:t>
            </a:fld>
            <a:endParaRPr lang="en-US" dirty="0">
              <a:solidFill>
                <a:schemeClr val="bg1"/>
              </a:solidFill>
            </a:endParaRPr>
          </a:p>
        </p:txBody>
      </p:sp>
      <p:sp>
        <p:nvSpPr>
          <p:cNvPr id="3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3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38963675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r>
              <a:rPr lang="en-US" dirty="0">
                <a:solidFill>
                  <a:schemeClr val="accent1">
                    <a:lumMod val="75000"/>
                  </a:schemeClr>
                </a:solidFill>
              </a:rPr>
              <a:t>This wall has three elements that we need to check: two piers and one coupling beam. How do we get forces in these elements?</a:t>
            </a:r>
          </a:p>
          <a:p>
            <a:r>
              <a:rPr lang="en-US" dirty="0">
                <a:solidFill>
                  <a:schemeClr val="accent1">
                    <a:lumMod val="75000"/>
                  </a:schemeClr>
                </a:solidFill>
              </a:rPr>
              <a:t>Analysis</a:t>
            </a:r>
          </a:p>
          <a:p>
            <a:r>
              <a:rPr lang="en-US" dirty="0">
                <a:solidFill>
                  <a:schemeClr val="accent1">
                    <a:lumMod val="75000"/>
                  </a:schemeClr>
                </a:solidFill>
              </a:rPr>
              <a:t>Analogy</a:t>
            </a:r>
          </a:p>
        </p:txBody>
      </p:sp>
      <p:sp>
        <p:nvSpPr>
          <p:cNvPr id="2" name="Title 1"/>
          <p:cNvSpPr>
            <a:spLocks noGrp="1"/>
          </p:cNvSpPr>
          <p:nvPr>
            <p:ph type="title"/>
          </p:nvPr>
        </p:nvSpPr>
        <p:spPr/>
        <p:txBody>
          <a:bodyPr/>
          <a:lstStyle/>
          <a:p>
            <a:r>
              <a:rPr lang="en-US" dirty="0"/>
              <a:t>In-Plane Wall Design -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pPr/>
              <a:t>174</a:t>
            </a:fld>
            <a:endParaRPr lang="en-US"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7832"/>
          <a:stretch/>
        </p:blipFill>
        <p:spPr bwMode="auto">
          <a:xfrm>
            <a:off x="5637212" y="2667000"/>
            <a:ext cx="2716399"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174</a:t>
            </a:fld>
            <a:endParaRPr lang="en-US" dirty="0">
              <a:solidFill>
                <a:schemeClr val="bg1"/>
              </a:solidFill>
            </a:endParaRPr>
          </a:p>
        </p:txBody>
      </p:sp>
      <p:sp>
        <p:nvSpPr>
          <p:cNvPr id="1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168919774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r>
              <a:rPr lang="en-US" dirty="0">
                <a:solidFill>
                  <a:schemeClr val="accent1">
                    <a:lumMod val="75000"/>
                  </a:schemeClr>
                </a:solidFill>
              </a:rPr>
              <a:t>Analogy</a:t>
            </a:r>
          </a:p>
        </p:txBody>
      </p:sp>
      <p:sp>
        <p:nvSpPr>
          <p:cNvPr id="2" name="Title 1"/>
          <p:cNvSpPr>
            <a:spLocks noGrp="1"/>
          </p:cNvSpPr>
          <p:nvPr>
            <p:ph type="title"/>
          </p:nvPr>
        </p:nvSpPr>
        <p:spPr/>
        <p:txBody>
          <a:bodyPr/>
          <a:lstStyle/>
          <a:p>
            <a:r>
              <a:rPr lang="en-US" dirty="0"/>
              <a:t>In-Plane Wall Design -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pPr/>
              <a:t>175</a:t>
            </a:fld>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2" y="2209800"/>
            <a:ext cx="3662405" cy="377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17275" y="1682233"/>
            <a:ext cx="1295400" cy="369332"/>
          </a:xfrm>
          <a:prstGeom prst="rect">
            <a:avLst/>
          </a:prstGeom>
          <a:noFill/>
        </p:spPr>
        <p:txBody>
          <a:bodyPr wrap="square" rtlCol="0">
            <a:spAutoFit/>
          </a:bodyPr>
          <a:lstStyle/>
          <a:p>
            <a:pPr algn="ctr"/>
            <a:r>
              <a:rPr lang="en-US" dirty="0">
                <a:solidFill>
                  <a:schemeClr val="accent1">
                    <a:lumMod val="75000"/>
                  </a:schemeClr>
                </a:solidFill>
              </a:rPr>
              <a:t>Our Wall</a:t>
            </a:r>
          </a:p>
        </p:txBody>
      </p:sp>
      <p:sp>
        <p:nvSpPr>
          <p:cNvPr id="14" name="TextBox 13"/>
          <p:cNvSpPr txBox="1"/>
          <p:nvPr/>
        </p:nvSpPr>
        <p:spPr>
          <a:xfrm>
            <a:off x="6592114" y="1543734"/>
            <a:ext cx="1295400" cy="646331"/>
          </a:xfrm>
          <a:prstGeom prst="rect">
            <a:avLst/>
          </a:prstGeom>
          <a:noFill/>
        </p:spPr>
        <p:txBody>
          <a:bodyPr wrap="square" rtlCol="0">
            <a:spAutoFit/>
          </a:bodyPr>
          <a:lstStyle/>
          <a:p>
            <a:pPr algn="ctr"/>
            <a:r>
              <a:rPr lang="en-US" dirty="0">
                <a:solidFill>
                  <a:schemeClr val="accent1">
                    <a:lumMod val="75000"/>
                  </a:schemeClr>
                </a:solidFill>
              </a:rPr>
              <a:t>No Coupling</a:t>
            </a:r>
          </a:p>
        </p:txBody>
      </p:sp>
      <p:sp>
        <p:nvSpPr>
          <p:cNvPr id="15" name="TextBox 14"/>
          <p:cNvSpPr txBox="1"/>
          <p:nvPr/>
        </p:nvSpPr>
        <p:spPr>
          <a:xfrm>
            <a:off x="7775617" y="1563469"/>
            <a:ext cx="1295400" cy="646331"/>
          </a:xfrm>
          <a:prstGeom prst="rect">
            <a:avLst/>
          </a:prstGeom>
          <a:noFill/>
        </p:spPr>
        <p:txBody>
          <a:bodyPr wrap="square" rtlCol="0">
            <a:spAutoFit/>
          </a:bodyPr>
          <a:lstStyle/>
          <a:p>
            <a:pPr algn="ctr"/>
            <a:r>
              <a:rPr lang="en-US" dirty="0">
                <a:solidFill>
                  <a:schemeClr val="accent1">
                    <a:lumMod val="75000"/>
                  </a:schemeClr>
                </a:solidFill>
              </a:rPr>
              <a:t>Rigid Coupling</a:t>
            </a:r>
          </a:p>
        </p:txBody>
      </p:sp>
      <p:sp>
        <p:nvSpPr>
          <p:cNvPr id="16" name="TextBox 15"/>
          <p:cNvSpPr txBox="1"/>
          <p:nvPr/>
        </p:nvSpPr>
        <p:spPr>
          <a:xfrm>
            <a:off x="3239316" y="2130132"/>
            <a:ext cx="1295400" cy="1200329"/>
          </a:xfrm>
          <a:prstGeom prst="rect">
            <a:avLst/>
          </a:prstGeom>
          <a:noFill/>
        </p:spPr>
        <p:txBody>
          <a:bodyPr wrap="square" rtlCol="0">
            <a:spAutoFit/>
          </a:bodyPr>
          <a:lstStyle/>
          <a:p>
            <a:pPr algn="ctr"/>
            <a:r>
              <a:rPr lang="en-US" dirty="0">
                <a:solidFill>
                  <a:schemeClr val="accent1">
                    <a:lumMod val="75000"/>
                  </a:schemeClr>
                </a:solidFill>
              </a:rPr>
              <a:t>What the wall would look like</a:t>
            </a:r>
          </a:p>
        </p:txBody>
      </p:sp>
      <p:sp>
        <p:nvSpPr>
          <p:cNvPr id="17" name="TextBox 16"/>
          <p:cNvSpPr txBox="1"/>
          <p:nvPr/>
        </p:nvSpPr>
        <p:spPr>
          <a:xfrm>
            <a:off x="3239316" y="3559062"/>
            <a:ext cx="1295400" cy="923330"/>
          </a:xfrm>
          <a:prstGeom prst="rect">
            <a:avLst/>
          </a:prstGeom>
          <a:noFill/>
        </p:spPr>
        <p:txBody>
          <a:bodyPr wrap="square" rtlCol="0">
            <a:spAutoFit/>
          </a:bodyPr>
          <a:lstStyle/>
          <a:p>
            <a:pPr algn="ctr"/>
            <a:r>
              <a:rPr lang="en-US" dirty="0">
                <a:solidFill>
                  <a:schemeClr val="accent1">
                    <a:lumMod val="75000"/>
                  </a:schemeClr>
                </a:solidFill>
              </a:rPr>
              <a:t>Simple Structural Model</a:t>
            </a:r>
          </a:p>
        </p:txBody>
      </p:sp>
      <p:sp>
        <p:nvSpPr>
          <p:cNvPr id="18" name="TextBox 17"/>
          <p:cNvSpPr txBox="1"/>
          <p:nvPr/>
        </p:nvSpPr>
        <p:spPr>
          <a:xfrm>
            <a:off x="3163116" y="4982117"/>
            <a:ext cx="1447800" cy="646331"/>
          </a:xfrm>
          <a:prstGeom prst="rect">
            <a:avLst/>
          </a:prstGeom>
          <a:noFill/>
        </p:spPr>
        <p:txBody>
          <a:bodyPr wrap="square" rtlCol="0">
            <a:spAutoFit/>
          </a:bodyPr>
          <a:lstStyle/>
          <a:p>
            <a:pPr algn="ctr"/>
            <a:r>
              <a:rPr lang="en-US" dirty="0">
                <a:solidFill>
                  <a:schemeClr val="accent1">
                    <a:lumMod val="75000"/>
                  </a:schemeClr>
                </a:solidFill>
              </a:rPr>
              <a:t>Pier Conditions</a:t>
            </a:r>
          </a:p>
        </p:txBody>
      </p:sp>
      <p:sp>
        <p:nvSpPr>
          <p:cNvPr id="19"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175</a:t>
            </a:fld>
            <a:endParaRPr lang="en-US" dirty="0">
              <a:solidFill>
                <a:schemeClr val="bg1"/>
              </a:solidFill>
            </a:endParaRPr>
          </a:p>
        </p:txBody>
      </p:sp>
      <p:sp>
        <p:nvSpPr>
          <p:cNvPr id="20"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1"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22878040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r>
              <a:rPr lang="en-US" dirty="0">
                <a:solidFill>
                  <a:schemeClr val="accent1">
                    <a:lumMod val="75000"/>
                  </a:schemeClr>
                </a:solidFill>
              </a:rPr>
              <a:t>Element Forces in Coupled Piers</a:t>
            </a:r>
          </a:p>
        </p:txBody>
      </p:sp>
      <p:sp>
        <p:nvSpPr>
          <p:cNvPr id="3" name="Title 2"/>
          <p:cNvSpPr>
            <a:spLocks noGrp="1"/>
          </p:cNvSpPr>
          <p:nvPr>
            <p:ph type="title"/>
          </p:nvPr>
        </p:nvSpPr>
        <p:spPr/>
        <p:txBody>
          <a:bodyPr/>
          <a:lstStyle/>
          <a:p>
            <a:r>
              <a:rPr lang="en-US" dirty="0"/>
              <a:t>In-Plane Wall Design -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pPr/>
              <a:t>176</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4037012" y="5410200"/>
                <a:ext cx="1752600" cy="6418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𝑀</m:t>
                          </m:r>
                        </m:e>
                        <m:sub>
                          <m:r>
                            <a:rPr lang="en-US" i="1">
                              <a:latin typeface="Cambria Math"/>
                            </a:rPr>
                            <m:t>𝑃</m:t>
                          </m:r>
                        </m:sub>
                      </m:sSub>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𝑉</m:t>
                              </m:r>
                            </m:e>
                            <m:sub>
                              <m:r>
                                <a:rPr lang="en-US" i="1">
                                  <a:latin typeface="Cambria Math"/>
                                </a:rPr>
                                <m:t>𝑝</m:t>
                              </m:r>
                            </m:sub>
                          </m:sSub>
                          <m:sSub>
                            <m:sSubPr>
                              <m:ctrlPr>
                                <a:rPr lang="en-US" i="1">
                                  <a:latin typeface="Cambria Math" panose="02040503050406030204" pitchFamily="18" charset="0"/>
                                </a:rPr>
                              </m:ctrlPr>
                            </m:sSubPr>
                            <m:e>
                              <m:r>
                                <a:rPr lang="en-US" i="1">
                                  <a:latin typeface="Cambria Math"/>
                                </a:rPr>
                                <m:t>h</m:t>
                              </m:r>
                            </m:e>
                            <m:sub>
                              <m:r>
                                <a:rPr lang="en-US" i="1">
                                  <a:latin typeface="Cambria Math"/>
                                </a:rPr>
                                <m:t>𝑝</m:t>
                              </m:r>
                            </m:sub>
                          </m:sSub>
                        </m:num>
                        <m:den>
                          <m:r>
                            <a:rPr lang="en-US" i="1">
                              <a:latin typeface="Cambria Math"/>
                            </a:rPr>
                            <m:t>2</m:t>
                          </m:r>
                        </m:den>
                      </m:f>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037012" y="5410200"/>
                <a:ext cx="1752600" cy="641842"/>
              </a:xfrm>
              <a:prstGeom prst="rect">
                <a:avLst/>
              </a:prstGeom>
              <a:blipFill>
                <a:blip r:embed="rId3"/>
                <a:stretch>
                  <a:fillRect/>
                </a:stretch>
              </a:blipFill>
            </p:spPr>
            <p:txBody>
              <a:bodyPr/>
              <a:lstStyle/>
              <a:p>
                <a:r>
                  <a:rPr lang="en-US">
                    <a:noFill/>
                  </a:rPr>
                  <a:t> </a:t>
                </a:r>
              </a:p>
            </p:txBody>
          </p:sp>
        </mc:Fallback>
      </mc:AlternateContent>
      <p:sp>
        <p:nvSpPr>
          <p:cNvPr id="20" name="TextBox 19"/>
          <p:cNvSpPr txBox="1"/>
          <p:nvPr/>
        </p:nvSpPr>
        <p:spPr>
          <a:xfrm>
            <a:off x="2029400" y="5410200"/>
            <a:ext cx="1752600" cy="923330"/>
          </a:xfrm>
          <a:prstGeom prst="rect">
            <a:avLst/>
          </a:prstGeom>
          <a:noFill/>
        </p:spPr>
        <p:txBody>
          <a:bodyPr wrap="square" rtlCol="0">
            <a:spAutoFit/>
          </a:bodyPr>
          <a:lstStyle/>
          <a:p>
            <a:r>
              <a:rPr lang="en-US" dirty="0"/>
              <a:t>V</a:t>
            </a:r>
            <a:r>
              <a:rPr lang="en-US" baseline="-25000" dirty="0"/>
              <a:t>P</a:t>
            </a:r>
            <a:r>
              <a:rPr lang="en-US" dirty="0"/>
              <a:t> based on relative stiffness</a:t>
            </a:r>
          </a:p>
        </p:txBody>
      </p:sp>
      <p:sp>
        <p:nvSpPr>
          <p:cNvPr id="21" name="TextBox 20"/>
          <p:cNvSpPr txBox="1"/>
          <p:nvPr/>
        </p:nvSpPr>
        <p:spPr>
          <a:xfrm>
            <a:off x="6327774" y="5410201"/>
            <a:ext cx="1752600" cy="646331"/>
          </a:xfrm>
          <a:prstGeom prst="rect">
            <a:avLst/>
          </a:prstGeom>
          <a:noFill/>
        </p:spPr>
        <p:txBody>
          <a:bodyPr wrap="square" rtlCol="0">
            <a:spAutoFit/>
          </a:bodyPr>
          <a:lstStyle/>
          <a:p>
            <a:r>
              <a:rPr lang="en-US" dirty="0"/>
              <a:t>P</a:t>
            </a:r>
            <a:r>
              <a:rPr lang="en-US" baseline="-25000" dirty="0"/>
              <a:t>P</a:t>
            </a:r>
            <a:r>
              <a:rPr lang="en-US" dirty="0"/>
              <a:t> based on equilibrium</a:t>
            </a:r>
          </a:p>
        </p:txBody>
      </p:sp>
      <p:sp>
        <p:nvSpPr>
          <p:cNvPr id="22" name="TextBox 21"/>
          <p:cNvSpPr txBox="1"/>
          <p:nvPr/>
        </p:nvSpPr>
        <p:spPr>
          <a:xfrm>
            <a:off x="8604249" y="5410201"/>
            <a:ext cx="1752600" cy="646331"/>
          </a:xfrm>
          <a:prstGeom prst="rect">
            <a:avLst/>
          </a:prstGeom>
          <a:noFill/>
        </p:spPr>
        <p:txBody>
          <a:bodyPr wrap="square" rtlCol="0">
            <a:spAutoFit/>
          </a:bodyPr>
          <a:lstStyle/>
          <a:p>
            <a:r>
              <a:rPr lang="en-US" dirty="0"/>
              <a:t>Forces for pier design</a:t>
            </a:r>
          </a:p>
        </p:txBody>
      </p:sp>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788" y="2682370"/>
            <a:ext cx="240982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050" y="2646510"/>
            <a:ext cx="115252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249" y="2370285"/>
            <a:ext cx="11620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9612" y="2682370"/>
            <a:ext cx="257175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176</a:t>
            </a:fld>
            <a:endParaRPr lang="en-US" dirty="0">
              <a:solidFill>
                <a:schemeClr val="bg1"/>
              </a:solidFill>
            </a:endParaRPr>
          </a:p>
        </p:txBody>
      </p:sp>
      <p:sp>
        <p:nvSpPr>
          <p:cNvPr id="1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104244569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r>
              <a:rPr lang="en-US" dirty="0">
                <a:solidFill>
                  <a:schemeClr val="accent1">
                    <a:lumMod val="75000"/>
                  </a:schemeClr>
                </a:solidFill>
              </a:rPr>
              <a:t>Pier design</a:t>
            </a:r>
          </a:p>
        </p:txBody>
      </p:sp>
      <p:sp>
        <p:nvSpPr>
          <p:cNvPr id="2" name="Title 1"/>
          <p:cNvSpPr>
            <a:spLocks noGrp="1"/>
          </p:cNvSpPr>
          <p:nvPr>
            <p:ph type="title"/>
          </p:nvPr>
        </p:nvSpPr>
        <p:spPr/>
        <p:txBody>
          <a:bodyPr/>
          <a:lstStyle/>
          <a:p>
            <a:r>
              <a:rPr lang="en-US" dirty="0"/>
              <a:t>In-Plane Wall Design -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pPr/>
              <a:t>177</a:t>
            </a:fld>
            <a:endParaRPr lang="en-US" dirty="0"/>
          </a:p>
        </p:txBody>
      </p:sp>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2" y="2209800"/>
            <a:ext cx="1311031" cy="335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7.jpg"/>
          <p:cNvPicPr>
            <a:picLocks noChangeAspect="1"/>
          </p:cNvPicPr>
          <p:nvPr/>
        </p:nvPicPr>
        <p:blipFill>
          <a:blip r:embed="rId4" cstate="print"/>
          <a:stretch>
            <a:fillRect/>
          </a:stretch>
        </p:blipFill>
        <p:spPr>
          <a:xfrm>
            <a:off x="4189412" y="1769129"/>
            <a:ext cx="2971800" cy="4386543"/>
          </a:xfrm>
          <a:prstGeom prst="rect">
            <a:avLst/>
          </a:prstGeom>
        </p:spPr>
      </p:pic>
      <p:sp>
        <p:nvSpPr>
          <p:cNvPr id="5" name="TextBox 4"/>
          <p:cNvSpPr txBox="1"/>
          <p:nvPr/>
        </p:nvSpPr>
        <p:spPr>
          <a:xfrm>
            <a:off x="7483942" y="2313912"/>
            <a:ext cx="2733675" cy="3693319"/>
          </a:xfrm>
          <a:prstGeom prst="rect">
            <a:avLst/>
          </a:prstGeom>
          <a:noFill/>
        </p:spPr>
        <p:txBody>
          <a:bodyPr wrap="square" rtlCol="0">
            <a:spAutoFit/>
          </a:bodyPr>
          <a:lstStyle/>
          <a:p>
            <a:r>
              <a:rPr lang="en-US" dirty="0">
                <a:solidFill>
                  <a:schemeClr val="accent1">
                    <a:lumMod val="75000"/>
                  </a:schemeClr>
                </a:solidFill>
              </a:rPr>
              <a:t>Reinforcing must meet requirements based on wall type, including reinforcing around openings.</a:t>
            </a:r>
          </a:p>
          <a:p>
            <a:endParaRPr lang="en-US" dirty="0">
              <a:solidFill>
                <a:schemeClr val="accent1">
                  <a:lumMod val="75000"/>
                </a:schemeClr>
              </a:solidFill>
            </a:endParaRPr>
          </a:p>
          <a:p>
            <a:r>
              <a:rPr lang="en-US" dirty="0">
                <a:solidFill>
                  <a:schemeClr val="accent1">
                    <a:lumMod val="75000"/>
                  </a:schemeClr>
                </a:solidFill>
              </a:rPr>
              <a:t>If Special:</a:t>
            </a:r>
          </a:p>
          <a:p>
            <a:pPr marL="285750" indent="-285750">
              <a:buFont typeface="Arial" panose="020B0604020202020204" pitchFamily="34" charset="0"/>
              <a:buChar char="•"/>
            </a:pPr>
            <a:r>
              <a:rPr lang="en-US" dirty="0">
                <a:solidFill>
                  <a:schemeClr val="accent1">
                    <a:lumMod val="75000"/>
                  </a:schemeClr>
                </a:solidFill>
              </a:rPr>
              <a:t>Shear capacity design</a:t>
            </a:r>
          </a:p>
          <a:p>
            <a:pPr marL="285750" indent="-285750">
              <a:buFont typeface="Arial" panose="020B0604020202020204" pitchFamily="34" charset="0"/>
              <a:buChar char="•"/>
            </a:pPr>
            <a:r>
              <a:rPr lang="en-US" dirty="0">
                <a:solidFill>
                  <a:schemeClr val="accent1">
                    <a:lumMod val="75000"/>
                  </a:schemeClr>
                </a:solidFill>
              </a:rPr>
              <a:t>For reinforcing spacing, h = </a:t>
            </a:r>
            <a:r>
              <a:rPr lang="en-US" dirty="0" err="1">
                <a:solidFill>
                  <a:schemeClr val="accent1">
                    <a:lumMod val="75000"/>
                  </a:schemeClr>
                </a:solidFill>
              </a:rPr>
              <a:t>h</a:t>
            </a:r>
            <a:r>
              <a:rPr lang="en-US" baseline="-25000" dirty="0" err="1">
                <a:solidFill>
                  <a:schemeClr val="accent1">
                    <a:lumMod val="75000"/>
                  </a:schemeClr>
                </a:solidFill>
              </a:rPr>
              <a:t>P</a:t>
            </a:r>
            <a:r>
              <a:rPr lang="en-US" dirty="0">
                <a:solidFill>
                  <a:schemeClr val="accent1">
                    <a:lumMod val="75000"/>
                  </a:schemeClr>
                </a:solidFill>
              </a:rPr>
              <a:t>, l  = </a:t>
            </a:r>
            <a:r>
              <a:rPr lang="en-US" dirty="0" err="1">
                <a:solidFill>
                  <a:schemeClr val="accent1">
                    <a:lumMod val="75000"/>
                  </a:schemeClr>
                </a:solidFill>
              </a:rPr>
              <a:t>l</a:t>
            </a:r>
            <a:r>
              <a:rPr lang="en-US" baseline="-25000" dirty="0" err="1">
                <a:solidFill>
                  <a:schemeClr val="accent1">
                    <a:lumMod val="75000"/>
                  </a:schemeClr>
                </a:solidFill>
              </a:rPr>
              <a:t>P</a:t>
            </a:r>
            <a:endParaRPr lang="en-US" baseline="-25000"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p:txBody>
      </p:sp>
      <p:sp>
        <p:nvSpPr>
          <p:cNvPr id="14"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177</a:t>
            </a:fld>
            <a:endParaRPr lang="en-US" dirty="0">
              <a:solidFill>
                <a:schemeClr val="bg1"/>
              </a:solidFill>
            </a:endParaRPr>
          </a:p>
        </p:txBody>
      </p:sp>
      <p:sp>
        <p:nvSpPr>
          <p:cNvPr id="15"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6"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11163214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446433" y="1447801"/>
            <a:ext cx="4267198" cy="5355312"/>
          </a:xfrm>
          <a:prstGeom prst="rect">
            <a:avLst/>
          </a:prstGeom>
          <a:noFill/>
        </p:spPr>
        <p:txBody>
          <a:bodyPr wrap="square" rtlCol="0">
            <a:spAutoFit/>
          </a:bodyPr>
          <a:lstStyle/>
          <a:p>
            <a:r>
              <a:rPr lang="en-US" dirty="0">
                <a:solidFill>
                  <a:schemeClr val="accent1">
                    <a:lumMod val="75000"/>
                  </a:schemeClr>
                </a:solidFill>
              </a:rPr>
              <a:t>Design like shear wall:</a:t>
            </a:r>
          </a:p>
          <a:p>
            <a:pPr marL="285750" indent="-285750">
              <a:buFont typeface="Arial" panose="020B0604020202020204" pitchFamily="34" charset="0"/>
              <a:buChar char="•"/>
            </a:pPr>
            <a:r>
              <a:rPr lang="en-US" dirty="0">
                <a:solidFill>
                  <a:schemeClr val="accent1">
                    <a:lumMod val="75000"/>
                  </a:schemeClr>
                </a:solidFill>
              </a:rPr>
              <a:t>For flexure, only count on reinforcing that will be developed into piers</a:t>
            </a:r>
          </a:p>
          <a:p>
            <a:pPr marL="285750" indent="-285750">
              <a:buFont typeface="Arial" panose="020B0604020202020204" pitchFamily="34" charset="0"/>
              <a:buChar char="•"/>
            </a:pPr>
            <a:r>
              <a:rPr lang="en-US" dirty="0">
                <a:solidFill>
                  <a:schemeClr val="accent1">
                    <a:lumMod val="75000"/>
                  </a:schemeClr>
                </a:solidFill>
              </a:rPr>
              <a:t>For shear, might need to provide tie reinforcing along base of wall to collect shear and deliver it to piers at each end.</a:t>
            </a:r>
          </a:p>
          <a:p>
            <a:pPr marL="285750" indent="-285750">
              <a:buFont typeface="Arial" panose="020B0604020202020204" pitchFamily="34" charset="0"/>
              <a:buChar char="•"/>
            </a:pPr>
            <a:r>
              <a:rPr lang="en-US" dirty="0">
                <a:solidFill>
                  <a:schemeClr val="accent1">
                    <a:lumMod val="75000"/>
                  </a:schemeClr>
                </a:solidFill>
              </a:rPr>
              <a:t>Reinforcing must meet requirements based on wall type, including reinforcing around openings.</a:t>
            </a:r>
          </a:p>
          <a:p>
            <a:endParaRPr lang="en-US" dirty="0">
              <a:solidFill>
                <a:schemeClr val="accent1">
                  <a:lumMod val="75000"/>
                </a:schemeClr>
              </a:solidFill>
            </a:endParaRPr>
          </a:p>
          <a:p>
            <a:r>
              <a:rPr lang="en-US" dirty="0">
                <a:solidFill>
                  <a:schemeClr val="accent1">
                    <a:lumMod val="75000"/>
                  </a:schemeClr>
                </a:solidFill>
              </a:rPr>
              <a:t>If Special:</a:t>
            </a:r>
          </a:p>
          <a:p>
            <a:pPr marL="285750" indent="-285750">
              <a:buFont typeface="Arial" panose="020B0604020202020204" pitchFamily="34" charset="0"/>
              <a:buChar char="•"/>
            </a:pPr>
            <a:r>
              <a:rPr lang="en-US" dirty="0">
                <a:solidFill>
                  <a:schemeClr val="accent1">
                    <a:lumMod val="75000"/>
                  </a:schemeClr>
                </a:solidFill>
              </a:rPr>
              <a:t>Shear capacity design</a:t>
            </a:r>
          </a:p>
          <a:p>
            <a:pPr marL="285750" indent="-285750">
              <a:buFont typeface="Arial" panose="020B0604020202020204" pitchFamily="34" charset="0"/>
              <a:buChar char="•"/>
            </a:pPr>
            <a:r>
              <a:rPr lang="en-US" dirty="0">
                <a:solidFill>
                  <a:schemeClr val="accent1">
                    <a:lumMod val="75000"/>
                  </a:schemeClr>
                </a:solidFill>
              </a:rPr>
              <a:t>For reinforcing spacing, h and l based on this section of wall.</a:t>
            </a:r>
            <a:endParaRPr lang="en-US" baseline="-25000"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p:txBody>
      </p:sp>
      <p:sp>
        <p:nvSpPr>
          <p:cNvPr id="8" name="Content Placeholder 3"/>
          <p:cNvSpPr>
            <a:spLocks noGrp="1"/>
          </p:cNvSpPr>
          <p:nvPr>
            <p:ph idx="1"/>
          </p:nvPr>
        </p:nvSpPr>
        <p:spPr/>
        <p:txBody>
          <a:bodyPr>
            <a:noAutofit/>
          </a:bodyPr>
          <a:lstStyle/>
          <a:p>
            <a:pPr>
              <a:buNone/>
            </a:pPr>
            <a:r>
              <a:rPr lang="en-US" dirty="0">
                <a:solidFill>
                  <a:schemeClr val="tx1">
                    <a:lumMod val="50000"/>
                    <a:lumOff val="50000"/>
                  </a:schemeClr>
                </a:solidFill>
              </a:rPr>
              <a:t>Design of wall above piers</a:t>
            </a:r>
          </a:p>
        </p:txBody>
      </p:sp>
      <p:sp>
        <p:nvSpPr>
          <p:cNvPr id="2" name="Title 1"/>
          <p:cNvSpPr>
            <a:spLocks noGrp="1"/>
          </p:cNvSpPr>
          <p:nvPr>
            <p:ph type="title"/>
          </p:nvPr>
        </p:nvSpPr>
        <p:spPr/>
        <p:txBody>
          <a:bodyPr/>
          <a:lstStyle/>
          <a:p>
            <a:r>
              <a:rPr lang="en-US" dirty="0"/>
              <a:t>In-Plane Wall Design -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pPr/>
              <a:t>178</a:t>
            </a:fld>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397" y="1642192"/>
            <a:ext cx="242887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879974" y="1702714"/>
            <a:ext cx="2428875" cy="212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393949" y="5678270"/>
            <a:ext cx="1947864" cy="923330"/>
          </a:xfrm>
          <a:prstGeom prst="rect">
            <a:avLst/>
          </a:prstGeom>
          <a:noFill/>
        </p:spPr>
        <p:txBody>
          <a:bodyPr wrap="square" rtlCol="0">
            <a:spAutoFit/>
          </a:bodyPr>
          <a:lstStyle/>
          <a:p>
            <a:pPr algn="ctr"/>
            <a:r>
              <a:rPr lang="en-US" dirty="0"/>
              <a:t>Free body diagram of panel</a:t>
            </a:r>
          </a:p>
        </p:txBody>
      </p:sp>
      <p:sp>
        <p:nvSpPr>
          <p:cNvPr id="16" name="TextBox 15"/>
          <p:cNvSpPr txBox="1"/>
          <p:nvPr/>
        </p:nvSpPr>
        <p:spPr>
          <a:xfrm>
            <a:off x="5268117" y="5678271"/>
            <a:ext cx="1947864" cy="646331"/>
          </a:xfrm>
          <a:prstGeom prst="rect">
            <a:avLst/>
          </a:prstGeom>
          <a:noFill/>
        </p:spPr>
        <p:txBody>
          <a:bodyPr wrap="square" rtlCol="0">
            <a:spAutoFit/>
          </a:bodyPr>
          <a:lstStyle/>
          <a:p>
            <a:pPr algn="ctr"/>
            <a:r>
              <a:rPr lang="en-US" dirty="0"/>
              <a:t>Forces on upper part of wall</a:t>
            </a:r>
          </a:p>
        </p:txBody>
      </p:sp>
      <p:sp>
        <p:nvSpPr>
          <p:cNvPr id="17"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178</a:t>
            </a:fld>
            <a:endParaRPr lang="en-US" dirty="0">
              <a:solidFill>
                <a:schemeClr val="bg1"/>
              </a:solidFill>
            </a:endParaRPr>
          </a:p>
        </p:txBody>
      </p:sp>
      <p:sp>
        <p:nvSpPr>
          <p:cNvPr id="1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249358731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46212" y="2133600"/>
            <a:ext cx="3142129" cy="923330"/>
          </a:xfrm>
          <a:prstGeom prst="rect">
            <a:avLst/>
          </a:prstGeom>
          <a:noFill/>
        </p:spPr>
        <p:txBody>
          <a:bodyPr wrap="square" rtlCol="0">
            <a:spAutoFit/>
          </a:bodyPr>
          <a:lstStyle/>
          <a:p>
            <a:r>
              <a:rPr lang="en-US" dirty="0">
                <a:solidFill>
                  <a:schemeClr val="accent1">
                    <a:lumMod val="75000"/>
                  </a:schemeClr>
                </a:solidFill>
              </a:rPr>
              <a:t>Excerpt from ACI 318</a:t>
            </a:r>
            <a:endParaRPr lang="en-US" baseline="-25000"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p:txBody>
      </p:sp>
      <p:sp>
        <p:nvSpPr>
          <p:cNvPr id="3" name="Title 2"/>
          <p:cNvSpPr>
            <a:spLocks noGrp="1"/>
          </p:cNvSpPr>
          <p:nvPr>
            <p:ph type="title"/>
          </p:nvPr>
        </p:nvSpPr>
        <p:spPr/>
        <p:txBody>
          <a:bodyPr/>
          <a:lstStyle/>
          <a:p>
            <a:r>
              <a:rPr lang="en-US" dirty="0"/>
              <a:t>In-Plane Wall Design -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pPr/>
              <a:t>179</a:t>
            </a:fld>
            <a:endParaRPr lang="en-US" dirty="0"/>
          </a:p>
        </p:txBody>
      </p:sp>
      <p:sp>
        <p:nvSpPr>
          <p:cNvPr id="15" name="TextBox 14"/>
          <p:cNvSpPr txBox="1"/>
          <p:nvPr/>
        </p:nvSpPr>
        <p:spPr>
          <a:xfrm>
            <a:off x="2393949" y="5678270"/>
            <a:ext cx="1947864" cy="923330"/>
          </a:xfrm>
          <a:prstGeom prst="rect">
            <a:avLst/>
          </a:prstGeom>
          <a:noFill/>
        </p:spPr>
        <p:txBody>
          <a:bodyPr wrap="square" rtlCol="0">
            <a:spAutoFit/>
          </a:bodyPr>
          <a:lstStyle/>
          <a:p>
            <a:pPr algn="ctr"/>
            <a:r>
              <a:rPr lang="en-US" dirty="0"/>
              <a:t>Free body diagram of panel</a:t>
            </a:r>
          </a:p>
        </p:txBody>
      </p:sp>
      <p:sp>
        <p:nvSpPr>
          <p:cNvPr id="16" name="TextBox 15"/>
          <p:cNvSpPr txBox="1"/>
          <p:nvPr/>
        </p:nvSpPr>
        <p:spPr>
          <a:xfrm>
            <a:off x="5268117" y="5678271"/>
            <a:ext cx="1947864" cy="646331"/>
          </a:xfrm>
          <a:prstGeom prst="rect">
            <a:avLst/>
          </a:prstGeom>
          <a:noFill/>
        </p:spPr>
        <p:txBody>
          <a:bodyPr wrap="square" rtlCol="0">
            <a:spAutoFit/>
          </a:bodyPr>
          <a:lstStyle/>
          <a:p>
            <a:pPr algn="ctr"/>
            <a:r>
              <a:rPr lang="en-US" dirty="0"/>
              <a:t>Forces on upper part of wall</a:t>
            </a:r>
          </a:p>
        </p:txBody>
      </p:sp>
      <p:pic>
        <p:nvPicPr>
          <p:cNvPr id="2" name="Picture 1"/>
          <p:cNvPicPr>
            <a:picLocks noChangeAspect="1"/>
          </p:cNvPicPr>
          <p:nvPr/>
        </p:nvPicPr>
        <p:blipFill>
          <a:blip r:embed="rId3"/>
          <a:stretch>
            <a:fillRect/>
          </a:stretch>
        </p:blipFill>
        <p:spPr>
          <a:xfrm>
            <a:off x="4264021" y="1917629"/>
            <a:ext cx="5715798" cy="4058216"/>
          </a:xfrm>
          <a:prstGeom prst="rect">
            <a:avLst/>
          </a:prstGeom>
        </p:spPr>
      </p:pic>
      <p:sp>
        <p:nvSpPr>
          <p:cNvPr id="17"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179</a:t>
            </a:fld>
            <a:endParaRPr lang="en-US" dirty="0">
              <a:solidFill>
                <a:schemeClr val="bg1"/>
              </a:solidFill>
            </a:endParaRPr>
          </a:p>
        </p:txBody>
      </p:sp>
      <p:sp>
        <p:nvSpPr>
          <p:cNvPr id="1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362153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8D92F8-10E9-4535-8F89-0F422691C7AD}"/>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Alternative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18</a:t>
            </a:fld>
            <a:endParaRPr lang="en-US">
              <a:solidFill>
                <a:schemeClr val="bg1"/>
              </a:solidFill>
            </a:endParaRPr>
          </a:p>
        </p:txBody>
      </p:sp>
      <p:pic>
        <p:nvPicPr>
          <p:cNvPr id="7170" name="Picture 2" descr="https://ncma.org/wp-content/uploads/2018/11/table1-3.png"/>
          <p:cNvPicPr>
            <a:picLocks noChangeAspect="1" noChangeArrowheads="1"/>
          </p:cNvPicPr>
          <p:nvPr/>
        </p:nvPicPr>
        <p:blipFill rotWithShape="1">
          <a:blip r:embed="rId2">
            <a:extLst>
              <a:ext uri="{28A0092B-C50C-407E-A947-70E740481C1C}">
                <a14:useLocalDpi xmlns:a14="http://schemas.microsoft.com/office/drawing/2010/main" val="0"/>
              </a:ext>
            </a:extLst>
          </a:blip>
          <a:srcRect b="61523"/>
          <a:stretch/>
        </p:blipFill>
        <p:spPr bwMode="auto">
          <a:xfrm>
            <a:off x="684212" y="2362200"/>
            <a:ext cx="55455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ncma.org/wp-content/uploads/2018/11/table1-3.png"/>
          <p:cNvPicPr>
            <a:picLocks noChangeAspect="1" noChangeArrowheads="1"/>
          </p:cNvPicPr>
          <p:nvPr/>
        </p:nvPicPr>
        <p:blipFill rotWithShape="1">
          <a:blip r:embed="rId2">
            <a:extLst>
              <a:ext uri="{28A0092B-C50C-407E-A947-70E740481C1C}">
                <a14:useLocalDpi xmlns:a14="http://schemas.microsoft.com/office/drawing/2010/main" val="0"/>
              </a:ext>
            </a:extLst>
          </a:blip>
          <a:srcRect t="39012"/>
          <a:stretch/>
        </p:blipFill>
        <p:spPr bwMode="auto">
          <a:xfrm>
            <a:off x="6839314" y="1964530"/>
            <a:ext cx="4492816" cy="420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r>
              <a:rPr lang="en-US" dirty="0"/>
              <a:t>Coupling beam</a:t>
            </a:r>
          </a:p>
        </p:txBody>
      </p:sp>
      <p:sp>
        <p:nvSpPr>
          <p:cNvPr id="2" name="Title 1"/>
          <p:cNvSpPr>
            <a:spLocks noGrp="1"/>
          </p:cNvSpPr>
          <p:nvPr>
            <p:ph type="title"/>
          </p:nvPr>
        </p:nvSpPr>
        <p:spPr/>
        <p:txBody>
          <a:bodyPr/>
          <a:lstStyle/>
          <a:p>
            <a:r>
              <a:rPr lang="en-US" dirty="0"/>
              <a:t>In-Plane Wall Design - Openings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solidFill>
                  <a:schemeClr val="bg1"/>
                </a:solidFill>
              </a:rPr>
              <a:pPr/>
              <a:t>180</a:t>
            </a:fld>
            <a:endParaRPr lang="en-US" dirty="0">
              <a:solidFill>
                <a:schemeClr val="bg1"/>
              </a:solidFill>
            </a:endParaRPr>
          </a:p>
        </p:txBody>
      </p:sp>
      <p:sp>
        <p:nvSpPr>
          <p:cNvPr id="15" name="TextBox 14"/>
          <p:cNvSpPr txBox="1"/>
          <p:nvPr/>
        </p:nvSpPr>
        <p:spPr>
          <a:xfrm>
            <a:off x="2389467" y="4750369"/>
            <a:ext cx="1947864" cy="369332"/>
          </a:xfrm>
          <a:prstGeom prst="rect">
            <a:avLst/>
          </a:prstGeom>
          <a:noFill/>
        </p:spPr>
        <p:txBody>
          <a:bodyPr wrap="square" rtlCol="0">
            <a:spAutoFit/>
          </a:bodyPr>
          <a:lstStyle/>
          <a:p>
            <a:pPr algn="ctr"/>
            <a:r>
              <a:rPr lang="en-US" dirty="0">
                <a:solidFill>
                  <a:schemeClr val="bg1"/>
                </a:solidFill>
              </a:rPr>
              <a:t>Our Wall</a:t>
            </a: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4927"/>
          <a:stretch/>
        </p:blipFill>
        <p:spPr bwMode="auto">
          <a:xfrm>
            <a:off x="2027238" y="2418884"/>
            <a:ext cx="4970929"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886868" y="4948069"/>
            <a:ext cx="1947864" cy="923330"/>
          </a:xfrm>
          <a:prstGeom prst="rect">
            <a:avLst/>
          </a:prstGeom>
          <a:noFill/>
        </p:spPr>
        <p:txBody>
          <a:bodyPr wrap="square" rtlCol="0">
            <a:spAutoFit/>
          </a:bodyPr>
          <a:lstStyle/>
          <a:p>
            <a:pPr algn="ctr"/>
            <a:r>
              <a:rPr lang="en-US" dirty="0">
                <a:solidFill>
                  <a:schemeClr val="bg1"/>
                </a:solidFill>
              </a:rPr>
              <a:t>Upper bound</a:t>
            </a:r>
          </a:p>
          <a:p>
            <a:pPr algn="ctr"/>
            <a:r>
              <a:rPr lang="en-US" dirty="0">
                <a:solidFill>
                  <a:schemeClr val="bg1"/>
                </a:solidFill>
              </a:rPr>
              <a:t>for flexure in piers</a:t>
            </a: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909" y="2286000"/>
            <a:ext cx="299085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180</a:t>
            </a:fld>
            <a:endParaRPr lang="en-US" dirty="0">
              <a:solidFill>
                <a:schemeClr val="bg1"/>
              </a:solidFill>
            </a:endParaRPr>
          </a:p>
        </p:txBody>
      </p:sp>
      <p:sp>
        <p:nvSpPr>
          <p:cNvPr id="1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19" name="TextBox 18"/>
          <p:cNvSpPr txBox="1"/>
          <p:nvPr/>
        </p:nvSpPr>
        <p:spPr>
          <a:xfrm>
            <a:off x="7725446" y="4943206"/>
            <a:ext cx="2457733" cy="1200329"/>
          </a:xfrm>
          <a:prstGeom prst="rect">
            <a:avLst/>
          </a:prstGeom>
          <a:noFill/>
        </p:spPr>
        <p:txBody>
          <a:bodyPr wrap="square" rtlCol="0">
            <a:spAutoFit/>
          </a:bodyPr>
          <a:lstStyle/>
          <a:p>
            <a:pPr algn="ctr"/>
            <a:r>
              <a:rPr lang="en-US" dirty="0">
                <a:solidFill>
                  <a:schemeClr val="bg1"/>
                </a:solidFill>
              </a:rPr>
              <a:t>Upper bound for coupling beam – design for fixed end pier moments</a:t>
            </a:r>
          </a:p>
        </p:txBody>
      </p:sp>
    </p:spTree>
    <p:extLst>
      <p:ext uri="{BB962C8B-B14F-4D97-AF65-F5344CB8AC3E}">
        <p14:creationId xmlns:p14="http://schemas.microsoft.com/office/powerpoint/2010/main" val="18586140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endParaRPr lang="en-US" dirty="0"/>
          </a:p>
        </p:txBody>
      </p:sp>
      <p:sp>
        <p:nvSpPr>
          <p:cNvPr id="2" name="Title 1"/>
          <p:cNvSpPr>
            <a:spLocks noGrp="1"/>
          </p:cNvSpPr>
          <p:nvPr>
            <p:ph type="title"/>
          </p:nvPr>
        </p:nvSpPr>
        <p:spPr/>
        <p:txBody>
          <a:bodyPr/>
          <a:lstStyle/>
          <a:p>
            <a:r>
              <a:rPr lang="en-US" dirty="0"/>
              <a:t>Coupling Beam Design</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solidFill>
                  <a:schemeClr val="bg1"/>
                </a:solidFill>
              </a:rPr>
              <a:pPr/>
              <a:t>181</a:t>
            </a:fld>
            <a:endParaRPr lang="en-US" dirty="0">
              <a:solidFill>
                <a:schemeClr val="bg1"/>
              </a:solidFill>
            </a:endParaRPr>
          </a:p>
        </p:txBody>
      </p:sp>
      <p:sp>
        <p:nvSpPr>
          <p:cNvPr id="15" name="TextBox 14"/>
          <p:cNvSpPr txBox="1"/>
          <p:nvPr/>
        </p:nvSpPr>
        <p:spPr>
          <a:xfrm>
            <a:off x="2100369" y="4750369"/>
            <a:ext cx="2180945" cy="1477328"/>
          </a:xfrm>
          <a:prstGeom prst="rect">
            <a:avLst/>
          </a:prstGeom>
          <a:noFill/>
        </p:spPr>
        <p:txBody>
          <a:bodyPr wrap="square" rtlCol="0">
            <a:spAutoFit/>
          </a:bodyPr>
          <a:lstStyle/>
          <a:p>
            <a:pPr algn="ctr"/>
            <a:r>
              <a:rPr lang="en-US" dirty="0">
                <a:solidFill>
                  <a:schemeClr val="bg1"/>
                </a:solidFill>
              </a:rPr>
              <a:t>Forces on coupling beam – from analysis or fixed end pier assumption</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16" y="2453498"/>
            <a:ext cx="299085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descr="7.jpg"/>
          <p:cNvPicPr>
            <a:picLocks noChangeAspect="1"/>
          </p:cNvPicPr>
          <p:nvPr/>
        </p:nvPicPr>
        <p:blipFill rotWithShape="1">
          <a:blip r:embed="rId4" cstate="print"/>
          <a:srcRect b="114"/>
          <a:stretch/>
        </p:blipFill>
        <p:spPr>
          <a:xfrm rot="16200000">
            <a:off x="6222189" y="452344"/>
            <a:ext cx="3554446" cy="5240560"/>
          </a:xfrm>
          <a:prstGeom prst="rect">
            <a:avLst/>
          </a:prstGeom>
        </p:spPr>
      </p:pic>
      <p:sp>
        <p:nvSpPr>
          <p:cNvPr id="21" name="TextBox 20"/>
          <p:cNvSpPr txBox="1"/>
          <p:nvPr/>
        </p:nvSpPr>
        <p:spPr>
          <a:xfrm>
            <a:off x="5561011" y="4559976"/>
            <a:ext cx="5668281" cy="2031325"/>
          </a:xfrm>
          <a:prstGeom prst="rect">
            <a:avLst/>
          </a:prstGeom>
          <a:noFill/>
        </p:spPr>
        <p:txBody>
          <a:bodyPr wrap="square" rtlCol="0">
            <a:spAutoFit/>
          </a:bodyPr>
          <a:lstStyle/>
          <a:p>
            <a:r>
              <a:rPr lang="en-US" dirty="0">
                <a:solidFill>
                  <a:schemeClr val="bg1"/>
                </a:solidFill>
              </a:rPr>
              <a:t>For special walls, treat as ductile pier:</a:t>
            </a:r>
          </a:p>
          <a:p>
            <a:pPr marL="285750" indent="-285750">
              <a:buFont typeface="Arial" panose="020B0604020202020204" pitchFamily="34" charset="0"/>
              <a:buChar char="•"/>
            </a:pPr>
            <a:r>
              <a:rPr lang="en-US" dirty="0">
                <a:solidFill>
                  <a:schemeClr val="bg1"/>
                </a:solidFill>
              </a:rPr>
              <a:t>Design per shear capacity provisions.</a:t>
            </a:r>
          </a:p>
          <a:p>
            <a:pPr marL="285750" indent="-285750">
              <a:buFont typeface="Arial" panose="020B0604020202020204" pitchFamily="34" charset="0"/>
              <a:buChar char="•"/>
            </a:pPr>
            <a:r>
              <a:rPr lang="en-US" dirty="0">
                <a:solidFill>
                  <a:schemeClr val="bg1"/>
                </a:solidFill>
              </a:rPr>
              <a:t>Detail per special wall provisions:</a:t>
            </a:r>
          </a:p>
          <a:p>
            <a:pPr marL="742950" lvl="1" indent="-285750">
              <a:buFont typeface="Arial" panose="020B0604020202020204" pitchFamily="34" charset="0"/>
              <a:buChar char="•"/>
            </a:pPr>
            <a:r>
              <a:rPr lang="en-US" dirty="0">
                <a:solidFill>
                  <a:schemeClr val="bg1"/>
                </a:solidFill>
              </a:rPr>
              <a:t>Shear reinforcing is vertical</a:t>
            </a:r>
          </a:p>
          <a:p>
            <a:pPr marL="742950" lvl="1" indent="-285750">
              <a:buFont typeface="Arial" panose="020B0604020202020204" pitchFamily="34" charset="0"/>
              <a:buChar char="•"/>
            </a:pPr>
            <a:r>
              <a:rPr lang="en-US" dirty="0">
                <a:solidFill>
                  <a:schemeClr val="bg1"/>
                </a:solidFill>
              </a:rPr>
              <a:t>h/3 = 1/3 beam span</a:t>
            </a:r>
          </a:p>
          <a:p>
            <a:pPr marL="742950" lvl="1" indent="-285750">
              <a:buFont typeface="Arial" panose="020B0604020202020204" pitchFamily="34" charset="0"/>
              <a:buChar char="•"/>
            </a:pPr>
            <a:r>
              <a:rPr lang="en-US" dirty="0">
                <a:solidFill>
                  <a:schemeClr val="bg1"/>
                </a:solidFill>
              </a:rPr>
              <a:t>l/3 = 1/3 beam depth</a:t>
            </a:r>
          </a:p>
          <a:p>
            <a:pPr marL="285750" indent="-285750">
              <a:buFont typeface="Arial" panose="020B0604020202020204" pitchFamily="34" charset="0"/>
              <a:buChar char="•"/>
            </a:pPr>
            <a:endParaRPr lang="en-US" dirty="0">
              <a:solidFill>
                <a:schemeClr val="bg1"/>
              </a:solidFill>
            </a:endParaRPr>
          </a:p>
        </p:txBody>
      </p:sp>
      <p:sp>
        <p:nvSpPr>
          <p:cNvPr id="14"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181</a:t>
            </a:fld>
            <a:endParaRPr lang="en-US" dirty="0">
              <a:solidFill>
                <a:schemeClr val="bg1"/>
              </a:solidFill>
            </a:endParaRPr>
          </a:p>
        </p:txBody>
      </p:sp>
      <p:sp>
        <p:nvSpPr>
          <p:cNvPr id="1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7093120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dirty="0"/>
              <a:t>C.3  Mechanism deformation — The rotational deformation demand on plastic hinges shall be determined by imposing the design displacement, </a:t>
            </a:r>
            <a:r>
              <a:rPr lang="en-US" dirty="0" err="1">
                <a:solidFill>
                  <a:srgbClr val="C00000"/>
                </a:solidFill>
              </a:rPr>
              <a:t>C</a:t>
            </a:r>
            <a:r>
              <a:rPr lang="en-US" baseline="-25000" dirty="0" err="1">
                <a:solidFill>
                  <a:srgbClr val="C00000"/>
                </a:solidFill>
              </a:rPr>
              <a:t>d</a:t>
            </a:r>
            <a:r>
              <a:rPr lang="en-US" dirty="0" err="1">
                <a:solidFill>
                  <a:srgbClr val="C00000"/>
                </a:solidFill>
              </a:rPr>
              <a:t>δ</a:t>
            </a:r>
            <a:r>
              <a:rPr lang="en-US" baseline="-25000" dirty="0" err="1">
                <a:solidFill>
                  <a:srgbClr val="C00000"/>
                </a:solidFill>
              </a:rPr>
              <a:t>ne</a:t>
            </a:r>
            <a:r>
              <a:rPr lang="en-US" dirty="0"/>
              <a:t> , at the roof level of the yield mechanism. The rotational deformation capacity of plastic hinges shall satisfy C.3.1 to C.3.3. </a:t>
            </a:r>
          </a:p>
        </p:txBody>
      </p:sp>
      <p:sp>
        <p:nvSpPr>
          <p:cNvPr id="4" name="Title 3"/>
          <p:cNvSpPr>
            <a:spLocks noGrp="1"/>
          </p:cNvSpPr>
          <p:nvPr>
            <p:ph type="title"/>
          </p:nvPr>
        </p:nvSpPr>
        <p:spPr/>
        <p:txBody>
          <a:bodyPr/>
          <a:lstStyle/>
          <a:p>
            <a:r>
              <a:rPr lang="en-US" dirty="0"/>
              <a:t>Should also check rotations</a:t>
            </a:r>
          </a:p>
        </p:txBody>
      </p:sp>
      <p:sp>
        <p:nvSpPr>
          <p:cNvPr id="2" name="Rectangle 1"/>
          <p:cNvSpPr/>
          <p:nvPr/>
        </p:nvSpPr>
        <p:spPr>
          <a:xfrm>
            <a:off x="1218882" y="4190802"/>
            <a:ext cx="10208141" cy="953859"/>
          </a:xfrm>
          <a:prstGeom prst="rect">
            <a:avLst/>
          </a:prstGeom>
        </p:spPr>
        <p:txBody>
          <a:bodyPr wrap="square">
            <a:spAutoFit/>
          </a:bodyPr>
          <a:lstStyle/>
          <a:p>
            <a:r>
              <a:rPr lang="en-US" sz="2799" dirty="0">
                <a:solidFill>
                  <a:srgbClr val="C00000"/>
                </a:solidFill>
              </a:rPr>
              <a:t>In TMS 402-22 this will likely be increased to MCE</a:t>
            </a:r>
            <a:r>
              <a:rPr lang="en-US" sz="2799" baseline="-25000" dirty="0">
                <a:solidFill>
                  <a:srgbClr val="C00000"/>
                </a:solidFill>
              </a:rPr>
              <a:t>R</a:t>
            </a:r>
            <a:r>
              <a:rPr lang="en-US" sz="2799" dirty="0">
                <a:solidFill>
                  <a:srgbClr val="C00000"/>
                </a:solidFill>
              </a:rPr>
              <a:t> level displacement, 1.5C</a:t>
            </a:r>
            <a:r>
              <a:rPr lang="en-US" sz="2799" baseline="-25000" dirty="0">
                <a:solidFill>
                  <a:srgbClr val="C00000"/>
                </a:solidFill>
              </a:rPr>
              <a:t>d</a:t>
            </a:r>
            <a:r>
              <a:rPr lang="en-US" sz="2799" dirty="0">
                <a:solidFill>
                  <a:srgbClr val="C00000"/>
                </a:solidFill>
              </a:rPr>
              <a:t>δ</a:t>
            </a:r>
            <a:r>
              <a:rPr lang="en-US" sz="2799" baseline="-25000" dirty="0">
                <a:solidFill>
                  <a:srgbClr val="C00000"/>
                </a:solidFill>
              </a:rPr>
              <a:t>ne</a:t>
            </a:r>
            <a:endParaRPr lang="en-US" sz="2799" dirty="0"/>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Limit Design</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182</a:t>
            </a:fld>
            <a:endParaRPr lang="en-US">
              <a:solidFill>
                <a:schemeClr val="bg1"/>
              </a:solidFill>
            </a:endParaRPr>
          </a:p>
        </p:txBody>
      </p:sp>
    </p:spTree>
    <p:extLst>
      <p:ext uri="{BB962C8B-B14F-4D97-AF65-F5344CB8AC3E}">
        <p14:creationId xmlns:p14="http://schemas.microsoft.com/office/powerpoint/2010/main" val="2832302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endParaRPr lang="en-US" dirty="0"/>
          </a:p>
        </p:txBody>
      </p:sp>
      <p:sp>
        <p:nvSpPr>
          <p:cNvPr id="3" name="Title 2"/>
          <p:cNvSpPr>
            <a:spLocks noGrp="1"/>
          </p:cNvSpPr>
          <p:nvPr>
            <p:ph type="title"/>
          </p:nvPr>
        </p:nvSpPr>
        <p:spPr>
          <a:xfrm>
            <a:off x="1293812" y="381000"/>
            <a:ext cx="10134600" cy="1143000"/>
          </a:xfrm>
        </p:spPr>
        <p:txBody>
          <a:bodyPr>
            <a:normAutofit/>
          </a:bodyPr>
          <a:lstStyle/>
          <a:p>
            <a:r>
              <a:rPr lang="en-US" dirty="0"/>
              <a:t>Oddly proportioned piers in special walls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solidFill>
                  <a:schemeClr val="bg1"/>
                </a:solidFill>
              </a:rPr>
              <a:pPr/>
              <a:t>183</a:t>
            </a:fld>
            <a:endParaRPr lang="en-US" dirty="0">
              <a:solidFill>
                <a:schemeClr val="bg1"/>
              </a:solidFill>
            </a:endParaRPr>
          </a:p>
        </p:txBody>
      </p:sp>
      <p:sp>
        <p:nvSpPr>
          <p:cNvPr id="15" name="TextBox 14"/>
          <p:cNvSpPr txBox="1"/>
          <p:nvPr/>
        </p:nvSpPr>
        <p:spPr>
          <a:xfrm>
            <a:off x="2100369" y="4750369"/>
            <a:ext cx="2180945" cy="369332"/>
          </a:xfrm>
          <a:prstGeom prst="rect">
            <a:avLst/>
          </a:prstGeom>
          <a:noFill/>
        </p:spPr>
        <p:txBody>
          <a:bodyPr wrap="square" rtlCol="0">
            <a:spAutoFit/>
          </a:bodyPr>
          <a:lstStyle/>
          <a:p>
            <a:pPr algn="ctr"/>
            <a:r>
              <a:rPr lang="en-US" dirty="0">
                <a:solidFill>
                  <a:schemeClr val="bg1"/>
                </a:solidFill>
              </a:rPr>
              <a:t>Short Piers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141" y="1981200"/>
            <a:ext cx="4134678"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4" cstate="print"/>
          <a:srcRect l="10063" t="8922" r="34591" b="53199"/>
          <a:stretch>
            <a:fillRect/>
          </a:stretch>
        </p:blipFill>
        <p:spPr bwMode="auto">
          <a:xfrm>
            <a:off x="6475413" y="1981200"/>
            <a:ext cx="3553691" cy="2057400"/>
          </a:xfrm>
          <a:prstGeom prst="rect">
            <a:avLst/>
          </a:prstGeom>
          <a:noFill/>
          <a:ln w="9525">
            <a:noFill/>
            <a:miter lim="800000"/>
            <a:headEnd/>
            <a:tailEnd/>
          </a:ln>
        </p:spPr>
      </p:pic>
      <p:sp>
        <p:nvSpPr>
          <p:cNvPr id="16" name="TextBox 15"/>
          <p:cNvSpPr txBox="1"/>
          <p:nvPr/>
        </p:nvSpPr>
        <p:spPr>
          <a:xfrm>
            <a:off x="7161785" y="4750369"/>
            <a:ext cx="2180945" cy="369332"/>
          </a:xfrm>
          <a:prstGeom prst="rect">
            <a:avLst/>
          </a:prstGeom>
          <a:noFill/>
        </p:spPr>
        <p:txBody>
          <a:bodyPr wrap="square" rtlCol="0">
            <a:spAutoFit/>
          </a:bodyPr>
          <a:lstStyle/>
          <a:p>
            <a:pPr algn="ctr"/>
            <a:r>
              <a:rPr lang="en-US" dirty="0">
                <a:solidFill>
                  <a:schemeClr val="bg1"/>
                </a:solidFill>
              </a:rPr>
              <a:t>Skinny Piers</a:t>
            </a:r>
          </a:p>
        </p:txBody>
      </p:sp>
      <p:sp>
        <p:nvSpPr>
          <p:cNvPr id="17"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183</a:t>
            </a:fld>
            <a:endParaRPr lang="en-US" dirty="0">
              <a:solidFill>
                <a:schemeClr val="bg1"/>
              </a:solidFill>
            </a:endParaRPr>
          </a:p>
        </p:txBody>
      </p:sp>
      <p:sp>
        <p:nvSpPr>
          <p:cNvPr id="1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566634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a:solidFill>
                  <a:schemeClr val="accent1">
                    <a:lumMod val="75000"/>
                  </a:schemeClr>
                </a:solidFill>
              </a:rPr>
              <a:t>Short Piers  – See </a:t>
            </a:r>
            <a:r>
              <a:rPr lang="en-US" i="1" dirty="0">
                <a:solidFill>
                  <a:schemeClr val="accent1">
                    <a:lumMod val="75000"/>
                  </a:schemeClr>
                </a:solidFill>
              </a:rPr>
              <a:t>TMS Responds </a:t>
            </a:r>
            <a:r>
              <a:rPr lang="en-US" dirty="0">
                <a:solidFill>
                  <a:schemeClr val="accent1">
                    <a:lumMod val="75000"/>
                  </a:schemeClr>
                </a:solidFill>
              </a:rPr>
              <a:t>Volume 17 No. 1</a:t>
            </a:r>
            <a:endParaRPr lang="en-US" dirty="0"/>
          </a:p>
        </p:txBody>
      </p:sp>
      <p:sp>
        <p:nvSpPr>
          <p:cNvPr id="4" name="Slide Number Placeholder 3"/>
          <p:cNvSpPr>
            <a:spLocks noGrp="1"/>
          </p:cNvSpPr>
          <p:nvPr>
            <p:ph type="sldNum" sz="quarter" idx="4294967295"/>
          </p:nvPr>
        </p:nvSpPr>
        <p:spPr>
          <a:xfrm>
            <a:off x="9447213" y="6356350"/>
            <a:ext cx="2741612" cy="365125"/>
          </a:xfrm>
        </p:spPr>
        <p:txBody>
          <a:bodyPr/>
          <a:lstStyle/>
          <a:p>
            <a:fld id="{C9213462-A1AB-4E60-9F01-2835D7D3A575}" type="slidenum">
              <a:rPr lang="en-US" smtClean="0"/>
              <a:pPr/>
              <a:t>184</a:t>
            </a:fld>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691" y="1386728"/>
            <a:ext cx="4134678"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690" y="4136387"/>
            <a:ext cx="4281964" cy="168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3829" y="4146194"/>
            <a:ext cx="4349843" cy="179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212" y="1510553"/>
            <a:ext cx="329565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208212" y="3505200"/>
            <a:ext cx="2590800" cy="369332"/>
            <a:chOff x="685800" y="3505200"/>
            <a:chExt cx="2590800" cy="369332"/>
          </a:xfrm>
        </p:grpSpPr>
        <p:cxnSp>
          <p:nvCxnSpPr>
            <p:cNvPr id="20" name="Straight Connector 19"/>
            <p:cNvCxnSpPr/>
            <p:nvPr/>
          </p:nvCxnSpPr>
          <p:spPr>
            <a:xfrm>
              <a:off x="685800" y="3569731"/>
              <a:ext cx="259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 y="3505200"/>
              <a:ext cx="2590800" cy="369332"/>
            </a:xfrm>
            <a:prstGeom prst="rect">
              <a:avLst/>
            </a:prstGeom>
            <a:noFill/>
          </p:spPr>
          <p:txBody>
            <a:bodyPr wrap="square" rtlCol="0">
              <a:spAutoFit/>
            </a:bodyPr>
            <a:lstStyle/>
            <a:p>
              <a:pPr algn="ctr"/>
              <a:r>
                <a:rPr lang="en-US" dirty="0">
                  <a:solidFill>
                    <a:schemeClr val="accent1">
                      <a:lumMod val="75000"/>
                    </a:schemeClr>
                  </a:solidFill>
                </a:rPr>
                <a:t>Wall with Short Piers</a:t>
              </a:r>
            </a:p>
          </p:txBody>
        </p:sp>
      </p:grpSp>
      <p:grpSp>
        <p:nvGrpSpPr>
          <p:cNvPr id="22" name="Group 21"/>
          <p:cNvGrpSpPr/>
          <p:nvPr/>
        </p:nvGrpSpPr>
        <p:grpSpPr>
          <a:xfrm>
            <a:off x="2208212" y="5891479"/>
            <a:ext cx="2590800" cy="646331"/>
            <a:chOff x="685800" y="3505200"/>
            <a:chExt cx="2590800" cy="646331"/>
          </a:xfrm>
        </p:grpSpPr>
        <p:cxnSp>
          <p:nvCxnSpPr>
            <p:cNvPr id="23" name="Straight Connector 22"/>
            <p:cNvCxnSpPr/>
            <p:nvPr/>
          </p:nvCxnSpPr>
          <p:spPr>
            <a:xfrm>
              <a:off x="685800" y="3569731"/>
              <a:ext cx="259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3505200"/>
              <a:ext cx="2590800" cy="646331"/>
            </a:xfrm>
            <a:prstGeom prst="rect">
              <a:avLst/>
            </a:prstGeom>
            <a:noFill/>
          </p:spPr>
          <p:txBody>
            <a:bodyPr wrap="square" rtlCol="0">
              <a:spAutoFit/>
            </a:bodyPr>
            <a:lstStyle/>
            <a:p>
              <a:pPr algn="ctr"/>
              <a:r>
                <a:rPr lang="en-US" dirty="0">
                  <a:solidFill>
                    <a:schemeClr val="accent1">
                      <a:lumMod val="75000"/>
                    </a:schemeClr>
                  </a:solidFill>
                </a:rPr>
                <a:t>Potential Damage State</a:t>
              </a:r>
            </a:p>
          </p:txBody>
        </p:sp>
      </p:grpSp>
      <p:grpSp>
        <p:nvGrpSpPr>
          <p:cNvPr id="30" name="Group 29"/>
          <p:cNvGrpSpPr/>
          <p:nvPr/>
        </p:nvGrpSpPr>
        <p:grpSpPr>
          <a:xfrm>
            <a:off x="7132637" y="3505200"/>
            <a:ext cx="2590800" cy="369332"/>
            <a:chOff x="685800" y="3505200"/>
            <a:chExt cx="2590800" cy="369332"/>
          </a:xfrm>
        </p:grpSpPr>
        <p:cxnSp>
          <p:nvCxnSpPr>
            <p:cNvPr id="31" name="Straight Connector 30"/>
            <p:cNvCxnSpPr/>
            <p:nvPr/>
          </p:nvCxnSpPr>
          <p:spPr>
            <a:xfrm>
              <a:off x="685800" y="3569731"/>
              <a:ext cx="25908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5800" y="3505200"/>
              <a:ext cx="2590800" cy="369332"/>
            </a:xfrm>
            <a:prstGeom prst="rect">
              <a:avLst/>
            </a:prstGeom>
            <a:noFill/>
          </p:spPr>
          <p:txBody>
            <a:bodyPr wrap="square" rtlCol="0">
              <a:spAutoFit/>
            </a:bodyPr>
            <a:lstStyle/>
            <a:p>
              <a:pPr algn="ctr"/>
              <a:r>
                <a:rPr lang="en-US" dirty="0">
                  <a:solidFill>
                    <a:schemeClr val="accent1">
                      <a:lumMod val="75000"/>
                    </a:schemeClr>
                  </a:solidFill>
                </a:rPr>
                <a:t>Use of Control Joints</a:t>
              </a:r>
            </a:p>
          </p:txBody>
        </p:sp>
      </p:grpSp>
      <p:grpSp>
        <p:nvGrpSpPr>
          <p:cNvPr id="33" name="Group 32"/>
          <p:cNvGrpSpPr/>
          <p:nvPr/>
        </p:nvGrpSpPr>
        <p:grpSpPr>
          <a:xfrm>
            <a:off x="7132637" y="5891478"/>
            <a:ext cx="2590800" cy="369332"/>
            <a:chOff x="685800" y="3505200"/>
            <a:chExt cx="2590800" cy="369332"/>
          </a:xfrm>
        </p:grpSpPr>
        <p:cxnSp>
          <p:nvCxnSpPr>
            <p:cNvPr id="34" name="Straight Connector 33"/>
            <p:cNvCxnSpPr/>
            <p:nvPr/>
          </p:nvCxnSpPr>
          <p:spPr>
            <a:xfrm>
              <a:off x="685800" y="3569731"/>
              <a:ext cx="25908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5800" y="3505200"/>
              <a:ext cx="2590800" cy="369332"/>
            </a:xfrm>
            <a:prstGeom prst="rect">
              <a:avLst/>
            </a:prstGeom>
            <a:noFill/>
          </p:spPr>
          <p:txBody>
            <a:bodyPr wrap="square" rtlCol="0">
              <a:spAutoFit/>
            </a:bodyPr>
            <a:lstStyle/>
            <a:p>
              <a:pPr algn="ctr"/>
              <a:r>
                <a:rPr lang="en-US" dirty="0">
                  <a:solidFill>
                    <a:schemeClr val="accent1">
                      <a:lumMod val="75000"/>
                    </a:schemeClr>
                  </a:solidFill>
                </a:rPr>
                <a:t>TMS 402 7.3.2.6 </a:t>
              </a:r>
            </a:p>
          </p:txBody>
        </p:sp>
      </p:grpSp>
      <p:sp>
        <p:nvSpPr>
          <p:cNvPr id="25" name="Slide Number Placeholder 3"/>
          <p:cNvSpPr txBox="1">
            <a:spLocks/>
          </p:cNvSpPr>
          <p:nvPr/>
        </p:nvSpPr>
        <p:spPr>
          <a:xfrm>
            <a:off x="8609013" y="6356350"/>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213462-A1AB-4E60-9F01-2835D7D3A575}" type="slidenum">
              <a:rPr lang="en-US" smtClean="0">
                <a:solidFill>
                  <a:schemeClr val="bg1"/>
                </a:solidFill>
              </a:rPr>
              <a:pPr/>
              <a:t>184</a:t>
            </a:fld>
            <a:endParaRPr lang="en-US" dirty="0">
              <a:solidFill>
                <a:schemeClr val="bg1"/>
              </a:solidFill>
            </a:endParaRPr>
          </a:p>
        </p:txBody>
      </p:sp>
      <p:sp>
        <p:nvSpPr>
          <p:cNvPr id="2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2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Tree>
    <p:extLst>
      <p:ext uri="{BB962C8B-B14F-4D97-AF65-F5344CB8AC3E}">
        <p14:creationId xmlns:p14="http://schemas.microsoft.com/office/powerpoint/2010/main" val="120826043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p:cNvPicPr>
            <a:picLocks noChangeAspect="1" noChangeArrowheads="1"/>
          </p:cNvPicPr>
          <p:nvPr/>
        </p:nvPicPr>
        <p:blipFill>
          <a:blip r:embed="rId3" cstate="print"/>
          <a:srcRect l="10063" t="8922" r="34591" b="53199"/>
          <a:stretch>
            <a:fillRect/>
          </a:stretch>
        </p:blipFill>
        <p:spPr bwMode="auto">
          <a:xfrm>
            <a:off x="2132013" y="1676400"/>
            <a:ext cx="3553691" cy="2057400"/>
          </a:xfrm>
          <a:prstGeom prst="rect">
            <a:avLst/>
          </a:prstGeom>
          <a:noFill/>
          <a:ln w="9525">
            <a:noFill/>
            <a:miter lim="800000"/>
            <a:headEnd/>
            <a:tailEnd/>
          </a:ln>
        </p:spPr>
      </p:pic>
      <p:sp>
        <p:nvSpPr>
          <p:cNvPr id="16" name="Rectangle 15"/>
          <p:cNvSpPr/>
          <p:nvPr/>
        </p:nvSpPr>
        <p:spPr>
          <a:xfrm>
            <a:off x="2744254" y="1828800"/>
            <a:ext cx="2207159" cy="762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a:spLocks noGrp="1"/>
          </p:cNvSpPr>
          <p:nvPr>
            <p:ph idx="1"/>
          </p:nvPr>
        </p:nvSpPr>
        <p:spPr/>
        <p:txBody>
          <a:bodyPr>
            <a:noAutofit/>
          </a:bodyPr>
          <a:lstStyle/>
          <a:p>
            <a:pPr>
              <a:buNone/>
            </a:pPr>
            <a:endParaRPr lang="en-US" dirty="0">
              <a:solidFill>
                <a:schemeClr val="accent1">
                  <a:lumMod val="75000"/>
                </a:schemeClr>
              </a:solidFill>
            </a:endParaRPr>
          </a:p>
        </p:txBody>
      </p:sp>
      <p:sp>
        <p:nvSpPr>
          <p:cNvPr id="2" name="Title 1"/>
          <p:cNvSpPr>
            <a:spLocks noGrp="1"/>
          </p:cNvSpPr>
          <p:nvPr>
            <p:ph type="title"/>
          </p:nvPr>
        </p:nvSpPr>
        <p:spPr/>
        <p:txBody>
          <a:bodyPr/>
          <a:lstStyle/>
          <a:p>
            <a:r>
              <a:rPr lang="en-US" dirty="0"/>
              <a:t>Narrow Piers</a:t>
            </a:r>
          </a:p>
        </p:txBody>
      </p:sp>
      <p:sp>
        <p:nvSpPr>
          <p:cNvPr id="4" name="Slide Number Placeholder 3"/>
          <p:cNvSpPr>
            <a:spLocks noGrp="1"/>
          </p:cNvSpPr>
          <p:nvPr>
            <p:ph type="sldNum" sz="quarter" idx="4294967295"/>
          </p:nvPr>
        </p:nvSpPr>
        <p:spPr/>
        <p:txBody>
          <a:bodyPr/>
          <a:lstStyle/>
          <a:p>
            <a:fld id="{C9213462-A1AB-4E60-9F01-2835D7D3A575}" type="slidenum">
              <a:rPr lang="en-US" smtClean="0">
                <a:solidFill>
                  <a:schemeClr val="bg1"/>
                </a:solidFill>
              </a:rPr>
              <a:pPr/>
              <a:t>185</a:t>
            </a:fld>
            <a:endParaRPr lang="en-US" dirty="0">
              <a:solidFill>
                <a:schemeClr val="bg1"/>
              </a:solidFill>
            </a:endParaRPr>
          </a:p>
        </p:txBody>
      </p:sp>
      <p:sp>
        <p:nvSpPr>
          <p:cNvPr id="9" name="Shape 24"/>
          <p:cNvSpPr txBox="1">
            <a:spLocks/>
          </p:cNvSpPr>
          <p:nvPr/>
        </p:nvSpPr>
        <p:spPr>
          <a:xfrm>
            <a:off x="1609691" y="63821"/>
            <a:ext cx="8922250" cy="75683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sz="1800"/>
            </a:pPr>
            <a:r>
              <a:rPr lang="en-US" sz="4000" dirty="0"/>
              <a:t>In-Plane Wall Design - Openings</a:t>
            </a:r>
          </a:p>
        </p:txBody>
      </p:sp>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955" y="4094184"/>
            <a:ext cx="4349843" cy="179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7247763" y="5839468"/>
            <a:ext cx="2590800" cy="369332"/>
            <a:chOff x="685800" y="3505200"/>
            <a:chExt cx="2590800" cy="369332"/>
          </a:xfrm>
        </p:grpSpPr>
        <p:cxnSp>
          <p:nvCxnSpPr>
            <p:cNvPr id="28" name="Straight Connector 27"/>
            <p:cNvCxnSpPr/>
            <p:nvPr/>
          </p:nvCxnSpPr>
          <p:spPr>
            <a:xfrm>
              <a:off x="685800" y="3569731"/>
              <a:ext cx="259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85800" y="3505200"/>
              <a:ext cx="2590800" cy="369332"/>
            </a:xfrm>
            <a:prstGeom prst="rect">
              <a:avLst/>
            </a:prstGeom>
            <a:noFill/>
          </p:spPr>
          <p:txBody>
            <a:bodyPr wrap="square" rtlCol="0">
              <a:spAutoFit/>
            </a:bodyPr>
            <a:lstStyle/>
            <a:p>
              <a:pPr algn="ctr"/>
              <a:r>
                <a:rPr lang="en-US" dirty="0">
                  <a:solidFill>
                    <a:schemeClr val="accent1">
                      <a:lumMod val="75000"/>
                    </a:schemeClr>
                  </a:solidFill>
                </a:rPr>
                <a:t>TMS 402 7.3.2.6 </a:t>
              </a:r>
            </a:p>
          </p:txBody>
        </p:sp>
      </p:gr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942" y="4094184"/>
            <a:ext cx="4443425" cy="1535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oup 36"/>
          <p:cNvGrpSpPr/>
          <p:nvPr/>
        </p:nvGrpSpPr>
        <p:grpSpPr>
          <a:xfrm>
            <a:off x="2744253" y="5839468"/>
            <a:ext cx="2590800" cy="369332"/>
            <a:chOff x="685800" y="3505200"/>
            <a:chExt cx="2590800" cy="369332"/>
          </a:xfrm>
        </p:grpSpPr>
        <p:cxnSp>
          <p:nvCxnSpPr>
            <p:cNvPr id="38" name="Straight Connector 37"/>
            <p:cNvCxnSpPr/>
            <p:nvPr/>
          </p:nvCxnSpPr>
          <p:spPr>
            <a:xfrm>
              <a:off x="685800" y="3569731"/>
              <a:ext cx="2590800"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85800" y="3505200"/>
              <a:ext cx="2590800" cy="369332"/>
            </a:xfrm>
            <a:prstGeom prst="rect">
              <a:avLst/>
            </a:prstGeom>
            <a:noFill/>
          </p:spPr>
          <p:txBody>
            <a:bodyPr wrap="square" rtlCol="0">
              <a:spAutoFit/>
            </a:bodyPr>
            <a:lstStyle/>
            <a:p>
              <a:pPr algn="ctr"/>
              <a:r>
                <a:rPr lang="en-US" dirty="0">
                  <a:solidFill>
                    <a:schemeClr val="accent1">
                      <a:lumMod val="75000"/>
                    </a:schemeClr>
                  </a:solidFill>
                </a:rPr>
                <a:t>TMS 402 7.3.1 </a:t>
              </a:r>
            </a:p>
          </p:txBody>
        </p:sp>
      </p:grpSp>
      <p:cxnSp>
        <p:nvCxnSpPr>
          <p:cNvPr id="5" name="Straight Connector 4"/>
          <p:cNvCxnSpPr/>
          <p:nvPr/>
        </p:nvCxnSpPr>
        <p:spPr>
          <a:xfrm>
            <a:off x="3732212" y="25908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21" name="Straight Arrow Connector 30720"/>
          <p:cNvCxnSpPr/>
          <p:nvPr/>
        </p:nvCxnSpPr>
        <p:spPr>
          <a:xfrm flipH="1" flipV="1">
            <a:off x="3847833" y="2590800"/>
            <a:ext cx="1837871" cy="57912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726" name="Straight Connector 30725"/>
          <p:cNvCxnSpPr/>
          <p:nvPr/>
        </p:nvCxnSpPr>
        <p:spPr>
          <a:xfrm>
            <a:off x="5685704" y="3169920"/>
            <a:ext cx="256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727" name="TextBox 30726"/>
          <p:cNvSpPr txBox="1"/>
          <p:nvPr/>
        </p:nvSpPr>
        <p:spPr>
          <a:xfrm>
            <a:off x="6018212" y="2985254"/>
            <a:ext cx="1752600" cy="369332"/>
          </a:xfrm>
          <a:prstGeom prst="rect">
            <a:avLst/>
          </a:prstGeom>
          <a:noFill/>
        </p:spPr>
        <p:txBody>
          <a:bodyPr wrap="square" rtlCol="0">
            <a:spAutoFit/>
          </a:bodyPr>
          <a:lstStyle/>
          <a:p>
            <a:r>
              <a:rPr lang="en-US" dirty="0"/>
              <a:t>Control Joint</a:t>
            </a:r>
          </a:p>
        </p:txBody>
      </p:sp>
      <p:cxnSp>
        <p:nvCxnSpPr>
          <p:cNvPr id="51" name="Straight Arrow Connector 50"/>
          <p:cNvCxnSpPr/>
          <p:nvPr/>
        </p:nvCxnSpPr>
        <p:spPr>
          <a:xfrm flipH="1">
            <a:off x="4951412" y="1828800"/>
            <a:ext cx="658092" cy="381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609504" y="1828800"/>
            <a:ext cx="256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942012" y="1644134"/>
            <a:ext cx="1752600" cy="369332"/>
          </a:xfrm>
          <a:prstGeom prst="rect">
            <a:avLst/>
          </a:prstGeom>
          <a:noFill/>
        </p:spPr>
        <p:txBody>
          <a:bodyPr wrap="square" rtlCol="0">
            <a:spAutoFit/>
          </a:bodyPr>
          <a:lstStyle/>
          <a:p>
            <a:r>
              <a:rPr lang="en-US" dirty="0"/>
              <a:t>Beam Extent</a:t>
            </a:r>
          </a:p>
        </p:txBody>
      </p:sp>
      <p:sp>
        <p:nvSpPr>
          <p:cNvPr id="30"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31"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32"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185</a:t>
            </a:fld>
            <a:endParaRPr lang="en-US"/>
          </a:p>
        </p:txBody>
      </p:sp>
    </p:spTree>
    <p:extLst>
      <p:ext uri="{BB962C8B-B14F-4D97-AF65-F5344CB8AC3E}">
        <p14:creationId xmlns:p14="http://schemas.microsoft.com/office/powerpoint/2010/main" val="16703787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Thanks!</a:t>
            </a:r>
          </a:p>
        </p:txBody>
      </p:sp>
      <p:sp>
        <p:nvSpPr>
          <p:cNvPr id="4" name="Subtitle 3"/>
          <p:cNvSpPr>
            <a:spLocks noGrp="1"/>
          </p:cNvSpPr>
          <p:nvPr>
            <p:ph type="subTitle" idx="1"/>
          </p:nvPr>
        </p:nvSpPr>
        <p:spPr/>
        <p:txBody>
          <a:bodyPr/>
          <a:lstStyle/>
          <a:p>
            <a:r>
              <a:rPr lang="en-US" dirty="0"/>
              <a:t>John.Hochwalt@kpff.com</a:t>
            </a:r>
          </a:p>
        </p:txBody>
      </p:sp>
    </p:spTree>
    <p:extLst>
      <p:ext uri="{BB962C8B-B14F-4D97-AF65-F5344CB8AC3E}">
        <p14:creationId xmlns:p14="http://schemas.microsoft.com/office/powerpoint/2010/main" val="273586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DDAFE-A7DD-4CF4-A4F0-284BCBD9E946}"/>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Alternative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19</a:t>
            </a:fld>
            <a:endParaRPr lang="en-US">
              <a:solidFill>
                <a:schemeClr val="bg1"/>
              </a:solidFill>
            </a:endParaRPr>
          </a:p>
        </p:txBody>
      </p:sp>
      <p:pic>
        <p:nvPicPr>
          <p:cNvPr id="11266" name="Picture 2" descr="https://ncma.org/wp-content/uploads/2018/11/table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262" y="1828800"/>
            <a:ext cx="9068300" cy="440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33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574675" indent="0" eaLnBrk="0" fontAlgn="base" hangingPunct="0">
              <a:lnSpc>
                <a:spcPct val="110000"/>
              </a:lnSpc>
              <a:spcBef>
                <a:spcPct val="0"/>
              </a:spcBef>
              <a:spcAft>
                <a:spcPct val="0"/>
              </a:spcAft>
              <a:buClr>
                <a:srgbClr val="6B6B6B"/>
              </a:buClr>
              <a:buSzPct val="75000"/>
              <a:buNone/>
              <a:defRPr/>
            </a:pPr>
            <a:r>
              <a:rPr lang="en-US" sz="3200" kern="0" dirty="0"/>
              <a:t>Effect of Openings on Behavior</a:t>
            </a:r>
          </a:p>
          <a:p>
            <a:pPr marL="1031875" indent="-457200" eaLnBrk="0" fontAlgn="base" hangingPunct="0">
              <a:lnSpc>
                <a:spcPct val="110000"/>
              </a:lnSpc>
              <a:spcBef>
                <a:spcPct val="0"/>
              </a:spcBef>
              <a:spcAft>
                <a:spcPct val="0"/>
              </a:spcAft>
              <a:buClr>
                <a:srgbClr val="6B6B6B"/>
              </a:buClr>
              <a:buSzPct val="75000"/>
              <a:defRPr/>
            </a:pPr>
            <a:r>
              <a:rPr lang="en-US" sz="3200" kern="0" dirty="0"/>
              <a:t>Joints</a:t>
            </a:r>
          </a:p>
          <a:p>
            <a:pPr marL="1031875" indent="-457200" eaLnBrk="0" fontAlgn="base" hangingPunct="0">
              <a:lnSpc>
                <a:spcPct val="110000"/>
              </a:lnSpc>
              <a:spcBef>
                <a:spcPct val="0"/>
              </a:spcBef>
              <a:spcAft>
                <a:spcPct val="0"/>
              </a:spcAft>
              <a:buClr>
                <a:srgbClr val="6B6B6B"/>
              </a:buClr>
              <a:buSzPct val="75000"/>
              <a:defRPr/>
            </a:pPr>
            <a:r>
              <a:rPr lang="en-US" sz="3200" kern="0" dirty="0"/>
              <a:t>Out-of-Plane</a:t>
            </a:r>
          </a:p>
          <a:p>
            <a:pPr marL="1031875" indent="-457200" eaLnBrk="0" fontAlgn="base" hangingPunct="0">
              <a:lnSpc>
                <a:spcPct val="110000"/>
              </a:lnSpc>
              <a:spcBef>
                <a:spcPct val="0"/>
              </a:spcBef>
              <a:spcAft>
                <a:spcPct val="0"/>
              </a:spcAft>
              <a:buClr>
                <a:srgbClr val="6B6B6B"/>
              </a:buClr>
              <a:buSzPct val="75000"/>
              <a:defRPr/>
            </a:pPr>
            <a:r>
              <a:rPr lang="en-US" sz="3200" kern="0" dirty="0"/>
              <a:t>In-Plane</a:t>
            </a:r>
          </a:p>
          <a:p>
            <a:pPr marL="1397635" lvl="1" indent="-457200" eaLnBrk="0" fontAlgn="base" hangingPunct="0">
              <a:lnSpc>
                <a:spcPct val="110000"/>
              </a:lnSpc>
              <a:spcBef>
                <a:spcPct val="0"/>
              </a:spcBef>
              <a:spcAft>
                <a:spcPct val="0"/>
              </a:spcAft>
              <a:buClr>
                <a:srgbClr val="6B6B6B"/>
              </a:buClr>
              <a:buSzPct val="75000"/>
              <a:defRPr/>
            </a:pPr>
            <a:r>
              <a:rPr lang="en-US" sz="2800" kern="0" dirty="0"/>
              <a:t>Vertical</a:t>
            </a:r>
          </a:p>
          <a:p>
            <a:pPr marL="1397635" lvl="1" indent="-457200" eaLnBrk="0" fontAlgn="base" hangingPunct="0">
              <a:lnSpc>
                <a:spcPct val="110000"/>
              </a:lnSpc>
              <a:spcBef>
                <a:spcPct val="0"/>
              </a:spcBef>
              <a:spcAft>
                <a:spcPct val="0"/>
              </a:spcAft>
              <a:buClr>
                <a:srgbClr val="6B6B6B"/>
              </a:buClr>
              <a:buSzPct val="75000"/>
              <a:defRPr/>
            </a:pPr>
            <a:r>
              <a:rPr lang="en-US" sz="2800" kern="0" dirty="0"/>
              <a:t>Lateral</a:t>
            </a:r>
            <a:endParaRPr lang="en-US" kern="0" dirty="0"/>
          </a:p>
        </p:txBody>
      </p:sp>
      <p:sp>
        <p:nvSpPr>
          <p:cNvPr id="9218"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t>Outline</a:t>
            </a:r>
          </a:p>
        </p:txBody>
      </p:sp>
      <p:sp>
        <p:nvSpPr>
          <p:cNvPr id="2" name="Date Placeholder 1"/>
          <p:cNvSpPr>
            <a:spLocks noGrp="1"/>
          </p:cNvSpPr>
          <p:nvPr>
            <p:ph type="dt" sz="half" idx="4294967295"/>
          </p:nvPr>
        </p:nvSpPr>
        <p:spPr>
          <a:xfrm>
            <a:off x="10868025" y="6400800"/>
            <a:ext cx="1320800" cy="276225"/>
          </a:xfrm>
        </p:spPr>
        <p:txBody>
          <a:bodyPr/>
          <a:lstStyle/>
          <a:p>
            <a:fld id="{77D2C198-D784-46A8-91E8-5A3F360688F8}" type="datetime1">
              <a:rPr lang="en-US" smtClean="0"/>
              <a:t>4/12/2022</a:t>
            </a:fld>
            <a:endParaRPr lang="en-US" dirty="0"/>
          </a:p>
        </p:txBody>
      </p:sp>
      <p:sp>
        <p:nvSpPr>
          <p:cNvPr id="3" name="Footer Placeholder 2"/>
          <p:cNvSpPr>
            <a:spLocks noGrp="1"/>
          </p:cNvSpPr>
          <p:nvPr>
            <p:ph type="ftr" sz="quarter" idx="4294967295"/>
          </p:nvPr>
        </p:nvSpPr>
        <p:spPr>
          <a:xfrm>
            <a:off x="0" y="6400800"/>
            <a:ext cx="6324600" cy="276225"/>
          </a:xfrm>
        </p:spPr>
        <p:txBody>
          <a:bodyPr/>
          <a:lstStyle/>
          <a:p>
            <a:pPr algn="l"/>
            <a:r>
              <a:rPr lang="en-US" dirty="0"/>
              <a:t>Introduction to Veneer</a:t>
            </a:r>
          </a:p>
        </p:txBody>
      </p:sp>
      <p:sp>
        <p:nvSpPr>
          <p:cNvPr id="4" name="Slide Number Placeholder 3"/>
          <p:cNvSpPr>
            <a:spLocks noGrp="1"/>
          </p:cNvSpPr>
          <p:nvPr>
            <p:ph type="sldNum" sz="quarter" idx="4294967295"/>
          </p:nvPr>
        </p:nvSpPr>
        <p:spPr>
          <a:xfrm>
            <a:off x="10969625" y="6400800"/>
            <a:ext cx="1219200" cy="276225"/>
          </a:xfrm>
        </p:spPr>
        <p:txBody>
          <a:bodyPr/>
          <a:lstStyle/>
          <a:p>
            <a:fld id="{299542E4-2CCF-42F6-9D92-ED568035133D}" type="slidenum">
              <a:rPr lang="en-US" smtClean="0"/>
              <a:pPr/>
              <a:t>2</a:t>
            </a:fld>
            <a:endParaRPr lang="en-US"/>
          </a:p>
        </p:txBody>
      </p:sp>
    </p:spTree>
    <p:custDataLst>
      <p:tags r:id="rId1"/>
    </p:custDataLst>
    <p:extLst>
      <p:ext uri="{BB962C8B-B14F-4D97-AF65-F5344CB8AC3E}">
        <p14:creationId xmlns:p14="http://schemas.microsoft.com/office/powerpoint/2010/main" val="284507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idx="1"/>
              </p:nvPr>
            </p:nvSpPr>
            <p:spPr/>
            <p:txBody>
              <a:bodyPr>
                <a:normAutofit lnSpcReduction="10000"/>
              </a:bodyPr>
              <a:lstStyle/>
              <a:p>
                <a:pPr marL="0" lvl="1" indent="0">
                  <a:buNone/>
                </a:pPr>
                <a:r>
                  <a:rPr lang="en-US" sz="2800" dirty="0"/>
                  <a:t>No Joint Option</a:t>
                </a:r>
              </a:p>
              <a:p>
                <a:r>
                  <a:rPr lang="en-US" sz="2800" dirty="0"/>
                  <a:t>Use reinforcement to limit crack sizes</a:t>
                </a:r>
              </a:p>
              <a:p>
                <a:r>
                  <a:rPr lang="en-US" sz="2800" dirty="0"/>
                  <a:t>When crack occurs reinforcement should not yield</a:t>
                </a:r>
              </a:p>
              <a:p>
                <a:r>
                  <a:rPr lang="en-US" sz="2800" dirty="0"/>
                  <a:t>Assume tensile strength of wall (112 psi in note)</a:t>
                </a:r>
              </a:p>
              <a:p>
                <a:r>
                  <a:rPr lang="en-US" sz="2800" dirty="0"/>
                  <a:t>Assume length of bar that will be under stress (10 in)</a:t>
                </a:r>
              </a:p>
              <a:p>
                <a:r>
                  <a:rPr lang="en-US" sz="2800" dirty="0"/>
                  <a:t>Assume stress limit or crack width limit (0.02 in at yield)</a:t>
                </a:r>
              </a:p>
              <a:p>
                <a:pPr marL="0" indent="0">
                  <a:buNone/>
                </a:pP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𝐴</m:t>
                        </m:r>
                      </m:e>
                      <m:sub>
                        <m:r>
                          <a:rPr lang="en-US" sz="2800" b="0" i="1" smtClean="0">
                            <a:latin typeface="Cambria Math" panose="02040503050406030204" pitchFamily="18" charset="0"/>
                          </a:rPr>
                          <m:t>𝑠</m:t>
                        </m:r>
                      </m:sub>
                    </m:sSub>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0.0019</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𝐴</m:t>
                        </m:r>
                      </m:e>
                      <m:sub>
                        <m:r>
                          <a:rPr lang="en-US" sz="2800" b="0" i="1" smtClean="0">
                            <a:latin typeface="Cambria Math" panose="02040503050406030204" pitchFamily="18" charset="0"/>
                            <a:ea typeface="Cambria Math" panose="02040503050406030204" pitchFamily="18" charset="0"/>
                          </a:rPr>
                          <m:t>𝑛</m:t>
                        </m:r>
                      </m:sub>
                    </m:sSub>
                  </m:oMath>
                </a14:m>
                <a:r>
                  <a:rPr lang="en-US" sz="2800" dirty="0"/>
                  <a:t> where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𝐴</m:t>
                        </m:r>
                      </m:e>
                      <m:sub>
                        <m:r>
                          <a:rPr lang="en-US" sz="2800" i="1">
                            <a:latin typeface="Cambria Math" panose="02040503050406030204" pitchFamily="18" charset="0"/>
                            <a:ea typeface="Cambria Math" panose="02040503050406030204" pitchFamily="18" charset="0"/>
                          </a:rPr>
                          <m:t>𝑛</m:t>
                        </m:r>
                      </m:sub>
                    </m:sSub>
                  </m:oMath>
                </a14:m>
                <a:r>
                  <a:rPr lang="en-US" sz="2800" dirty="0"/>
                  <a:t> is the net area of masonry</a:t>
                </a:r>
              </a:p>
            </p:txBody>
          </p:sp>
        </mc:Choice>
        <mc:Fallback>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l="-1270" t="-3366"/>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TEK Note 10-02D Alternative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20</a:t>
            </a:fld>
            <a:endParaRPr lang="en-US">
              <a:solidFill>
                <a:schemeClr val="bg1"/>
              </a:solidFill>
            </a:endParaRPr>
          </a:p>
        </p:txBody>
      </p:sp>
    </p:spTree>
    <p:extLst>
      <p:ext uri="{BB962C8B-B14F-4D97-AF65-F5344CB8AC3E}">
        <p14:creationId xmlns:p14="http://schemas.microsoft.com/office/powerpoint/2010/main" val="300245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5C2C9B-8555-4DF9-8C36-2F4BBE0930FA}"/>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Alternative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21</a:t>
            </a:fld>
            <a:endParaRPr lang="en-US">
              <a:solidFill>
                <a:schemeClr val="bg1"/>
              </a:solidFill>
            </a:endParaRPr>
          </a:p>
        </p:txBody>
      </p:sp>
      <p:pic>
        <p:nvPicPr>
          <p:cNvPr id="12290" name="Picture 2" descr="https://ncma.org/wp-content/uploads/2018/11/tabl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812" y="1663935"/>
            <a:ext cx="4419600" cy="459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0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When Are Joints Required?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Where Can Joints be Located?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How Can Joints be Constructed?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endParaRPr lang="en-US" sz="3200" kern="0" dirty="0">
              <a:solidFill>
                <a:srgbClr val="96B86B"/>
              </a:solidFill>
            </a:endParaRP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423273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sz="2800" dirty="0"/>
              <a:t>Where to locate joints:</a:t>
            </a:r>
          </a:p>
          <a:p>
            <a:pPr marL="457200" indent="-457200">
              <a:buFont typeface="+mj-lt"/>
              <a:buAutoNum type="arabicPeriod"/>
            </a:pPr>
            <a:r>
              <a:rPr lang="en-US" dirty="0"/>
              <a:t>at changes in wall height,</a:t>
            </a:r>
          </a:p>
          <a:p>
            <a:pPr marL="457200" indent="-457200">
              <a:buFont typeface="+mj-lt"/>
              <a:buAutoNum type="arabicPeriod"/>
            </a:pPr>
            <a:r>
              <a:rPr lang="en-US" dirty="0"/>
              <a:t>at changes in wall thickness, such as at pipe and duct chases and pilasters,</a:t>
            </a:r>
          </a:p>
          <a:p>
            <a:pPr marL="457200" indent="-457200">
              <a:buFont typeface="+mj-lt"/>
              <a:buAutoNum type="arabicPeriod"/>
            </a:pPr>
            <a:r>
              <a:rPr lang="en-US" dirty="0"/>
              <a:t>at (above) movement joints in foundations and floors,</a:t>
            </a:r>
          </a:p>
          <a:p>
            <a:pPr marL="457200" indent="-457200">
              <a:buFont typeface="+mj-lt"/>
              <a:buAutoNum type="arabicPeriod"/>
            </a:pPr>
            <a:r>
              <a:rPr lang="en-US" dirty="0"/>
              <a:t>at (above and below) movement joints in roofs and floors that bear on a wall,</a:t>
            </a:r>
          </a:p>
          <a:p>
            <a:pPr marL="457200" indent="-457200">
              <a:buFont typeface="+mj-lt"/>
              <a:buAutoNum type="arabicPeriod"/>
            </a:pPr>
            <a:r>
              <a:rPr lang="en-US" dirty="0"/>
              <a:t>near one or both sides of door and window openings, and</a:t>
            </a:r>
          </a:p>
          <a:p>
            <a:pPr marL="457200" indent="-457200">
              <a:buFont typeface="+mj-lt"/>
              <a:buAutoNum type="arabicPeriod"/>
            </a:pPr>
            <a:r>
              <a:rPr lang="en-US" dirty="0"/>
              <a:t>adjacent to corners of walls or intersections within a distance equal to half the control joint spacing</a:t>
            </a:r>
          </a:p>
        </p:txBody>
      </p:sp>
      <p:sp>
        <p:nvSpPr>
          <p:cNvPr id="3" name="Title 2"/>
          <p:cNvSpPr>
            <a:spLocks noGrp="1"/>
          </p:cNvSpPr>
          <p:nvPr>
            <p:ph type="title"/>
          </p:nvPr>
        </p:nvSpPr>
        <p:spPr/>
        <p:txBody>
          <a:bodyPr/>
          <a:lstStyle/>
          <a:p>
            <a:r>
              <a:rPr lang="en-US" dirty="0"/>
              <a:t>TEK Note 10-02D Empirical Method</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23</a:t>
            </a:fld>
            <a:endParaRPr lang="en-US">
              <a:solidFill>
                <a:schemeClr val="bg1"/>
              </a:solidFill>
            </a:endParaRPr>
          </a:p>
        </p:txBody>
      </p:sp>
    </p:spTree>
    <p:extLst>
      <p:ext uri="{BB962C8B-B14F-4D97-AF65-F5344CB8AC3E}">
        <p14:creationId xmlns:p14="http://schemas.microsoft.com/office/powerpoint/2010/main" val="342452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cma.org/wp-content/uploads/2018/08/figure1-41.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64961" y="2476287"/>
            <a:ext cx="6658904" cy="30484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TEK Note 10-02D Empirical Method</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24</a:t>
            </a:fld>
            <a:endParaRPr lang="en-US">
              <a:solidFill>
                <a:schemeClr val="bg1"/>
              </a:solidFill>
            </a:endParaRPr>
          </a:p>
        </p:txBody>
      </p:sp>
    </p:spTree>
    <p:extLst>
      <p:ext uri="{BB962C8B-B14F-4D97-AF65-F5344CB8AC3E}">
        <p14:creationId xmlns:p14="http://schemas.microsoft.com/office/powerpoint/2010/main" val="411048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7193" y="1676400"/>
            <a:ext cx="8834437" cy="7036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D7A2177-8A94-48EC-BDFD-B582A51563BB}"/>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Empirical Method</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25</a:t>
            </a:fld>
            <a:endParaRPr lang="en-US">
              <a:solidFill>
                <a:schemeClr val="bg1"/>
              </a:solidFill>
            </a:endParaRPr>
          </a:p>
        </p:txBody>
      </p:sp>
      <p:pic>
        <p:nvPicPr>
          <p:cNvPr id="2050" name="Picture 2" descr="https://ncma.org/wp-content/uploads/2019/08/Figure-1b-TEK-10-0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193" y="1839556"/>
            <a:ext cx="8834437" cy="446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6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B6ADA2-EA58-4929-90D9-6984F0F8375F}"/>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Empirical Method</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26</a:t>
            </a:fld>
            <a:endParaRPr lang="en-US">
              <a:solidFill>
                <a:schemeClr val="bg1"/>
              </a:solidFill>
            </a:endParaRPr>
          </a:p>
        </p:txBody>
      </p:sp>
      <p:pic>
        <p:nvPicPr>
          <p:cNvPr id="13314" name="Picture 2" descr="https://ncma.org/wp-content/uploads/2018/08/figure2-29.png"/>
          <p:cNvPicPr>
            <a:picLocks noChangeAspect="1" noChangeArrowheads="1"/>
          </p:cNvPicPr>
          <p:nvPr/>
        </p:nvPicPr>
        <p:blipFill rotWithShape="1">
          <a:blip r:embed="rId2">
            <a:extLst>
              <a:ext uri="{28A0092B-C50C-407E-A947-70E740481C1C}">
                <a14:useLocalDpi xmlns:a14="http://schemas.microsoft.com/office/drawing/2010/main" val="0"/>
              </a:ext>
            </a:extLst>
          </a:blip>
          <a:srcRect b="52326"/>
          <a:stretch/>
        </p:blipFill>
        <p:spPr bwMode="auto">
          <a:xfrm>
            <a:off x="1378376" y="1727201"/>
            <a:ext cx="9432071" cy="441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3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746A292-855A-4DCE-86E6-B7986FF70F62}"/>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Empirical Method</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27</a:t>
            </a:fld>
            <a:endParaRPr lang="en-US">
              <a:solidFill>
                <a:schemeClr val="bg1"/>
              </a:solidFill>
            </a:endParaRPr>
          </a:p>
        </p:txBody>
      </p:sp>
      <p:pic>
        <p:nvPicPr>
          <p:cNvPr id="13314" name="Picture 2" descr="https://ncma.org/wp-content/uploads/2018/08/figure2-29.png"/>
          <p:cNvPicPr>
            <a:picLocks noChangeAspect="1" noChangeArrowheads="1"/>
          </p:cNvPicPr>
          <p:nvPr/>
        </p:nvPicPr>
        <p:blipFill rotWithShape="1">
          <a:blip r:embed="rId2">
            <a:extLst>
              <a:ext uri="{28A0092B-C50C-407E-A947-70E740481C1C}">
                <a14:useLocalDpi xmlns:a14="http://schemas.microsoft.com/office/drawing/2010/main" val="0"/>
              </a:ext>
            </a:extLst>
          </a:blip>
          <a:srcRect t="48770" b="5201"/>
          <a:stretch/>
        </p:blipFill>
        <p:spPr bwMode="auto">
          <a:xfrm>
            <a:off x="1293812" y="1866900"/>
            <a:ext cx="9432071"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37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D04DF3A-7142-43A8-8822-292D39BF8B5B}"/>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Selecting Joint Locations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28</a:t>
            </a:fld>
            <a:endParaRPr lang="en-US">
              <a:solidFill>
                <a:schemeClr val="bg1"/>
              </a:solidFill>
            </a:endParaRPr>
          </a:p>
        </p:txBody>
      </p:sp>
      <p:pic>
        <p:nvPicPr>
          <p:cNvPr id="7" name="Picture 6"/>
          <p:cNvPicPr/>
          <p:nvPr/>
        </p:nvPicPr>
        <p:blipFill rotWithShape="1">
          <a:blip r:embed="rId2"/>
          <a:srcRect b="17672"/>
          <a:stretch/>
        </p:blipFill>
        <p:spPr bwMode="auto">
          <a:xfrm>
            <a:off x="1827212" y="1998044"/>
            <a:ext cx="8162925" cy="3928713"/>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1A643D0F-51ED-4C12-B4E4-FBC1FE628DE2}"/>
              </a:ext>
            </a:extLst>
          </p:cNvPr>
          <p:cNvSpPr txBox="1"/>
          <p:nvPr/>
        </p:nvSpPr>
        <p:spPr>
          <a:xfrm>
            <a:off x="2715841" y="5802996"/>
            <a:ext cx="5943600" cy="369204"/>
          </a:xfrm>
          <a:prstGeom prst="rect">
            <a:avLst/>
          </a:prstGeom>
          <a:noFill/>
        </p:spPr>
        <p:txBody>
          <a:bodyPr wrap="square" rtlCol="0">
            <a:spAutoFit/>
          </a:bodyPr>
          <a:lstStyle/>
          <a:p>
            <a:pPr algn="ctr"/>
            <a:r>
              <a:rPr lang="en-US" sz="1799" dirty="0">
                <a:solidFill>
                  <a:schemeClr val="bg1"/>
                </a:solidFill>
              </a:rPr>
              <a:t>Example from TMS </a:t>
            </a:r>
            <a:r>
              <a:rPr lang="en-US" sz="1799" i="1" dirty="0">
                <a:solidFill>
                  <a:schemeClr val="bg1"/>
                </a:solidFill>
              </a:rPr>
              <a:t>Strength Design of Masonry</a:t>
            </a:r>
            <a:endParaRPr lang="en-US" sz="1799" dirty="0">
              <a:solidFill>
                <a:schemeClr val="bg1"/>
              </a:solidFill>
            </a:endParaRPr>
          </a:p>
        </p:txBody>
      </p:sp>
    </p:spTree>
    <p:extLst>
      <p:ext uri="{BB962C8B-B14F-4D97-AF65-F5344CB8AC3E}">
        <p14:creationId xmlns:p14="http://schemas.microsoft.com/office/powerpoint/2010/main" val="361614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57E7CDC-A9D7-4E69-A9E5-67E679FB5C8C}"/>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Selecting Joint Locations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29</a:t>
            </a:fld>
            <a:endParaRPr lang="en-US">
              <a:solidFill>
                <a:schemeClr val="bg1"/>
              </a:solidFill>
            </a:endParaRPr>
          </a:p>
        </p:txBody>
      </p:sp>
      <p:pic>
        <p:nvPicPr>
          <p:cNvPr id="7" name="Picture 6"/>
          <p:cNvPicPr/>
          <p:nvPr/>
        </p:nvPicPr>
        <p:blipFill rotWithShape="1">
          <a:blip r:embed="rId2"/>
          <a:srcRect b="17672"/>
          <a:stretch/>
        </p:blipFill>
        <p:spPr bwMode="auto">
          <a:xfrm>
            <a:off x="1827212" y="1998044"/>
            <a:ext cx="8162925" cy="39287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24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Openings and Joints</a:t>
            </a:r>
          </a:p>
        </p:txBody>
      </p:sp>
      <p:sp>
        <p:nvSpPr>
          <p:cNvPr id="4" name="Subtitle 3"/>
          <p:cNvSpPr>
            <a:spLocks noGrp="1"/>
          </p:cNvSpPr>
          <p:nvPr>
            <p:ph type="subTitle" idx="1"/>
          </p:nvPr>
        </p:nvSpPr>
        <p:spPr/>
        <p:txBody>
          <a:bodyPr/>
          <a:lstStyle/>
          <a:p>
            <a:r>
              <a:rPr lang="en-US" dirty="0"/>
              <a:t>Defining the problem . . . </a:t>
            </a:r>
          </a:p>
          <a:p>
            <a:r>
              <a:rPr lang="en-US" dirty="0"/>
              <a:t>Choosing the problem</a:t>
            </a:r>
          </a:p>
        </p:txBody>
      </p:sp>
    </p:spTree>
    <p:extLst>
      <p:ext uri="{BB962C8B-B14F-4D97-AF65-F5344CB8AC3E}">
        <p14:creationId xmlns:p14="http://schemas.microsoft.com/office/powerpoint/2010/main" val="186659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8FBE569-6DB8-4B64-B432-DFC663657DD1}"/>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Selecting Joint Locations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30</a:t>
            </a:fld>
            <a:endParaRPr lang="en-US">
              <a:solidFill>
                <a:schemeClr val="bg1"/>
              </a:solidFill>
            </a:endParaRPr>
          </a:p>
        </p:txBody>
      </p:sp>
      <p:pic>
        <p:nvPicPr>
          <p:cNvPr id="8" name="Picture 7"/>
          <p:cNvPicPr/>
          <p:nvPr/>
        </p:nvPicPr>
        <p:blipFill rotWithShape="1">
          <a:blip r:embed="rId2"/>
          <a:srcRect b="50322"/>
          <a:stretch/>
        </p:blipFill>
        <p:spPr>
          <a:xfrm>
            <a:off x="379413" y="1858109"/>
            <a:ext cx="5537143" cy="3933091"/>
          </a:xfrm>
          <a:prstGeom prst="rect">
            <a:avLst/>
          </a:prstGeom>
        </p:spPr>
      </p:pic>
      <p:pic>
        <p:nvPicPr>
          <p:cNvPr id="10" name="Picture 9"/>
          <p:cNvPicPr/>
          <p:nvPr/>
        </p:nvPicPr>
        <p:blipFill rotWithShape="1">
          <a:blip r:embed="rId2"/>
          <a:srcRect t="49678"/>
          <a:stretch/>
        </p:blipFill>
        <p:spPr>
          <a:xfrm>
            <a:off x="6094412" y="1846386"/>
            <a:ext cx="5537143" cy="3984052"/>
          </a:xfrm>
          <a:prstGeom prst="rect">
            <a:avLst/>
          </a:prstGeom>
        </p:spPr>
      </p:pic>
    </p:spTree>
    <p:extLst>
      <p:ext uri="{BB962C8B-B14F-4D97-AF65-F5344CB8AC3E}">
        <p14:creationId xmlns:p14="http://schemas.microsoft.com/office/powerpoint/2010/main" val="814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p:spPr>
        <p:txBody>
          <a:bodyPr>
            <a:normAutofit/>
          </a:bodyPr>
          <a:lstStyle/>
          <a:p>
            <a:pPr algn="l">
              <a:defRPr sz="1800">
                <a:solidFill>
                  <a:srgbClr val="000000"/>
                </a:solidFill>
              </a:defRPr>
            </a:pPr>
            <a:endParaRPr lang="en-US" dirty="0">
              <a:solidFill>
                <a:schemeClr val="accent1">
                  <a:lumMod val="75000"/>
                </a:schemeClr>
              </a:solidFill>
            </a:endParaRPr>
          </a:p>
          <a:p>
            <a:pPr marL="1028700" lvl="1" indent="-571500" algn="l">
              <a:buFont typeface="Arial" panose="020B0604020202020204" pitchFamily="34" charset="0"/>
              <a:buChar char="•"/>
              <a:defRPr sz="1800">
                <a:solidFill>
                  <a:srgbClr val="000000"/>
                </a:solidFill>
              </a:defRPr>
            </a:pPr>
            <a:endParaRPr lang="en-US" dirty="0">
              <a:solidFill>
                <a:schemeClr val="accent1">
                  <a:lumMod val="75000"/>
                </a:schemeClr>
              </a:solidFill>
            </a:endParaRPr>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Where should the joints be?</a:t>
            </a:r>
            <a:endParaRPr sz="4400" dirty="0"/>
          </a:p>
        </p:txBody>
      </p:sp>
      <p:sp>
        <p:nvSpPr>
          <p:cNvPr id="19" name="TextBox 18"/>
          <p:cNvSpPr txBox="1"/>
          <p:nvPr/>
        </p:nvSpPr>
        <p:spPr>
          <a:xfrm>
            <a:off x="13950634" y="4582416"/>
            <a:ext cx="816804" cy="707886"/>
          </a:xfrm>
          <a:prstGeom prst="rect">
            <a:avLst/>
          </a:prstGeom>
          <a:noFill/>
        </p:spPr>
        <p:txBody>
          <a:bodyPr wrap="square" rtlCol="0">
            <a:spAutoFit/>
          </a:bodyPr>
          <a:lstStyle/>
          <a:p>
            <a:r>
              <a:rPr lang="en-US" sz="1000" dirty="0"/>
              <a:t>Image from masonrybc.org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2482114"/>
            <a:ext cx="796412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1"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12"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31</a:t>
            </a:fld>
            <a:endParaRPr lang="en-US">
              <a:solidFill>
                <a:schemeClr val="bg1"/>
              </a:solidFill>
            </a:endParaRPr>
          </a:p>
        </p:txBody>
      </p:sp>
      <p:sp>
        <p:nvSpPr>
          <p:cNvPr id="9" name="TextBox 8">
            <a:extLst>
              <a:ext uri="{FF2B5EF4-FFF2-40B4-BE49-F238E27FC236}">
                <a16:creationId xmlns:a16="http://schemas.microsoft.com/office/drawing/2014/main" id="{5A0FBFAE-3A23-4455-9A35-6596B4BABE77}"/>
              </a:ext>
            </a:extLst>
          </p:cNvPr>
          <p:cNvSpPr txBox="1"/>
          <p:nvPr/>
        </p:nvSpPr>
        <p:spPr>
          <a:xfrm>
            <a:off x="2282149" y="5476055"/>
            <a:ext cx="7049730" cy="369204"/>
          </a:xfrm>
          <a:prstGeom prst="rect">
            <a:avLst/>
          </a:prstGeom>
          <a:noFill/>
        </p:spPr>
        <p:txBody>
          <a:bodyPr wrap="square" rtlCol="0">
            <a:spAutoFit/>
          </a:bodyPr>
          <a:lstStyle/>
          <a:p>
            <a:pPr algn="ctr"/>
            <a:r>
              <a:rPr lang="en-US" sz="1799" dirty="0">
                <a:solidFill>
                  <a:schemeClr val="bg1"/>
                </a:solidFill>
              </a:rPr>
              <a:t>Example from MIA </a:t>
            </a:r>
            <a:r>
              <a:rPr lang="en-US" sz="1799" i="1" dirty="0">
                <a:solidFill>
                  <a:schemeClr val="bg1"/>
                </a:solidFill>
              </a:rPr>
              <a:t>Reinforced Masonry Engineering Handbook</a:t>
            </a:r>
            <a:endParaRPr lang="en-US" sz="1799" dirty="0">
              <a:solidFill>
                <a:schemeClr val="bg1"/>
              </a:solidFill>
            </a:endParaRPr>
          </a:p>
        </p:txBody>
      </p:sp>
    </p:spTree>
    <p:extLst>
      <p:ext uri="{BB962C8B-B14F-4D97-AF65-F5344CB8AC3E}">
        <p14:creationId xmlns:p14="http://schemas.microsoft.com/office/powerpoint/2010/main" val="3800920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7BED68-CF0E-4493-8059-711550F9D335}"/>
              </a:ext>
            </a:extLst>
          </p:cNvPr>
          <p:cNvSpPr>
            <a:spLocks noGrp="1"/>
          </p:cNvSpPr>
          <p:nvPr>
            <p:ph idx="1"/>
          </p:nvPr>
        </p:nvSpPr>
        <p:spPr/>
        <p:txBody>
          <a:bodyPr/>
          <a:lstStyle/>
          <a:p>
            <a:endParaRPr lang="en-US"/>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Where should the joints be?</a:t>
            </a:r>
            <a:endParaRPr sz="4400" dirty="0"/>
          </a:p>
        </p:txBody>
      </p:sp>
      <p:sp>
        <p:nvSpPr>
          <p:cNvPr id="19" name="TextBox 18"/>
          <p:cNvSpPr txBox="1"/>
          <p:nvPr/>
        </p:nvSpPr>
        <p:spPr>
          <a:xfrm>
            <a:off x="13950634" y="4582416"/>
            <a:ext cx="816804" cy="707886"/>
          </a:xfrm>
          <a:prstGeom prst="rect">
            <a:avLst/>
          </a:prstGeom>
          <a:noFill/>
        </p:spPr>
        <p:txBody>
          <a:bodyPr wrap="square" rtlCol="0">
            <a:spAutoFit/>
          </a:bodyPr>
          <a:lstStyle/>
          <a:p>
            <a:r>
              <a:rPr lang="en-US" sz="1000" dirty="0"/>
              <a:t>Image from masonrybc.org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2" y="1447800"/>
            <a:ext cx="8229600"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134" y="3505200"/>
            <a:ext cx="8562594" cy="242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2"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13"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32</a:t>
            </a:fld>
            <a:endParaRPr lang="en-US">
              <a:solidFill>
                <a:schemeClr val="bg1"/>
              </a:solidFill>
            </a:endParaRPr>
          </a:p>
        </p:txBody>
      </p:sp>
    </p:spTree>
    <p:extLst>
      <p:ext uri="{BB962C8B-B14F-4D97-AF65-F5344CB8AC3E}">
        <p14:creationId xmlns:p14="http://schemas.microsoft.com/office/powerpoint/2010/main" val="1457139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p:spPr>
        <p:txBody>
          <a:bodyPr>
            <a:normAutofit/>
          </a:bodyPr>
          <a:lstStyle/>
          <a:p>
            <a:pPr algn="l">
              <a:defRPr sz="1800">
                <a:solidFill>
                  <a:srgbClr val="000000"/>
                </a:solidFill>
              </a:defRPr>
            </a:pPr>
            <a:endParaRPr lang="en-US" dirty="0">
              <a:solidFill>
                <a:schemeClr val="accent1">
                  <a:lumMod val="75000"/>
                </a:schemeClr>
              </a:solidFill>
            </a:endParaRPr>
          </a:p>
          <a:p>
            <a:pPr marL="1028700" lvl="1" indent="-571500" algn="l">
              <a:buFont typeface="Arial" panose="020B0604020202020204" pitchFamily="34" charset="0"/>
              <a:buChar char="•"/>
              <a:defRPr sz="1800">
                <a:solidFill>
                  <a:srgbClr val="000000"/>
                </a:solidFill>
              </a:defRPr>
            </a:pPr>
            <a:endParaRPr lang="en-US" dirty="0">
              <a:solidFill>
                <a:schemeClr val="accent1">
                  <a:lumMod val="75000"/>
                </a:schemeClr>
              </a:solidFill>
            </a:endParaRPr>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Where should the joints be?</a:t>
            </a:r>
            <a:endParaRPr sz="4400" dirty="0"/>
          </a:p>
        </p:txBody>
      </p:sp>
      <p:sp>
        <p:nvSpPr>
          <p:cNvPr id="19" name="TextBox 18"/>
          <p:cNvSpPr txBox="1"/>
          <p:nvPr/>
        </p:nvSpPr>
        <p:spPr>
          <a:xfrm>
            <a:off x="13950634" y="4582416"/>
            <a:ext cx="816804" cy="707886"/>
          </a:xfrm>
          <a:prstGeom prst="rect">
            <a:avLst/>
          </a:prstGeom>
          <a:noFill/>
        </p:spPr>
        <p:txBody>
          <a:bodyPr wrap="square" rtlCol="0">
            <a:spAutoFit/>
          </a:bodyPr>
          <a:lstStyle/>
          <a:p>
            <a:r>
              <a:rPr lang="en-US" sz="1000" dirty="0"/>
              <a:t>Image from masonrybc.org</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585" y="1752600"/>
            <a:ext cx="821165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1"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12"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33</a:t>
            </a:fld>
            <a:endParaRPr lang="en-US">
              <a:solidFill>
                <a:schemeClr val="bg1"/>
              </a:solidFill>
            </a:endParaRPr>
          </a:p>
        </p:txBody>
      </p:sp>
    </p:spTree>
    <p:extLst>
      <p:ext uri="{BB962C8B-B14F-4D97-AF65-F5344CB8AC3E}">
        <p14:creationId xmlns:p14="http://schemas.microsoft.com/office/powerpoint/2010/main" val="83037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idx="1"/>
          </p:nvPr>
        </p:nvSpPr>
        <p:spPr>
          <a:prstGeom prst="rect">
            <a:avLst/>
          </a:prstGeom>
        </p:spPr>
        <p:txBody>
          <a:bodyPr>
            <a:normAutofit/>
          </a:bodyPr>
          <a:lstStyle/>
          <a:p>
            <a:pPr algn="l">
              <a:defRPr sz="1800">
                <a:solidFill>
                  <a:srgbClr val="000000"/>
                </a:solidFill>
              </a:defRPr>
            </a:pPr>
            <a:endParaRPr lang="en-US" dirty="0">
              <a:solidFill>
                <a:schemeClr val="accent1">
                  <a:lumMod val="75000"/>
                </a:schemeClr>
              </a:solidFill>
            </a:endParaRPr>
          </a:p>
          <a:p>
            <a:pPr marL="1028700" lvl="1" indent="-571500" algn="l">
              <a:buFont typeface="Arial" panose="020B0604020202020204" pitchFamily="34" charset="0"/>
              <a:buChar char="•"/>
              <a:defRPr sz="1800">
                <a:solidFill>
                  <a:srgbClr val="000000"/>
                </a:solidFill>
              </a:defRPr>
            </a:pPr>
            <a:endParaRPr lang="en-US" dirty="0">
              <a:solidFill>
                <a:schemeClr val="accent1">
                  <a:lumMod val="75000"/>
                </a:schemeClr>
              </a:solidFill>
            </a:endParaRPr>
          </a:p>
        </p:txBody>
      </p:sp>
      <p:sp>
        <p:nvSpPr>
          <p:cNvPr id="24" name="Shape 24"/>
          <p:cNvSpPr>
            <a:spLocks noGrp="1"/>
          </p:cNvSpPr>
          <p:nvPr>
            <p:ph type="title"/>
          </p:nvPr>
        </p:nvSpPr>
        <p:spPr>
          <a:prstGeom prst="rect">
            <a:avLst/>
          </a:prstGeom>
        </p:spPr>
        <p:txBody>
          <a:bodyPr>
            <a:normAutofit/>
          </a:bodyPr>
          <a:lstStyle/>
          <a:p>
            <a:pPr lvl="0">
              <a:defRPr sz="1800"/>
            </a:pPr>
            <a:r>
              <a:rPr lang="en-US" sz="4400" dirty="0"/>
              <a:t>Where should the joints be?</a:t>
            </a:r>
            <a:endParaRPr sz="4400" dirty="0"/>
          </a:p>
        </p:txBody>
      </p:sp>
      <p:sp>
        <p:nvSpPr>
          <p:cNvPr id="19" name="TextBox 18"/>
          <p:cNvSpPr txBox="1"/>
          <p:nvPr/>
        </p:nvSpPr>
        <p:spPr>
          <a:xfrm>
            <a:off x="13950634" y="4582416"/>
            <a:ext cx="816804" cy="707886"/>
          </a:xfrm>
          <a:prstGeom prst="rect">
            <a:avLst/>
          </a:prstGeom>
          <a:noFill/>
        </p:spPr>
        <p:txBody>
          <a:bodyPr wrap="square" rtlCol="0">
            <a:spAutoFit/>
          </a:bodyPr>
          <a:lstStyle/>
          <a:p>
            <a:r>
              <a:rPr lang="en-US" sz="1000" dirty="0"/>
              <a:t>Image from masonrybc.org</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133" y="2286000"/>
            <a:ext cx="8250555" cy="331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1">
            <a:extLst>
              <a:ext uri="{FF2B5EF4-FFF2-40B4-BE49-F238E27FC236}">
                <a16:creationId xmlns:a16="http://schemas.microsoft.com/office/drawing/2014/main" id="{582386BE-5933-456A-8BD8-314F725ABB01}"/>
              </a:ext>
            </a:extLst>
          </p:cNvPr>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7" name="Footer Placeholder 2">
            <a:extLst>
              <a:ext uri="{FF2B5EF4-FFF2-40B4-BE49-F238E27FC236}">
                <a16:creationId xmlns:a16="http://schemas.microsoft.com/office/drawing/2014/main" id="{0D18EEAB-F567-461F-AFC1-9A36E73C665B}"/>
              </a:ext>
            </a:extLst>
          </p:cNvPr>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8" name="Slide Number Placeholder 3">
            <a:extLst>
              <a:ext uri="{FF2B5EF4-FFF2-40B4-BE49-F238E27FC236}">
                <a16:creationId xmlns:a16="http://schemas.microsoft.com/office/drawing/2014/main" id="{77D7A580-134B-49CD-9343-7A823CE5E3F1}"/>
              </a:ext>
            </a:extLst>
          </p:cNvPr>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34</a:t>
            </a:fld>
            <a:endParaRPr lang="en-US">
              <a:solidFill>
                <a:schemeClr val="bg1"/>
              </a:solidFill>
            </a:endParaRPr>
          </a:p>
        </p:txBody>
      </p:sp>
    </p:spTree>
    <p:extLst>
      <p:ext uri="{BB962C8B-B14F-4D97-AF65-F5344CB8AC3E}">
        <p14:creationId xmlns:p14="http://schemas.microsoft.com/office/powerpoint/2010/main" val="37832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3814" y="1828800"/>
            <a:ext cx="3962398" cy="4343400"/>
          </a:xfrm>
        </p:spPr>
        <p:txBody>
          <a:bodyPr/>
          <a:lstStyle/>
          <a:p>
            <a:pPr marL="0" indent="0">
              <a:buNone/>
            </a:pPr>
            <a:r>
              <a:rPr lang="en-US" dirty="0"/>
              <a:t>Issue:</a:t>
            </a:r>
          </a:p>
          <a:p>
            <a:r>
              <a:rPr lang="en-US" dirty="0"/>
              <a:t>If special wall, vertical reinforcement required to be placed at 1/3 the width of the pier</a:t>
            </a:r>
          </a:p>
        </p:txBody>
      </p:sp>
      <p:sp>
        <p:nvSpPr>
          <p:cNvPr id="3" name="Title 2"/>
          <p:cNvSpPr>
            <a:spLocks noGrp="1"/>
          </p:cNvSpPr>
          <p:nvPr>
            <p:ph type="title"/>
          </p:nvPr>
        </p:nvSpPr>
        <p:spPr/>
        <p:txBody>
          <a:bodyPr/>
          <a:lstStyle/>
          <a:p>
            <a:r>
              <a:rPr lang="en-US" dirty="0"/>
              <a:t>Narrow Piers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35</a:t>
            </a:fld>
            <a:endParaRPr lang="en-US">
              <a:solidFill>
                <a:schemeClr val="bg1"/>
              </a:solidFill>
            </a:endParaRPr>
          </a:p>
        </p:txBody>
      </p:sp>
      <p:pic>
        <p:nvPicPr>
          <p:cNvPr id="8" name="Picture 7"/>
          <p:cNvPicPr>
            <a:picLocks noChangeAspect="1"/>
          </p:cNvPicPr>
          <p:nvPr/>
        </p:nvPicPr>
        <p:blipFill>
          <a:blip r:embed="rId2"/>
          <a:stretch>
            <a:fillRect/>
          </a:stretch>
        </p:blipFill>
        <p:spPr>
          <a:xfrm>
            <a:off x="5103812" y="1981200"/>
            <a:ext cx="6459395" cy="3725769"/>
          </a:xfrm>
          <a:prstGeom prst="rect">
            <a:avLst/>
          </a:prstGeom>
        </p:spPr>
      </p:pic>
    </p:spTree>
    <p:extLst>
      <p:ext uri="{BB962C8B-B14F-4D97-AF65-F5344CB8AC3E}">
        <p14:creationId xmlns:p14="http://schemas.microsoft.com/office/powerpoint/2010/main" val="411744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A potential solution:</a:t>
            </a:r>
          </a:p>
          <a:p>
            <a:r>
              <a:rPr lang="en-US" dirty="0"/>
              <a:t>Use a joint to make the pier non-participating.</a:t>
            </a:r>
          </a:p>
          <a:p>
            <a:r>
              <a:rPr lang="en-US" dirty="0"/>
              <a:t>Design beam to span width of two openings</a:t>
            </a:r>
          </a:p>
          <a:p>
            <a:r>
              <a:rPr lang="en-US" dirty="0"/>
              <a:t>Do you need actually need the joint?</a:t>
            </a:r>
          </a:p>
        </p:txBody>
      </p:sp>
      <p:sp>
        <p:nvSpPr>
          <p:cNvPr id="3" name="Title 2"/>
          <p:cNvSpPr>
            <a:spLocks noGrp="1"/>
          </p:cNvSpPr>
          <p:nvPr>
            <p:ph type="title"/>
          </p:nvPr>
        </p:nvSpPr>
        <p:spPr/>
        <p:txBody>
          <a:bodyPr/>
          <a:lstStyle/>
          <a:p>
            <a:r>
              <a:rPr lang="en-US" dirty="0"/>
              <a:t>Narrow Piers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36</a:t>
            </a:fld>
            <a:endParaRPr lang="en-US">
              <a:solidFill>
                <a:schemeClr val="bg1"/>
              </a:solidFill>
            </a:endParaRPr>
          </a:p>
        </p:txBody>
      </p:sp>
      <p:pic>
        <p:nvPicPr>
          <p:cNvPr id="9" name="Picture 8"/>
          <p:cNvPicPr>
            <a:picLocks noChangeAspect="1"/>
          </p:cNvPicPr>
          <p:nvPr/>
        </p:nvPicPr>
        <p:blipFill>
          <a:blip r:embed="rId2"/>
          <a:stretch>
            <a:fillRect/>
          </a:stretch>
        </p:blipFill>
        <p:spPr>
          <a:xfrm>
            <a:off x="5103812" y="1981200"/>
            <a:ext cx="6459395" cy="3725769"/>
          </a:xfrm>
          <a:prstGeom prst="rect">
            <a:avLst/>
          </a:prstGeom>
        </p:spPr>
      </p:pic>
      <p:cxnSp>
        <p:nvCxnSpPr>
          <p:cNvPr id="11" name="Straight Connector 10"/>
          <p:cNvCxnSpPr/>
          <p:nvPr/>
        </p:nvCxnSpPr>
        <p:spPr>
          <a:xfrm>
            <a:off x="8228012" y="3295648"/>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67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TMS 402-16: </a:t>
            </a:r>
          </a:p>
          <a:p>
            <a:pPr marL="0" indent="0">
              <a:buNone/>
            </a:pPr>
            <a:endParaRPr lang="en-US" dirty="0"/>
          </a:p>
          <a:p>
            <a:pPr marL="0" indent="0">
              <a:buNone/>
            </a:pPr>
            <a:r>
              <a:rPr lang="en-US" b="1" dirty="0"/>
              <a:t>7.3.1</a:t>
            </a:r>
            <a:r>
              <a:rPr lang="en-US" dirty="0"/>
              <a:t> </a:t>
            </a:r>
            <a:r>
              <a:rPr lang="en-US" i="1" dirty="0"/>
              <a:t>Nonparticipating elements </a:t>
            </a:r>
            <a:r>
              <a:rPr lang="en-US" dirty="0"/>
              <a:t>— Masonry elements that are not part of the seismic-force-resisting system shall be classified as nonparticipating elements and </a:t>
            </a:r>
            <a:r>
              <a:rPr lang="en-US" dirty="0">
                <a:solidFill>
                  <a:srgbClr val="C00000"/>
                </a:solidFill>
              </a:rPr>
              <a:t>shall be isolated in their own plane from the seismic-force-resisting system </a:t>
            </a:r>
            <a:r>
              <a:rPr lang="en-US" dirty="0"/>
              <a:t>except as required for gravity support. Isolation joints and connectors shall be designed to accommodate the design story drift. </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a:t>Narrow Piers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pPr/>
              <a:t>4/12/2022</a:t>
            </a:fld>
            <a:endParaRPr lang="en-US" dirty="0"/>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37</a:t>
            </a:fld>
            <a:endParaRPr lang="en-US"/>
          </a:p>
        </p:txBody>
      </p:sp>
    </p:spTree>
    <p:extLst>
      <p:ext uri="{BB962C8B-B14F-4D97-AF65-F5344CB8AC3E}">
        <p14:creationId xmlns:p14="http://schemas.microsoft.com/office/powerpoint/2010/main" val="269007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dirty="0"/>
              <a:t>TMS 402-22 Preview: </a:t>
            </a:r>
          </a:p>
          <a:p>
            <a:pPr marL="0" indent="0">
              <a:buNone/>
            </a:pPr>
            <a:endParaRPr lang="en-US" dirty="0"/>
          </a:p>
          <a:p>
            <a:pPr marL="0" indent="0">
              <a:buNone/>
            </a:pPr>
            <a:r>
              <a:rPr lang="en-US" dirty="0"/>
              <a:t>Exception: </a:t>
            </a:r>
            <a:r>
              <a:rPr lang="en-US" dirty="0">
                <a:solidFill>
                  <a:srgbClr val="C00000"/>
                </a:solidFill>
              </a:rPr>
              <a:t>Isolation is not required if </a:t>
            </a:r>
            <a:r>
              <a:rPr lang="en-US" dirty="0"/>
              <a:t>a deformation compatibility analysis demonstrates that </a:t>
            </a:r>
            <a:r>
              <a:rPr lang="en-US" dirty="0">
                <a:solidFill>
                  <a:srgbClr val="C00000"/>
                </a:solidFill>
              </a:rPr>
              <a:t>the non-participating element can accommodate the inelastic story drift, Δ</a:t>
            </a:r>
            <a:r>
              <a:rPr lang="en-US" dirty="0"/>
              <a:t>, of the structure in a manner complying with the requirements of this Code. Elements supporting gravity loads in addition their self-weight shall be evaluated for gravity load combinations of (1.2D + 1.0L + 0.15S) or 0.9D, whichever is critical, acting simultaneously with the inelastic displacement and </a:t>
            </a:r>
            <a:r>
              <a:rPr lang="en-US" dirty="0">
                <a:solidFill>
                  <a:srgbClr val="C00000"/>
                </a:solidFill>
              </a:rPr>
              <a:t>shall have a ductility compatible with the ductility of the seismic-force -resisting system</a:t>
            </a:r>
            <a:r>
              <a:rPr lang="en-US" dirty="0"/>
              <a:t>. The influence of any non-isolated nonparticipating elements on the seismic-force-resisting system shall be considered in design in accordance with Section 4.1.6 of this code. </a:t>
            </a:r>
          </a:p>
        </p:txBody>
      </p:sp>
      <p:sp>
        <p:nvSpPr>
          <p:cNvPr id="3" name="Title 2"/>
          <p:cNvSpPr>
            <a:spLocks noGrp="1"/>
          </p:cNvSpPr>
          <p:nvPr>
            <p:ph type="title"/>
          </p:nvPr>
        </p:nvSpPr>
        <p:spPr/>
        <p:txBody>
          <a:bodyPr/>
          <a:lstStyle/>
          <a:p>
            <a:r>
              <a:rPr lang="en-US" dirty="0"/>
              <a:t>Narrow Piers</a:t>
            </a:r>
          </a:p>
        </p:txBody>
      </p:sp>
      <p:sp>
        <p:nvSpPr>
          <p:cNvPr id="4" name="Date Placeholder 1"/>
          <p:cNvSpPr txBox="1">
            <a:spLocks/>
          </p:cNvSpPr>
          <p:nvPr/>
        </p:nvSpPr>
        <p:spPr>
          <a:xfrm>
            <a:off x="7970928"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65329"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Where to Locate Joints</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38</a:t>
            </a:fld>
            <a:endParaRPr lang="en-US">
              <a:solidFill>
                <a:schemeClr val="bg1"/>
              </a:solidFill>
            </a:endParaRPr>
          </a:p>
        </p:txBody>
      </p:sp>
    </p:spTree>
    <p:extLst>
      <p:ext uri="{BB962C8B-B14F-4D97-AF65-F5344CB8AC3E}">
        <p14:creationId xmlns:p14="http://schemas.microsoft.com/office/powerpoint/2010/main" val="259479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When Are Joints Required?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Where Can Joints be Located?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How Can Joints be Constructed?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endParaRPr lang="en-US" sz="3200" kern="0" dirty="0">
              <a:solidFill>
                <a:srgbClr val="96B86B"/>
              </a:solidFill>
            </a:endParaRP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69834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When Are Joints Required?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Where Can Joints be Located?</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How Can Joints be Constructed?</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45441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310153" y="1828800"/>
            <a:ext cx="9601200" cy="4343400"/>
          </a:xfrm>
        </p:spPr>
        <p:txBody>
          <a:bodyPr/>
          <a:lstStyle/>
          <a:p>
            <a:pPr marL="0" indent="0" algn="ctr">
              <a:buNone/>
            </a:pPr>
            <a:r>
              <a:rPr lang="en-US" dirty="0"/>
              <a:t>Fire Rated Joints – No Load Transfer</a:t>
            </a:r>
          </a:p>
        </p:txBody>
      </p:sp>
      <p:sp>
        <p:nvSpPr>
          <p:cNvPr id="3" name="Title 2"/>
          <p:cNvSpPr>
            <a:spLocks noGrp="1"/>
          </p:cNvSpPr>
          <p:nvPr>
            <p:ph type="title"/>
          </p:nvPr>
        </p:nvSpPr>
        <p:spPr/>
        <p:txBody>
          <a:bodyPr/>
          <a:lstStyle/>
          <a:p>
            <a:r>
              <a:rPr lang="en-US" dirty="0"/>
              <a:t>TEK Note 10-02D Suggested Joints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40</a:t>
            </a:fld>
            <a:endParaRPr lang="en-US">
              <a:solidFill>
                <a:schemeClr val="bg1"/>
              </a:solidFill>
            </a:endParaRPr>
          </a:p>
        </p:txBody>
      </p:sp>
      <p:pic>
        <p:nvPicPr>
          <p:cNvPr id="2050" name="Picture 2" descr="https://ncma.org/wp-content/uploads/2018/08/figure3-21.png"/>
          <p:cNvPicPr>
            <a:picLocks noChangeAspect="1" noChangeArrowheads="1"/>
          </p:cNvPicPr>
          <p:nvPr/>
        </p:nvPicPr>
        <p:blipFill rotWithShape="1">
          <a:blip r:embed="rId2">
            <a:extLst>
              <a:ext uri="{28A0092B-C50C-407E-A947-70E740481C1C}">
                <a14:useLocalDpi xmlns:a14="http://schemas.microsoft.com/office/drawing/2010/main" val="0"/>
              </a:ext>
            </a:extLst>
          </a:blip>
          <a:srcRect b="50805"/>
          <a:stretch/>
        </p:blipFill>
        <p:spPr bwMode="auto">
          <a:xfrm>
            <a:off x="1008351" y="1463086"/>
            <a:ext cx="10172121" cy="393182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6">
            <a:extLst>
              <a:ext uri="{FF2B5EF4-FFF2-40B4-BE49-F238E27FC236}">
                <a16:creationId xmlns:a16="http://schemas.microsoft.com/office/drawing/2014/main" id="{9EEC3A8A-C083-4EE0-96E9-1C062DBB74CC}"/>
              </a:ext>
            </a:extLst>
          </p:cNvPr>
          <p:cNvSpPr txBox="1">
            <a:spLocks/>
          </p:cNvSpPr>
          <p:nvPr/>
        </p:nvSpPr>
        <p:spPr>
          <a:xfrm>
            <a:off x="1008351" y="5779363"/>
            <a:ext cx="10172121" cy="621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Fire Rated Joints – No Load Transfer</a:t>
            </a:r>
          </a:p>
        </p:txBody>
      </p:sp>
    </p:spTree>
    <p:extLst>
      <p:ext uri="{BB962C8B-B14F-4D97-AF65-F5344CB8AC3E}">
        <p14:creationId xmlns:p14="http://schemas.microsoft.com/office/powerpoint/2010/main" val="238276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610989-1472-48E4-91B3-14777EDFB145}"/>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Suggested Joints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41</a:t>
            </a:fld>
            <a:endParaRPr lang="en-US">
              <a:solidFill>
                <a:schemeClr val="bg1"/>
              </a:solidFill>
            </a:endParaRPr>
          </a:p>
        </p:txBody>
      </p:sp>
      <p:pic>
        <p:nvPicPr>
          <p:cNvPr id="2050" name="Picture 2" descr="https://ncma.org/wp-content/uploads/2018/08/figure3-21.png"/>
          <p:cNvPicPr>
            <a:picLocks noChangeAspect="1" noChangeArrowheads="1"/>
          </p:cNvPicPr>
          <p:nvPr/>
        </p:nvPicPr>
        <p:blipFill rotWithShape="1">
          <a:blip r:embed="rId2">
            <a:extLst>
              <a:ext uri="{28A0092B-C50C-407E-A947-70E740481C1C}">
                <a14:useLocalDpi xmlns:a14="http://schemas.microsoft.com/office/drawing/2010/main" val="0"/>
              </a:ext>
            </a:extLst>
          </a:blip>
          <a:srcRect t="53008"/>
          <a:stretch/>
        </p:blipFill>
        <p:spPr bwMode="auto">
          <a:xfrm>
            <a:off x="1008351" y="1712891"/>
            <a:ext cx="10172121" cy="375575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6"/>
          <p:cNvSpPr txBox="1">
            <a:spLocks/>
          </p:cNvSpPr>
          <p:nvPr/>
        </p:nvSpPr>
        <p:spPr>
          <a:xfrm>
            <a:off x="1008351" y="5779363"/>
            <a:ext cx="10172121" cy="621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Fire Rated Joints – No Load Transfer</a:t>
            </a:r>
          </a:p>
        </p:txBody>
      </p:sp>
    </p:spTree>
    <p:extLst>
      <p:ext uri="{BB962C8B-B14F-4D97-AF65-F5344CB8AC3E}">
        <p14:creationId xmlns:p14="http://schemas.microsoft.com/office/powerpoint/2010/main" val="121682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1521BB-1835-4174-9AFE-CA63319AE74B}"/>
              </a:ext>
            </a:extLst>
          </p:cNvPr>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TEK Note 10-02D Suggested Joints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pPr/>
              <a:t>4/12/2022</a:t>
            </a:fld>
            <a:endParaRPr lang="en-US" dirty="0"/>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42</a:t>
            </a:fld>
            <a:endParaRPr lang="en-US"/>
          </a:p>
        </p:txBody>
      </p:sp>
      <p:sp>
        <p:nvSpPr>
          <p:cNvPr id="12" name="Content Placeholder 6"/>
          <p:cNvSpPr txBox="1">
            <a:spLocks/>
          </p:cNvSpPr>
          <p:nvPr/>
        </p:nvSpPr>
        <p:spPr>
          <a:xfrm>
            <a:off x="1008351" y="5779363"/>
            <a:ext cx="10172121" cy="621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Joints with Load Transfer</a:t>
            </a:r>
          </a:p>
        </p:txBody>
      </p:sp>
      <p:pic>
        <p:nvPicPr>
          <p:cNvPr id="3074" name="Picture 2" descr="https://ncma.org/wp-content/uploads/2018/08/figure3-continued.png"/>
          <p:cNvPicPr>
            <a:picLocks noChangeAspect="1" noChangeArrowheads="1"/>
          </p:cNvPicPr>
          <p:nvPr/>
        </p:nvPicPr>
        <p:blipFill rotWithShape="1">
          <a:blip r:embed="rId2">
            <a:extLst>
              <a:ext uri="{28A0092B-C50C-407E-A947-70E740481C1C}">
                <a14:useLocalDpi xmlns:a14="http://schemas.microsoft.com/office/drawing/2010/main" val="0"/>
              </a:ext>
            </a:extLst>
          </a:blip>
          <a:srcRect b="64350"/>
          <a:stretch/>
        </p:blipFill>
        <p:spPr bwMode="auto">
          <a:xfrm>
            <a:off x="1141412" y="1435963"/>
            <a:ext cx="1003906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9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A7FD151-D263-4349-9C6C-A8FA88E71A68}"/>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TEK Note 10-02D Suggested Joints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pPr/>
              <a:t>4/12/2022</a:t>
            </a:fld>
            <a:endParaRPr lang="en-US" dirty="0"/>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43</a:t>
            </a:fld>
            <a:endParaRPr lang="en-US"/>
          </a:p>
        </p:txBody>
      </p:sp>
      <p:sp>
        <p:nvSpPr>
          <p:cNvPr id="12" name="Content Placeholder 6"/>
          <p:cNvSpPr txBox="1">
            <a:spLocks/>
          </p:cNvSpPr>
          <p:nvPr/>
        </p:nvSpPr>
        <p:spPr>
          <a:xfrm>
            <a:off x="1008351" y="5779363"/>
            <a:ext cx="10172121" cy="621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Fire Rated Joints – No Load Transfer</a:t>
            </a:r>
          </a:p>
        </p:txBody>
      </p:sp>
      <p:pic>
        <p:nvPicPr>
          <p:cNvPr id="3074" name="Picture 2" descr="https://ncma.org/wp-content/uploads/2018/08/figure3-continued.png"/>
          <p:cNvPicPr>
            <a:picLocks noChangeAspect="1" noChangeArrowheads="1"/>
          </p:cNvPicPr>
          <p:nvPr/>
        </p:nvPicPr>
        <p:blipFill rotWithShape="1">
          <a:blip r:embed="rId2">
            <a:extLst>
              <a:ext uri="{28A0092B-C50C-407E-A947-70E740481C1C}">
                <a14:useLocalDpi xmlns:a14="http://schemas.microsoft.com/office/drawing/2010/main" val="0"/>
              </a:ext>
            </a:extLst>
          </a:blip>
          <a:srcRect t="37526"/>
          <a:stretch/>
        </p:blipFill>
        <p:spPr bwMode="auto">
          <a:xfrm>
            <a:off x="3340992" y="1564076"/>
            <a:ext cx="5506838" cy="417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75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E95198-3F03-40CF-9057-6BB1071B7145}"/>
              </a:ext>
            </a:extLst>
          </p:cNvPr>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TEK Note 10-02D Suggested Joints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pPr/>
              <a:t>4/12/2022</a:t>
            </a:fld>
            <a:endParaRPr lang="en-US" dirty="0"/>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44</a:t>
            </a:fld>
            <a:endParaRPr lang="en-US"/>
          </a:p>
        </p:txBody>
      </p:sp>
      <p:sp>
        <p:nvSpPr>
          <p:cNvPr id="12" name="Content Placeholder 6"/>
          <p:cNvSpPr txBox="1">
            <a:spLocks/>
          </p:cNvSpPr>
          <p:nvPr/>
        </p:nvSpPr>
        <p:spPr>
          <a:xfrm>
            <a:off x="1008351" y="5779363"/>
            <a:ext cx="10172121" cy="621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Sealant at Joint</a:t>
            </a:r>
          </a:p>
        </p:txBody>
      </p:sp>
      <p:pic>
        <p:nvPicPr>
          <p:cNvPr id="5122" name="Picture 2" descr="https://ncma.org/wp-content/uploads/2018/08/figure4-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2173741"/>
            <a:ext cx="9563100" cy="318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1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Out-of-Plane Behavior and Design</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213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Behavior </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Reinforcing Congestion Limits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Pilasters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P-Delta (Strength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endParaRPr lang="en-US" sz="2800" kern="0" dirty="0"/>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102400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Consider this opening:</a:t>
            </a:r>
          </a:p>
        </p:txBody>
      </p:sp>
      <p:sp>
        <p:nvSpPr>
          <p:cNvPr id="3" name="Title 2"/>
          <p:cNvSpPr>
            <a:spLocks noGrp="1"/>
          </p:cNvSpPr>
          <p:nvPr>
            <p:ph type="title"/>
          </p:nvPr>
        </p:nvSpPr>
        <p:spPr/>
        <p:txBody>
          <a:bodyPr/>
          <a:lstStyle/>
          <a:p>
            <a:r>
              <a:rPr lang="en-US" dirty="0"/>
              <a:t>Out-of-Plane Behavior at Opening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47</a:t>
            </a:fld>
            <a:endParaRPr lang="en-US">
              <a:solidFill>
                <a:schemeClr val="bg1"/>
              </a:solidFill>
            </a:endParaRPr>
          </a:p>
        </p:txBody>
      </p:sp>
      <p:pic>
        <p:nvPicPr>
          <p:cNvPr id="7" name="Picture 6"/>
          <p:cNvPicPr>
            <a:picLocks noChangeAspect="1"/>
          </p:cNvPicPr>
          <p:nvPr/>
        </p:nvPicPr>
        <p:blipFill rotWithShape="1">
          <a:blip r:embed="rId2"/>
          <a:srcRect b="65191"/>
          <a:stretch/>
        </p:blipFill>
        <p:spPr>
          <a:xfrm>
            <a:off x="4535892" y="2133601"/>
            <a:ext cx="6401693" cy="3733800"/>
          </a:xfrm>
          <a:prstGeom prst="rect">
            <a:avLst/>
          </a:prstGeom>
        </p:spPr>
      </p:pic>
    </p:spTree>
    <p:extLst>
      <p:ext uri="{BB962C8B-B14F-4D97-AF65-F5344CB8AC3E}">
        <p14:creationId xmlns:p14="http://schemas.microsoft.com/office/powerpoint/2010/main" val="26150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3814" y="1828800"/>
            <a:ext cx="3505198" cy="4343400"/>
          </a:xfrm>
        </p:spPr>
        <p:txBody>
          <a:bodyPr/>
          <a:lstStyle/>
          <a:p>
            <a:pPr marL="0" indent="0">
              <a:buNone/>
            </a:pPr>
            <a:r>
              <a:rPr lang="en-US" dirty="0"/>
              <a:t>Simple Model</a:t>
            </a:r>
          </a:p>
          <a:p>
            <a:r>
              <a:rPr lang="en-US" dirty="0"/>
              <a:t>Jamb regions span vertically</a:t>
            </a:r>
          </a:p>
          <a:p>
            <a:r>
              <a:rPr lang="en-US" dirty="0"/>
              <a:t>Head and sill regions span horizontally.</a:t>
            </a:r>
          </a:p>
          <a:p>
            <a:r>
              <a:rPr lang="en-US" dirty="0"/>
              <a:t>Ignores restraint from foundation and roof.</a:t>
            </a:r>
          </a:p>
        </p:txBody>
      </p:sp>
      <p:sp>
        <p:nvSpPr>
          <p:cNvPr id="3" name="Title 2"/>
          <p:cNvSpPr>
            <a:spLocks noGrp="1"/>
          </p:cNvSpPr>
          <p:nvPr>
            <p:ph type="title"/>
          </p:nvPr>
        </p:nvSpPr>
        <p:spPr/>
        <p:txBody>
          <a:bodyPr/>
          <a:lstStyle/>
          <a:p>
            <a:r>
              <a:rPr lang="en-US" dirty="0"/>
              <a:t>Out-of-Plane Behavior at Opening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48</a:t>
            </a:fld>
            <a:endParaRPr lang="en-US">
              <a:solidFill>
                <a:schemeClr val="bg1"/>
              </a:solidFill>
            </a:endParaRPr>
          </a:p>
        </p:txBody>
      </p:sp>
      <p:pic>
        <p:nvPicPr>
          <p:cNvPr id="7" name="Picture 6"/>
          <p:cNvPicPr>
            <a:picLocks noChangeAspect="1"/>
          </p:cNvPicPr>
          <p:nvPr/>
        </p:nvPicPr>
        <p:blipFill rotWithShape="1">
          <a:blip r:embed="rId2"/>
          <a:srcRect t="32677" b="33224"/>
          <a:stretch/>
        </p:blipFill>
        <p:spPr>
          <a:xfrm>
            <a:off x="4535892" y="2209800"/>
            <a:ext cx="6401693" cy="3657600"/>
          </a:xfrm>
          <a:prstGeom prst="rect">
            <a:avLst/>
          </a:prstGeom>
        </p:spPr>
      </p:pic>
    </p:spTree>
    <p:extLst>
      <p:ext uri="{BB962C8B-B14F-4D97-AF65-F5344CB8AC3E}">
        <p14:creationId xmlns:p14="http://schemas.microsoft.com/office/powerpoint/2010/main" val="99764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How wide can jambs be?</a:t>
            </a:r>
          </a:p>
          <a:p>
            <a:r>
              <a:rPr lang="en-US" dirty="0"/>
              <a:t>Treat behavior similar to width of compression block that a single bar can mobilize</a:t>
            </a:r>
          </a:p>
          <a:p>
            <a:pPr lvl="1"/>
            <a:r>
              <a:rPr lang="en-US" dirty="0"/>
              <a:t>TMS 402-16 Section 5.1.2</a:t>
            </a:r>
          </a:p>
          <a:p>
            <a:pPr lvl="1"/>
            <a:r>
              <a:rPr lang="en-US" dirty="0"/>
              <a:t>If laid in running bond + bond beams at 48”: </a:t>
            </a:r>
            <a:r>
              <a:rPr lang="en-US" dirty="0">
                <a:solidFill>
                  <a:srgbClr val="C00000"/>
                </a:solidFill>
              </a:rPr>
              <a:t>6 x wall thickness</a:t>
            </a:r>
          </a:p>
          <a:p>
            <a:pPr lvl="1"/>
            <a:r>
              <a:rPr lang="en-US" dirty="0"/>
              <a:t>If not, width of unit</a:t>
            </a:r>
          </a:p>
          <a:p>
            <a:r>
              <a:rPr lang="en-US" dirty="0"/>
              <a:t>Treat as effective flange width?</a:t>
            </a:r>
          </a:p>
          <a:p>
            <a:pPr lvl="1"/>
            <a:r>
              <a:rPr lang="en-US" dirty="0"/>
              <a:t>TMS 402-16 Section 5.1.1.2.3</a:t>
            </a:r>
          </a:p>
          <a:p>
            <a:pPr lvl="1"/>
            <a:r>
              <a:rPr lang="en-US" dirty="0">
                <a:solidFill>
                  <a:srgbClr val="C00000"/>
                </a:solidFill>
              </a:rPr>
              <a:t>6 x nominal flange thickness</a:t>
            </a:r>
          </a:p>
          <a:p>
            <a:r>
              <a:rPr lang="en-US" dirty="0"/>
              <a:t>Do a finite element analysis . . . Hard to capture anisotropy</a:t>
            </a:r>
          </a:p>
        </p:txBody>
      </p:sp>
      <p:sp>
        <p:nvSpPr>
          <p:cNvPr id="3" name="Title 2"/>
          <p:cNvSpPr>
            <a:spLocks noGrp="1"/>
          </p:cNvSpPr>
          <p:nvPr>
            <p:ph type="title"/>
          </p:nvPr>
        </p:nvSpPr>
        <p:spPr/>
        <p:txBody>
          <a:bodyPr/>
          <a:lstStyle/>
          <a:p>
            <a:r>
              <a:rPr lang="en-US" dirty="0"/>
              <a:t>Out-of-Plane Behavior at Opening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49</a:t>
            </a:fld>
            <a:endParaRPr lang="en-US">
              <a:solidFill>
                <a:schemeClr val="bg1"/>
              </a:solidFill>
            </a:endParaRPr>
          </a:p>
        </p:txBody>
      </p:sp>
    </p:spTree>
    <p:extLst>
      <p:ext uri="{BB962C8B-B14F-4D97-AF65-F5344CB8AC3E}">
        <p14:creationId xmlns:p14="http://schemas.microsoft.com/office/powerpoint/2010/main" val="364496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TMS 402-16</a:t>
            </a:r>
          </a:p>
          <a:p>
            <a:pPr marL="0" indent="0">
              <a:buNone/>
            </a:pPr>
            <a:r>
              <a:rPr lang="en-US" b="1" u="sng" dirty="0"/>
              <a:t>Code</a:t>
            </a:r>
          </a:p>
          <a:p>
            <a:pPr marL="0" indent="0">
              <a:buNone/>
            </a:pPr>
            <a:r>
              <a:rPr lang="en-US" b="1" dirty="0"/>
              <a:t>4.1.5</a:t>
            </a:r>
            <a:r>
              <a:rPr lang="en-US" dirty="0"/>
              <a:t> </a:t>
            </a:r>
            <a:r>
              <a:rPr lang="en-US" i="1" dirty="0"/>
              <a:t>Other effects </a:t>
            </a:r>
          </a:p>
          <a:p>
            <a:pPr marL="0" indent="0">
              <a:buNone/>
            </a:pPr>
            <a:r>
              <a:rPr lang="en-US" dirty="0"/>
              <a:t>Consideration shall be given to effects of forces and deformations due to </a:t>
            </a:r>
            <a:r>
              <a:rPr lang="en-US" dirty="0" err="1"/>
              <a:t>prestressing</a:t>
            </a:r>
            <a:r>
              <a:rPr lang="en-US" dirty="0"/>
              <a:t>, vibrations, impact, </a:t>
            </a:r>
            <a:r>
              <a:rPr lang="en-US" dirty="0">
                <a:solidFill>
                  <a:schemeClr val="accent3">
                    <a:lumMod val="50000"/>
                  </a:schemeClr>
                </a:solidFill>
              </a:rPr>
              <a:t>shrinkage, expansion, temperature changes</a:t>
            </a:r>
            <a:r>
              <a:rPr lang="en-US" dirty="0"/>
              <a:t>, creep, unequal settlement of supports, and differential movement. </a:t>
            </a:r>
          </a:p>
        </p:txBody>
      </p:sp>
      <p:sp>
        <p:nvSpPr>
          <p:cNvPr id="3" name="Title 2"/>
          <p:cNvSpPr>
            <a:spLocks noGrp="1"/>
          </p:cNvSpPr>
          <p:nvPr>
            <p:ph type="title"/>
          </p:nvPr>
        </p:nvSpPr>
        <p:spPr/>
        <p:txBody>
          <a:bodyPr/>
          <a:lstStyle/>
          <a:p>
            <a:r>
              <a:rPr lang="en-US"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a:t>
            </a:fld>
            <a:endParaRPr lang="en-US">
              <a:solidFill>
                <a:schemeClr val="bg1"/>
              </a:solidFill>
            </a:endParaRPr>
          </a:p>
        </p:txBody>
      </p:sp>
    </p:spTree>
    <p:extLst>
      <p:ext uri="{BB962C8B-B14F-4D97-AF65-F5344CB8AC3E}">
        <p14:creationId xmlns:p14="http://schemas.microsoft.com/office/powerpoint/2010/main" val="134078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How long is span of head and sill region?</a:t>
            </a:r>
          </a:p>
          <a:p>
            <a:r>
              <a:rPr lang="en-US" dirty="0"/>
              <a:t>Must span to center of jamb regions</a:t>
            </a:r>
          </a:p>
          <a:p>
            <a:r>
              <a:rPr lang="en-US" dirty="0"/>
              <a:t>Design as simple span.</a:t>
            </a:r>
          </a:p>
        </p:txBody>
      </p:sp>
      <p:sp>
        <p:nvSpPr>
          <p:cNvPr id="3" name="Title 2"/>
          <p:cNvSpPr>
            <a:spLocks noGrp="1"/>
          </p:cNvSpPr>
          <p:nvPr>
            <p:ph type="title"/>
          </p:nvPr>
        </p:nvSpPr>
        <p:spPr/>
        <p:txBody>
          <a:bodyPr/>
          <a:lstStyle/>
          <a:p>
            <a:r>
              <a:rPr lang="en-US" dirty="0"/>
              <a:t>Out-of-Plane Behavior at Opening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50</a:t>
            </a:fld>
            <a:endParaRPr lang="en-US">
              <a:solidFill>
                <a:schemeClr val="bg1"/>
              </a:solidFill>
            </a:endParaRPr>
          </a:p>
        </p:txBody>
      </p:sp>
    </p:spTree>
    <p:extLst>
      <p:ext uri="{BB962C8B-B14F-4D97-AF65-F5344CB8AC3E}">
        <p14:creationId xmlns:p14="http://schemas.microsoft.com/office/powerpoint/2010/main" val="132915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3814" y="1828800"/>
            <a:ext cx="3505198" cy="4343400"/>
          </a:xfrm>
        </p:spPr>
        <p:txBody>
          <a:bodyPr>
            <a:normAutofit/>
          </a:bodyPr>
          <a:lstStyle/>
          <a:p>
            <a:pPr marL="0" indent="0">
              <a:buNone/>
            </a:pPr>
            <a:r>
              <a:rPr lang="en-US" dirty="0"/>
              <a:t>Complex model</a:t>
            </a:r>
          </a:p>
          <a:p>
            <a:r>
              <a:rPr lang="en-US" dirty="0"/>
              <a:t>Recognizes restraint of roof and floor</a:t>
            </a:r>
          </a:p>
          <a:p>
            <a:r>
              <a:rPr lang="en-US" dirty="0"/>
              <a:t>Head and sills span horizontally</a:t>
            </a:r>
          </a:p>
          <a:p>
            <a:r>
              <a:rPr lang="en-US" dirty="0"/>
              <a:t>Head and sill regions span vertically</a:t>
            </a:r>
          </a:p>
          <a:p>
            <a:r>
              <a:rPr lang="en-US" dirty="0"/>
              <a:t>Like a framed opening</a:t>
            </a:r>
          </a:p>
        </p:txBody>
      </p:sp>
      <p:sp>
        <p:nvSpPr>
          <p:cNvPr id="3" name="Title 2"/>
          <p:cNvSpPr>
            <a:spLocks noGrp="1"/>
          </p:cNvSpPr>
          <p:nvPr>
            <p:ph type="title"/>
          </p:nvPr>
        </p:nvSpPr>
        <p:spPr/>
        <p:txBody>
          <a:bodyPr/>
          <a:lstStyle/>
          <a:p>
            <a:r>
              <a:rPr lang="en-US" dirty="0"/>
              <a:t>Out-of-Plane Behavior at Opening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51</a:t>
            </a:fld>
            <a:endParaRPr lang="en-US">
              <a:solidFill>
                <a:schemeClr val="bg1"/>
              </a:solidFill>
            </a:endParaRPr>
          </a:p>
        </p:txBody>
      </p:sp>
      <p:pic>
        <p:nvPicPr>
          <p:cNvPr id="7" name="Picture 6"/>
          <p:cNvPicPr>
            <a:picLocks noChangeAspect="1"/>
          </p:cNvPicPr>
          <p:nvPr/>
        </p:nvPicPr>
        <p:blipFill rotWithShape="1">
          <a:blip r:embed="rId2"/>
          <a:srcRect t="65355"/>
          <a:stretch/>
        </p:blipFill>
        <p:spPr>
          <a:xfrm>
            <a:off x="4535892" y="2133600"/>
            <a:ext cx="6401693" cy="3716247"/>
          </a:xfrm>
          <a:prstGeom prst="rect">
            <a:avLst/>
          </a:prstGeom>
        </p:spPr>
      </p:pic>
    </p:spTree>
    <p:extLst>
      <p:ext uri="{BB962C8B-B14F-4D97-AF65-F5344CB8AC3E}">
        <p14:creationId xmlns:p14="http://schemas.microsoft.com/office/powerpoint/2010/main" val="157995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What if we have control joints?</a:t>
            </a:r>
          </a:p>
          <a:p>
            <a:r>
              <a:rPr lang="en-US" dirty="0"/>
              <a:t>Jambs slide over.</a:t>
            </a:r>
          </a:p>
        </p:txBody>
      </p:sp>
      <p:sp>
        <p:nvSpPr>
          <p:cNvPr id="3" name="Title 2"/>
          <p:cNvSpPr>
            <a:spLocks noGrp="1"/>
          </p:cNvSpPr>
          <p:nvPr>
            <p:ph type="title"/>
          </p:nvPr>
        </p:nvSpPr>
        <p:spPr/>
        <p:txBody>
          <a:bodyPr/>
          <a:lstStyle/>
          <a:p>
            <a:r>
              <a:rPr lang="en-US" dirty="0"/>
              <a:t>Out-of-Plane Behavior at Opening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52</a:t>
            </a:fld>
            <a:endParaRPr lang="en-US">
              <a:solidFill>
                <a:schemeClr val="bg1"/>
              </a:solidFill>
            </a:endParaRPr>
          </a:p>
        </p:txBody>
      </p:sp>
      <p:pic>
        <p:nvPicPr>
          <p:cNvPr id="8" name="Picture 7"/>
          <p:cNvPicPr>
            <a:picLocks noChangeAspect="1"/>
          </p:cNvPicPr>
          <p:nvPr/>
        </p:nvPicPr>
        <p:blipFill>
          <a:blip r:embed="rId2"/>
          <a:stretch>
            <a:fillRect/>
          </a:stretch>
        </p:blipFill>
        <p:spPr>
          <a:xfrm>
            <a:off x="4531882" y="2286000"/>
            <a:ext cx="6173061" cy="3486637"/>
          </a:xfrm>
          <a:prstGeom prst="rect">
            <a:avLst/>
          </a:prstGeom>
        </p:spPr>
      </p:pic>
    </p:spTree>
    <p:extLst>
      <p:ext uri="{BB962C8B-B14F-4D97-AF65-F5344CB8AC3E}">
        <p14:creationId xmlns:p14="http://schemas.microsoft.com/office/powerpoint/2010/main" val="424749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chemeClr val="tx1">
                    <a:lumMod val="95000"/>
                  </a:schemeClr>
                </a:solidFill>
              </a:rPr>
              <a:t>Behavior </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Reinforcing Congestion Limits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Pilasters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P-Delta (Strength Design)</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endParaRPr lang="en-US" sz="2800" kern="0" dirty="0"/>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54795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nSpc>
                <a:spcPct val="150000"/>
              </a:lnSpc>
            </a:pPr>
            <a:r>
              <a:rPr lang="en-US" sz="2399" dirty="0"/>
              <a:t>Size of Reinforcement</a:t>
            </a:r>
          </a:p>
          <a:p>
            <a:pPr>
              <a:lnSpc>
                <a:spcPct val="150000"/>
              </a:lnSpc>
            </a:pPr>
            <a:r>
              <a:rPr lang="en-US" sz="2399" dirty="0"/>
              <a:t>Thickness of Wall</a:t>
            </a:r>
          </a:p>
          <a:p>
            <a:pPr>
              <a:lnSpc>
                <a:spcPct val="150000"/>
              </a:lnSpc>
            </a:pPr>
            <a:r>
              <a:rPr lang="en-US" sz="2399" dirty="0"/>
              <a:t>Size of the Grout Space</a:t>
            </a:r>
          </a:p>
          <a:p>
            <a:pPr>
              <a:lnSpc>
                <a:spcPct val="150000"/>
              </a:lnSpc>
            </a:pPr>
            <a:r>
              <a:rPr lang="en-US" sz="2399" dirty="0"/>
              <a:t>Design Limits</a:t>
            </a:r>
          </a:p>
        </p:txBody>
      </p:sp>
      <p:sp>
        <p:nvSpPr>
          <p:cNvPr id="5" name="Title 4"/>
          <p:cNvSpPr>
            <a:spLocks noGrp="1"/>
          </p:cNvSpPr>
          <p:nvPr>
            <p:ph type="title"/>
          </p:nvPr>
        </p:nvSpPr>
        <p:spPr/>
        <p:txBody>
          <a:bodyPr/>
          <a:lstStyle/>
          <a:p>
            <a:r>
              <a:rPr lang="en-US" dirty="0"/>
              <a:t>What limits the reinforcing?</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54</a:t>
            </a:fld>
            <a:endParaRPr lang="en-US" noProof="0" dirty="0"/>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54</a:t>
            </a:fld>
            <a:endParaRPr lang="en-US">
              <a:solidFill>
                <a:schemeClr val="bg1"/>
              </a:solidFill>
            </a:endParaRPr>
          </a:p>
        </p:txBody>
      </p:sp>
    </p:spTree>
    <p:extLst>
      <p:ext uri="{BB962C8B-B14F-4D97-AF65-F5344CB8AC3E}">
        <p14:creationId xmlns:p14="http://schemas.microsoft.com/office/powerpoint/2010/main" val="24380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nSpc>
                <a:spcPct val="150000"/>
              </a:lnSpc>
            </a:pPr>
            <a:r>
              <a:rPr lang="en-US" sz="2399" dirty="0"/>
              <a:t>#11 maximum for ASD (TMS 6.1.2.1)</a:t>
            </a:r>
          </a:p>
          <a:p>
            <a:pPr>
              <a:lnSpc>
                <a:spcPct val="150000"/>
              </a:lnSpc>
            </a:pPr>
            <a:r>
              <a:rPr lang="en-US" sz="2399" dirty="0"/>
              <a:t>#9 maximum for SD (TMS 9.3.3.1 (a) )</a:t>
            </a:r>
          </a:p>
          <a:p>
            <a:pPr marL="0" indent="0">
              <a:lnSpc>
                <a:spcPct val="150000"/>
              </a:lnSpc>
              <a:buNone/>
            </a:pPr>
            <a:endParaRPr lang="en-US" sz="2399" dirty="0"/>
          </a:p>
        </p:txBody>
      </p:sp>
      <p:sp>
        <p:nvSpPr>
          <p:cNvPr id="5" name="Title 4"/>
          <p:cNvSpPr>
            <a:spLocks noGrp="1"/>
          </p:cNvSpPr>
          <p:nvPr>
            <p:ph type="title"/>
          </p:nvPr>
        </p:nvSpPr>
        <p:spPr/>
        <p:txBody>
          <a:bodyPr/>
          <a:lstStyle/>
          <a:p>
            <a:r>
              <a:rPr lang="en-US" dirty="0"/>
              <a:t>Size of reinforcement</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55</a:t>
            </a:fld>
            <a:endParaRPr lang="en-US" noProof="0" dirty="0"/>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55</a:t>
            </a:fld>
            <a:endParaRPr lang="en-US">
              <a:solidFill>
                <a:schemeClr val="bg1"/>
              </a:solidFill>
            </a:endParaRPr>
          </a:p>
        </p:txBody>
      </p:sp>
    </p:spTree>
    <p:extLst>
      <p:ext uri="{BB962C8B-B14F-4D97-AF65-F5344CB8AC3E}">
        <p14:creationId xmlns:p14="http://schemas.microsoft.com/office/powerpoint/2010/main" val="18097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nSpc>
                <a:spcPct val="150000"/>
              </a:lnSpc>
            </a:pPr>
            <a:r>
              <a:rPr lang="en-US" sz="2399" dirty="0"/>
              <a:t>Nominal bar diameter shall not exceed 1/8 of the least nominal member dimension (TMS 6.1.2.5)</a:t>
            </a:r>
          </a:p>
          <a:p>
            <a:pPr>
              <a:lnSpc>
                <a:spcPct val="150000"/>
              </a:lnSpc>
            </a:pPr>
            <a:r>
              <a:rPr lang="en-US" sz="2399" dirty="0"/>
              <a:t>8” nominal wall thickness - #8 maximum.</a:t>
            </a:r>
          </a:p>
        </p:txBody>
      </p:sp>
      <p:sp>
        <p:nvSpPr>
          <p:cNvPr id="5" name="Title 4"/>
          <p:cNvSpPr>
            <a:spLocks noGrp="1"/>
          </p:cNvSpPr>
          <p:nvPr>
            <p:ph type="title"/>
          </p:nvPr>
        </p:nvSpPr>
        <p:spPr/>
        <p:txBody>
          <a:bodyPr/>
          <a:lstStyle/>
          <a:p>
            <a:r>
              <a:rPr lang="en-US" dirty="0"/>
              <a:t>Thickness of wall</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56</a:t>
            </a:fld>
            <a:endParaRPr lang="en-US" noProof="0" dirty="0"/>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56</a:t>
            </a:fld>
            <a:endParaRPr lang="en-US">
              <a:solidFill>
                <a:schemeClr val="bg1"/>
              </a:solidFill>
            </a:endParaRPr>
          </a:p>
        </p:txBody>
      </p:sp>
    </p:spTree>
    <p:extLst>
      <p:ext uri="{BB962C8B-B14F-4D97-AF65-F5344CB8AC3E}">
        <p14:creationId xmlns:p14="http://schemas.microsoft.com/office/powerpoint/2010/main" val="227583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a:spLocks noGrp="1"/>
          </p:cNvSpPr>
          <p:nvPr>
            <p:ph idx="1"/>
          </p:nvPr>
        </p:nvSpPr>
        <p:spPr/>
        <p:txBody>
          <a:bodyPr/>
          <a:lstStyle/>
          <a:p>
            <a:pPr marL="0" indent="0">
              <a:lnSpc>
                <a:spcPct val="150000"/>
              </a:lnSpc>
              <a:buNone/>
            </a:pPr>
            <a:r>
              <a:rPr lang="en-US" sz="2399" dirty="0"/>
              <a:t>Available grout space limited by:</a:t>
            </a:r>
          </a:p>
          <a:p>
            <a:pPr>
              <a:lnSpc>
                <a:spcPct val="150000"/>
              </a:lnSpc>
            </a:pPr>
            <a:r>
              <a:rPr lang="en-US" sz="2399" dirty="0"/>
              <a:t>Taper of cores (assume ¼”)</a:t>
            </a:r>
          </a:p>
          <a:p>
            <a:pPr>
              <a:lnSpc>
                <a:spcPct val="150000"/>
              </a:lnSpc>
            </a:pPr>
            <a:r>
              <a:rPr lang="en-US" sz="2399" dirty="0"/>
              <a:t>Protrusion of mortar (NCMA assumes ½”)</a:t>
            </a:r>
          </a:p>
          <a:p>
            <a:pPr>
              <a:lnSpc>
                <a:spcPct val="150000"/>
              </a:lnSpc>
            </a:pPr>
            <a:r>
              <a:rPr lang="en-US" sz="2399" dirty="0"/>
              <a:t>Misalignment of cores in running bond.</a:t>
            </a:r>
          </a:p>
          <a:p>
            <a:pPr marL="0" indent="0">
              <a:lnSpc>
                <a:spcPct val="150000"/>
              </a:lnSpc>
              <a:buNone/>
            </a:pPr>
            <a:r>
              <a:rPr lang="en-US" sz="2399" dirty="0"/>
              <a:t>Gross grout space does not include mortar.</a:t>
            </a:r>
          </a:p>
          <a:p>
            <a:pPr marL="0" indent="0">
              <a:lnSpc>
                <a:spcPct val="150000"/>
              </a:lnSpc>
              <a:buNone/>
            </a:pPr>
            <a:r>
              <a:rPr lang="en-US" sz="2399" dirty="0"/>
              <a:t>Net grout space includes mortar.</a:t>
            </a:r>
          </a:p>
        </p:txBody>
      </p:sp>
      <p:sp>
        <p:nvSpPr>
          <p:cNvPr id="5" name="Title 4"/>
          <p:cNvSpPr>
            <a:spLocks noGrp="1"/>
          </p:cNvSpPr>
          <p:nvPr>
            <p:ph type="title"/>
          </p:nvPr>
        </p:nvSpPr>
        <p:spPr/>
        <p:txBody>
          <a:bodyPr/>
          <a:lstStyle/>
          <a:p>
            <a:r>
              <a:rPr lang="en-US" dirty="0"/>
              <a:t>Size of grout space</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57</a:t>
            </a:fld>
            <a:endParaRPr lang="en-US" noProof="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2404" y="1046995"/>
            <a:ext cx="1846017" cy="5124921"/>
          </a:xfrm>
          <a:prstGeom prst="rect">
            <a:avLst/>
          </a:prstGeom>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57</a:t>
            </a:fld>
            <a:endParaRPr lang="en-US">
              <a:solidFill>
                <a:schemeClr val="bg1"/>
              </a:solidFill>
            </a:endParaRPr>
          </a:p>
        </p:txBody>
      </p:sp>
    </p:spTree>
    <p:extLst>
      <p:ext uri="{BB962C8B-B14F-4D97-AF65-F5344CB8AC3E}">
        <p14:creationId xmlns:p14="http://schemas.microsoft.com/office/powerpoint/2010/main" val="188165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240" y="3605676"/>
            <a:ext cx="9050013" cy="1933845"/>
          </a:xfrm>
          <a:prstGeom prst="rect">
            <a:avLst/>
          </a:prstGeom>
        </p:spPr>
      </p:pic>
      <p:sp>
        <p:nvSpPr>
          <p:cNvPr id="5" name="Title 4"/>
          <p:cNvSpPr>
            <a:spLocks noGrp="1"/>
          </p:cNvSpPr>
          <p:nvPr>
            <p:ph type="title"/>
          </p:nvPr>
        </p:nvSpPr>
        <p:spPr/>
        <p:txBody>
          <a:bodyPr/>
          <a:lstStyle/>
          <a:p>
            <a:r>
              <a:rPr lang="en-US" dirty="0"/>
              <a:t>Size of grout space</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58</a:t>
            </a:fld>
            <a:endParaRPr lang="en-US" noProof="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612" y="1977975"/>
            <a:ext cx="7902889" cy="1160005"/>
          </a:xfrm>
          <a:prstGeom prst="rect">
            <a:avLst/>
          </a:prstGeom>
        </p:spPr>
      </p:pic>
      <p:sp>
        <p:nvSpPr>
          <p:cNvPr id="10" name="TextBox 9"/>
          <p:cNvSpPr txBox="1"/>
          <p:nvPr/>
        </p:nvSpPr>
        <p:spPr>
          <a:xfrm>
            <a:off x="1159240" y="2988617"/>
            <a:ext cx="2218080" cy="461545"/>
          </a:xfrm>
          <a:prstGeom prst="rect">
            <a:avLst/>
          </a:prstGeom>
          <a:noFill/>
        </p:spPr>
        <p:txBody>
          <a:bodyPr wrap="square" rtlCol="0">
            <a:spAutoFit/>
          </a:bodyPr>
          <a:lstStyle/>
          <a:p>
            <a:pPr algn="ctr"/>
            <a:r>
              <a:rPr lang="en-US" sz="2399" dirty="0"/>
              <a:t>Unit</a:t>
            </a:r>
          </a:p>
        </p:txBody>
      </p:sp>
      <p:sp>
        <p:nvSpPr>
          <p:cNvPr id="11" name="TextBox 10"/>
          <p:cNvSpPr txBox="1"/>
          <p:nvPr/>
        </p:nvSpPr>
        <p:spPr>
          <a:xfrm>
            <a:off x="4001644" y="2988617"/>
            <a:ext cx="2218080" cy="461545"/>
          </a:xfrm>
          <a:prstGeom prst="rect">
            <a:avLst/>
          </a:prstGeom>
          <a:noFill/>
        </p:spPr>
        <p:txBody>
          <a:bodyPr wrap="square" rtlCol="0">
            <a:spAutoFit/>
          </a:bodyPr>
          <a:lstStyle/>
          <a:p>
            <a:pPr algn="ctr"/>
            <a:r>
              <a:rPr lang="en-US" sz="2399" dirty="0"/>
              <a:t>With Taper</a:t>
            </a:r>
          </a:p>
        </p:txBody>
      </p:sp>
      <p:sp>
        <p:nvSpPr>
          <p:cNvPr id="12" name="TextBox 11"/>
          <p:cNvSpPr txBox="1"/>
          <p:nvPr/>
        </p:nvSpPr>
        <p:spPr>
          <a:xfrm>
            <a:off x="6844049" y="2988617"/>
            <a:ext cx="2218080" cy="461545"/>
          </a:xfrm>
          <a:prstGeom prst="rect">
            <a:avLst/>
          </a:prstGeom>
          <a:noFill/>
        </p:spPr>
        <p:txBody>
          <a:bodyPr wrap="square" rtlCol="0">
            <a:spAutoFit/>
          </a:bodyPr>
          <a:lstStyle/>
          <a:p>
            <a:pPr algn="ctr"/>
            <a:r>
              <a:rPr lang="en-US" sz="2399" dirty="0"/>
              <a:t>With Mortar</a:t>
            </a:r>
          </a:p>
        </p:txBody>
      </p:sp>
      <p:sp>
        <p:nvSpPr>
          <p:cNvPr id="13" name="TextBox 12"/>
          <p:cNvSpPr txBox="1"/>
          <p:nvPr/>
        </p:nvSpPr>
        <p:spPr>
          <a:xfrm>
            <a:off x="4001644" y="5693012"/>
            <a:ext cx="2218080" cy="830524"/>
          </a:xfrm>
          <a:prstGeom prst="rect">
            <a:avLst/>
          </a:prstGeom>
          <a:noFill/>
        </p:spPr>
        <p:txBody>
          <a:bodyPr wrap="square" rtlCol="0">
            <a:spAutoFit/>
          </a:bodyPr>
          <a:lstStyle/>
          <a:p>
            <a:pPr algn="ctr"/>
            <a:r>
              <a:rPr lang="en-US" sz="2399" dirty="0"/>
              <a:t>Running Bond</a:t>
            </a:r>
          </a:p>
        </p:txBody>
      </p:sp>
      <p:sp>
        <p:nvSpPr>
          <p:cNvPr id="1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58</a:t>
            </a:fld>
            <a:endParaRPr lang="en-US">
              <a:solidFill>
                <a:schemeClr val="bg1"/>
              </a:solidFill>
            </a:endParaRPr>
          </a:p>
        </p:txBody>
      </p:sp>
    </p:spTree>
    <p:extLst>
      <p:ext uri="{BB962C8B-B14F-4D97-AF65-F5344CB8AC3E}">
        <p14:creationId xmlns:p14="http://schemas.microsoft.com/office/powerpoint/2010/main" val="65651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18D5E-2D6D-4FC5-92AF-F267BB03E4BB}"/>
              </a:ext>
            </a:extLst>
          </p:cNvPr>
          <p:cNvSpPr>
            <a:spLocks noGrp="1"/>
          </p:cNvSpPr>
          <p:nvPr>
            <p:ph idx="1"/>
          </p:nvPr>
        </p:nvSpPr>
        <p:spPr/>
        <p:txBody>
          <a:bodyPr/>
          <a:lstStyle/>
          <a:p>
            <a:endParaRPr lang="en-US"/>
          </a:p>
        </p:txBody>
      </p:sp>
      <p:sp>
        <p:nvSpPr>
          <p:cNvPr id="5" name="Title 4"/>
          <p:cNvSpPr>
            <a:spLocks noGrp="1"/>
          </p:cNvSpPr>
          <p:nvPr>
            <p:ph type="title"/>
          </p:nvPr>
        </p:nvSpPr>
        <p:spPr/>
        <p:txBody>
          <a:bodyPr/>
          <a:lstStyle/>
          <a:p>
            <a:r>
              <a:rPr lang="en-US" dirty="0"/>
              <a:t>Size of grout space</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59</a:t>
            </a:fld>
            <a:endParaRPr lang="en-US" noProof="0" dirty="0"/>
          </a:p>
        </p:txBody>
      </p:sp>
      <p:pic>
        <p:nvPicPr>
          <p:cNvPr id="4098" name="Picture 2" descr="https://ncma.org/wp-content/uploads/2018/08/Figure-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803" y="1726258"/>
            <a:ext cx="7697788" cy="4446885"/>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59</a:t>
            </a:fld>
            <a:endParaRPr lang="en-US">
              <a:solidFill>
                <a:schemeClr val="bg1"/>
              </a:solidFill>
            </a:endParaRPr>
          </a:p>
        </p:txBody>
      </p:sp>
    </p:spTree>
    <p:extLst>
      <p:ext uri="{BB962C8B-B14F-4D97-AF65-F5344CB8AC3E}">
        <p14:creationId xmlns:p14="http://schemas.microsoft.com/office/powerpoint/2010/main" val="160282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TMS 402-16</a:t>
            </a:r>
          </a:p>
          <a:p>
            <a:pPr marL="0" indent="0">
              <a:buNone/>
            </a:pPr>
            <a:r>
              <a:rPr lang="en-US" b="1" u="sng" dirty="0"/>
              <a:t>Commentary</a:t>
            </a:r>
          </a:p>
          <a:p>
            <a:pPr marL="0" indent="0">
              <a:buNone/>
            </a:pPr>
            <a:r>
              <a:rPr lang="en-US" b="1" dirty="0"/>
              <a:t>4.1.5</a:t>
            </a:r>
            <a:r>
              <a:rPr lang="en-US" dirty="0"/>
              <a:t> </a:t>
            </a:r>
            <a:r>
              <a:rPr lang="en-US" i="1" dirty="0"/>
              <a:t>Other effects </a:t>
            </a:r>
          </a:p>
          <a:p>
            <a:pPr marL="0" indent="0">
              <a:buNone/>
            </a:pPr>
            <a:r>
              <a:rPr lang="en-US" dirty="0"/>
              <a:t>Loads are not the sole source of stresses. The structure may also resist forces from the sources listed. The nature and extent of some of these forces may be greatly influenced by the choice of materials, structural connections, and </a:t>
            </a:r>
            <a:r>
              <a:rPr lang="en-US" dirty="0">
                <a:solidFill>
                  <a:schemeClr val="accent3">
                    <a:lumMod val="50000"/>
                  </a:schemeClr>
                </a:solidFill>
              </a:rPr>
              <a:t>geometric configuration</a:t>
            </a:r>
            <a:r>
              <a:rPr lang="en-US" dirty="0"/>
              <a:t>. </a:t>
            </a:r>
          </a:p>
        </p:txBody>
      </p:sp>
      <p:sp>
        <p:nvSpPr>
          <p:cNvPr id="3" name="Title 2"/>
          <p:cNvSpPr>
            <a:spLocks noGrp="1"/>
          </p:cNvSpPr>
          <p:nvPr>
            <p:ph type="title"/>
          </p:nvPr>
        </p:nvSpPr>
        <p:spPr/>
        <p:txBody>
          <a:bodyPr/>
          <a:lstStyle/>
          <a:p>
            <a:r>
              <a:rPr lang="en-US"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a:t>
            </a:fld>
            <a:endParaRPr lang="en-US">
              <a:solidFill>
                <a:schemeClr val="bg1"/>
              </a:solidFill>
            </a:endParaRPr>
          </a:p>
        </p:txBody>
      </p:sp>
    </p:spTree>
    <p:extLst>
      <p:ext uri="{BB962C8B-B14F-4D97-AF65-F5344CB8AC3E}">
        <p14:creationId xmlns:p14="http://schemas.microsoft.com/office/powerpoint/2010/main" val="386796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Size of grout space</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60</a:t>
            </a:fld>
            <a:endParaRPr lang="en-US" noProof="0" dirty="0"/>
          </a:p>
        </p:txBody>
      </p:sp>
      <p:graphicFrame>
        <p:nvGraphicFramePr>
          <p:cNvPr id="6" name="Table 5"/>
          <p:cNvGraphicFramePr>
            <a:graphicFrameLocks noGrp="1"/>
          </p:cNvGraphicFramePr>
          <p:nvPr>
            <p:extLst>
              <p:ext uri="{D42A27DB-BD31-4B8C-83A1-F6EECF244321}">
                <p14:modId xmlns:p14="http://schemas.microsoft.com/office/powerpoint/2010/main" val="3130060694"/>
              </p:ext>
            </p:extLst>
          </p:nvPr>
        </p:nvGraphicFramePr>
        <p:xfrm>
          <a:off x="1512481" y="2191065"/>
          <a:ext cx="8125884" cy="1482972"/>
        </p:xfrm>
        <a:graphic>
          <a:graphicData uri="http://schemas.openxmlformats.org/drawingml/2006/table">
            <a:tbl>
              <a:tblPr firstRow="1" bandRow="1">
                <a:tableStyleId>{073A0DAA-6AF3-43AB-8588-CEC1D06C72B9}</a:tableStyleId>
              </a:tblPr>
              <a:tblGrid>
                <a:gridCol w="2031471">
                  <a:extLst>
                    <a:ext uri="{9D8B030D-6E8A-4147-A177-3AD203B41FA5}">
                      <a16:colId xmlns:a16="http://schemas.microsoft.com/office/drawing/2014/main" val="329634927"/>
                    </a:ext>
                  </a:extLst>
                </a:gridCol>
                <a:gridCol w="2031471">
                  <a:extLst>
                    <a:ext uri="{9D8B030D-6E8A-4147-A177-3AD203B41FA5}">
                      <a16:colId xmlns:a16="http://schemas.microsoft.com/office/drawing/2014/main" val="1656120828"/>
                    </a:ext>
                  </a:extLst>
                </a:gridCol>
                <a:gridCol w="2031471">
                  <a:extLst>
                    <a:ext uri="{9D8B030D-6E8A-4147-A177-3AD203B41FA5}">
                      <a16:colId xmlns:a16="http://schemas.microsoft.com/office/drawing/2014/main" val="136112383"/>
                    </a:ext>
                  </a:extLst>
                </a:gridCol>
                <a:gridCol w="2031471">
                  <a:extLst>
                    <a:ext uri="{9D8B030D-6E8A-4147-A177-3AD203B41FA5}">
                      <a16:colId xmlns:a16="http://schemas.microsoft.com/office/drawing/2014/main" val="2440390721"/>
                    </a:ext>
                  </a:extLst>
                </a:gridCol>
              </a:tblGrid>
              <a:tr h="370743">
                <a:tc>
                  <a:txBody>
                    <a:bodyPr/>
                    <a:lstStyle/>
                    <a:p>
                      <a:r>
                        <a:rPr lang="en-US" sz="1800" dirty="0"/>
                        <a:t>Unit Type</a:t>
                      </a:r>
                    </a:p>
                  </a:txBody>
                  <a:tcPr marL="91416" marR="91416" marT="45708" marB="45708"/>
                </a:tc>
                <a:tc>
                  <a:txBody>
                    <a:bodyPr/>
                    <a:lstStyle/>
                    <a:p>
                      <a:r>
                        <a:rPr lang="en-US" sz="1800" dirty="0"/>
                        <a:t>Core Width</a:t>
                      </a:r>
                    </a:p>
                  </a:txBody>
                  <a:tcPr marL="91416" marR="91416" marT="45708" marB="45708"/>
                </a:tc>
                <a:tc>
                  <a:txBody>
                    <a:bodyPr/>
                    <a:lstStyle/>
                    <a:p>
                      <a:r>
                        <a:rPr lang="en-US" sz="1800" dirty="0"/>
                        <a:t>Core Length</a:t>
                      </a:r>
                    </a:p>
                  </a:txBody>
                  <a:tcPr marL="91416" marR="91416" marT="45708" marB="45708"/>
                </a:tc>
                <a:tc>
                  <a:txBody>
                    <a:bodyPr/>
                    <a:lstStyle/>
                    <a:p>
                      <a:r>
                        <a:rPr lang="en-US" sz="1800" dirty="0"/>
                        <a:t>Core</a:t>
                      </a:r>
                      <a:r>
                        <a:rPr lang="en-US" sz="1800" baseline="0" dirty="0"/>
                        <a:t> Area</a:t>
                      </a:r>
                      <a:endParaRPr lang="en-US" sz="1800" dirty="0"/>
                    </a:p>
                  </a:txBody>
                  <a:tcPr marL="91416" marR="91416" marT="45708" marB="45708"/>
                </a:tc>
                <a:extLst>
                  <a:ext uri="{0D108BD9-81ED-4DB2-BD59-A6C34878D82A}">
                    <a16:rowId xmlns:a16="http://schemas.microsoft.com/office/drawing/2014/main" val="1593470923"/>
                  </a:ext>
                </a:extLst>
              </a:tr>
              <a:tr h="370743">
                <a:tc>
                  <a:txBody>
                    <a:bodyPr/>
                    <a:lstStyle/>
                    <a:p>
                      <a:r>
                        <a:rPr lang="en-US" sz="1800" dirty="0"/>
                        <a:t>Regular</a:t>
                      </a:r>
                    </a:p>
                  </a:txBody>
                  <a:tcPr marL="91416" marR="91416" marT="45708" marB="45708"/>
                </a:tc>
                <a:tc>
                  <a:txBody>
                    <a:bodyPr/>
                    <a:lstStyle/>
                    <a:p>
                      <a:r>
                        <a:rPr lang="en-US" sz="1800" dirty="0"/>
                        <a:t>4.625</a:t>
                      </a:r>
                    </a:p>
                  </a:txBody>
                  <a:tcPr marL="91416" marR="91416" marT="45708" marB="45708"/>
                </a:tc>
                <a:tc>
                  <a:txBody>
                    <a:bodyPr/>
                    <a:lstStyle/>
                    <a:p>
                      <a:r>
                        <a:rPr lang="en-US" sz="1800" dirty="0"/>
                        <a:t>5.625</a:t>
                      </a:r>
                    </a:p>
                  </a:txBody>
                  <a:tcPr marL="91416" marR="91416" marT="45708" marB="45708"/>
                </a:tc>
                <a:tc>
                  <a:txBody>
                    <a:bodyPr/>
                    <a:lstStyle/>
                    <a:p>
                      <a:r>
                        <a:rPr lang="en-US" sz="1800" dirty="0"/>
                        <a:t>26.0</a:t>
                      </a:r>
                    </a:p>
                  </a:txBody>
                  <a:tcPr marL="91416" marR="91416" marT="45708" marB="45708"/>
                </a:tc>
                <a:extLst>
                  <a:ext uri="{0D108BD9-81ED-4DB2-BD59-A6C34878D82A}">
                    <a16:rowId xmlns:a16="http://schemas.microsoft.com/office/drawing/2014/main" val="3361999195"/>
                  </a:ext>
                </a:extLst>
              </a:tr>
              <a:tr h="370743">
                <a:tc>
                  <a:txBody>
                    <a:bodyPr/>
                    <a:lstStyle/>
                    <a:p>
                      <a:r>
                        <a:rPr lang="en-US" sz="1800" dirty="0"/>
                        <a:t>Stretcher</a:t>
                      </a:r>
                    </a:p>
                  </a:txBody>
                  <a:tcPr marL="91416" marR="91416" marT="45708" marB="45708"/>
                </a:tc>
                <a:tc>
                  <a:txBody>
                    <a:bodyPr/>
                    <a:lstStyle/>
                    <a:p>
                      <a:r>
                        <a:rPr lang="en-US" sz="1800" dirty="0"/>
                        <a:t>4.625</a:t>
                      </a:r>
                    </a:p>
                  </a:txBody>
                  <a:tcPr marL="91416" marR="91416" marT="45708" marB="45708"/>
                </a:tc>
                <a:tc>
                  <a:txBody>
                    <a:bodyPr/>
                    <a:lstStyle/>
                    <a:p>
                      <a:r>
                        <a:rPr lang="en-US" sz="1800" dirty="0"/>
                        <a:t>3.875</a:t>
                      </a:r>
                    </a:p>
                  </a:txBody>
                  <a:tcPr marL="91416" marR="91416" marT="45708" marB="45708"/>
                </a:tc>
                <a:tc>
                  <a:txBody>
                    <a:bodyPr/>
                    <a:lstStyle/>
                    <a:p>
                      <a:r>
                        <a:rPr lang="en-US" sz="1800" dirty="0"/>
                        <a:t>17.9</a:t>
                      </a:r>
                    </a:p>
                  </a:txBody>
                  <a:tcPr marL="91416" marR="91416" marT="45708" marB="45708"/>
                </a:tc>
                <a:extLst>
                  <a:ext uri="{0D108BD9-81ED-4DB2-BD59-A6C34878D82A}">
                    <a16:rowId xmlns:a16="http://schemas.microsoft.com/office/drawing/2014/main" val="4257106771"/>
                  </a:ext>
                </a:extLst>
              </a:tr>
              <a:tr h="370743">
                <a:tc>
                  <a:txBody>
                    <a:bodyPr/>
                    <a:lstStyle/>
                    <a:p>
                      <a:r>
                        <a:rPr lang="en-US" sz="1800" dirty="0"/>
                        <a:t>Open End</a:t>
                      </a:r>
                    </a:p>
                  </a:txBody>
                  <a:tcPr marL="91416" marR="91416" marT="45708" marB="45708"/>
                </a:tc>
                <a:tc>
                  <a:txBody>
                    <a:bodyPr/>
                    <a:lstStyle/>
                    <a:p>
                      <a:r>
                        <a:rPr lang="en-US" sz="1800" dirty="0"/>
                        <a:t>4.625</a:t>
                      </a:r>
                    </a:p>
                  </a:txBody>
                  <a:tcPr marL="91416" marR="91416" marT="45708" marB="45708"/>
                </a:tc>
                <a:tc>
                  <a:txBody>
                    <a:bodyPr/>
                    <a:lstStyle/>
                    <a:p>
                      <a:r>
                        <a:rPr lang="en-US" sz="1800" dirty="0"/>
                        <a:t>7.25</a:t>
                      </a:r>
                    </a:p>
                  </a:txBody>
                  <a:tcPr marL="91416" marR="91416" marT="45708" marB="45708"/>
                </a:tc>
                <a:tc>
                  <a:txBody>
                    <a:bodyPr/>
                    <a:lstStyle/>
                    <a:p>
                      <a:r>
                        <a:rPr lang="en-US" sz="1800" dirty="0"/>
                        <a:t>31.2</a:t>
                      </a:r>
                    </a:p>
                  </a:txBody>
                  <a:tcPr marL="91416" marR="91416" marT="45708" marB="45708"/>
                </a:tc>
                <a:extLst>
                  <a:ext uri="{0D108BD9-81ED-4DB2-BD59-A6C34878D82A}">
                    <a16:rowId xmlns:a16="http://schemas.microsoft.com/office/drawing/2014/main" val="859977113"/>
                  </a:ext>
                </a:extLst>
              </a:tr>
            </a:tbl>
          </a:graphicData>
        </a:graphic>
      </p:graphicFrame>
      <p:sp>
        <p:nvSpPr>
          <p:cNvPr id="9" name="Text Placeholder 3">
            <a:extLst>
              <a:ext uri="{FF2B5EF4-FFF2-40B4-BE49-F238E27FC236}">
                <a16:creationId xmlns:a16="http://schemas.microsoft.com/office/drawing/2014/main" id="{6AB259A0-0017-492F-A0DC-4B70C7052AE0}"/>
              </a:ext>
            </a:extLst>
          </p:cNvPr>
          <p:cNvSpPr txBox="1">
            <a:spLocks/>
          </p:cNvSpPr>
          <p:nvPr/>
        </p:nvSpPr>
        <p:spPr>
          <a:xfrm>
            <a:off x="431887" y="1647410"/>
            <a:ext cx="5992639" cy="498486"/>
          </a:xfrm>
          <a:prstGeom prst="rect">
            <a:avLst/>
          </a:prstGeom>
          <a:no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99" b="1" dirty="0">
                <a:solidFill>
                  <a:schemeClr val="bg1"/>
                </a:solidFill>
                <a:latin typeface="+mj-lt"/>
              </a:rPr>
              <a:t>Gross Grout Space – Running Bond</a:t>
            </a:r>
          </a:p>
        </p:txBody>
      </p:sp>
      <p:graphicFrame>
        <p:nvGraphicFramePr>
          <p:cNvPr id="10" name="Table 9"/>
          <p:cNvGraphicFramePr>
            <a:graphicFrameLocks noGrp="1"/>
          </p:cNvGraphicFramePr>
          <p:nvPr>
            <p:extLst>
              <p:ext uri="{D42A27DB-BD31-4B8C-83A1-F6EECF244321}">
                <p14:modId xmlns:p14="http://schemas.microsoft.com/office/powerpoint/2010/main" val="676132494"/>
              </p:ext>
            </p:extLst>
          </p:nvPr>
        </p:nvGraphicFramePr>
        <p:xfrm>
          <a:off x="1512481" y="4545176"/>
          <a:ext cx="8125884" cy="1482972"/>
        </p:xfrm>
        <a:graphic>
          <a:graphicData uri="http://schemas.openxmlformats.org/drawingml/2006/table">
            <a:tbl>
              <a:tblPr firstRow="1" bandRow="1">
                <a:tableStyleId>{073A0DAA-6AF3-43AB-8588-CEC1D06C72B9}</a:tableStyleId>
              </a:tblPr>
              <a:tblGrid>
                <a:gridCol w="2031471">
                  <a:extLst>
                    <a:ext uri="{9D8B030D-6E8A-4147-A177-3AD203B41FA5}">
                      <a16:colId xmlns:a16="http://schemas.microsoft.com/office/drawing/2014/main" val="329634927"/>
                    </a:ext>
                  </a:extLst>
                </a:gridCol>
                <a:gridCol w="2031471">
                  <a:extLst>
                    <a:ext uri="{9D8B030D-6E8A-4147-A177-3AD203B41FA5}">
                      <a16:colId xmlns:a16="http://schemas.microsoft.com/office/drawing/2014/main" val="1656120828"/>
                    </a:ext>
                  </a:extLst>
                </a:gridCol>
                <a:gridCol w="2031471">
                  <a:extLst>
                    <a:ext uri="{9D8B030D-6E8A-4147-A177-3AD203B41FA5}">
                      <a16:colId xmlns:a16="http://schemas.microsoft.com/office/drawing/2014/main" val="136112383"/>
                    </a:ext>
                  </a:extLst>
                </a:gridCol>
                <a:gridCol w="2031471">
                  <a:extLst>
                    <a:ext uri="{9D8B030D-6E8A-4147-A177-3AD203B41FA5}">
                      <a16:colId xmlns:a16="http://schemas.microsoft.com/office/drawing/2014/main" val="2440390721"/>
                    </a:ext>
                  </a:extLst>
                </a:gridCol>
              </a:tblGrid>
              <a:tr h="370743">
                <a:tc>
                  <a:txBody>
                    <a:bodyPr/>
                    <a:lstStyle/>
                    <a:p>
                      <a:r>
                        <a:rPr lang="en-US" sz="1800" dirty="0"/>
                        <a:t>Unit Type</a:t>
                      </a:r>
                    </a:p>
                  </a:txBody>
                  <a:tcPr marL="91416" marR="91416" marT="45708" marB="45708"/>
                </a:tc>
                <a:tc>
                  <a:txBody>
                    <a:bodyPr/>
                    <a:lstStyle/>
                    <a:p>
                      <a:r>
                        <a:rPr lang="en-US" sz="1800" dirty="0"/>
                        <a:t>Core Width</a:t>
                      </a:r>
                    </a:p>
                  </a:txBody>
                  <a:tcPr marL="91416" marR="91416" marT="45708" marB="45708"/>
                </a:tc>
                <a:tc>
                  <a:txBody>
                    <a:bodyPr/>
                    <a:lstStyle/>
                    <a:p>
                      <a:r>
                        <a:rPr lang="en-US" sz="1800" dirty="0"/>
                        <a:t>Core Length</a:t>
                      </a:r>
                    </a:p>
                  </a:txBody>
                  <a:tcPr marL="91416" marR="91416" marT="45708" marB="45708"/>
                </a:tc>
                <a:tc>
                  <a:txBody>
                    <a:bodyPr/>
                    <a:lstStyle/>
                    <a:p>
                      <a:r>
                        <a:rPr lang="en-US" sz="1800" dirty="0"/>
                        <a:t>Core</a:t>
                      </a:r>
                      <a:r>
                        <a:rPr lang="en-US" sz="1800" baseline="0" dirty="0"/>
                        <a:t> Area</a:t>
                      </a:r>
                      <a:endParaRPr lang="en-US" sz="1800" dirty="0"/>
                    </a:p>
                  </a:txBody>
                  <a:tcPr marL="91416" marR="91416" marT="45708" marB="45708"/>
                </a:tc>
                <a:extLst>
                  <a:ext uri="{0D108BD9-81ED-4DB2-BD59-A6C34878D82A}">
                    <a16:rowId xmlns:a16="http://schemas.microsoft.com/office/drawing/2014/main" val="1593470923"/>
                  </a:ext>
                </a:extLst>
              </a:tr>
              <a:tr h="370743">
                <a:tc>
                  <a:txBody>
                    <a:bodyPr/>
                    <a:lstStyle/>
                    <a:p>
                      <a:r>
                        <a:rPr lang="en-US" sz="1800" dirty="0"/>
                        <a:t>Regular</a:t>
                      </a:r>
                    </a:p>
                  </a:txBody>
                  <a:tcPr marL="91416" marR="91416" marT="45708" marB="45708"/>
                </a:tc>
                <a:tc>
                  <a:txBody>
                    <a:bodyPr/>
                    <a:lstStyle/>
                    <a:p>
                      <a:r>
                        <a:rPr lang="en-US" sz="1800" dirty="0"/>
                        <a:t>4.625</a:t>
                      </a:r>
                    </a:p>
                  </a:txBody>
                  <a:tcPr marL="91416" marR="91416" marT="45708" marB="45708"/>
                </a:tc>
                <a:tc>
                  <a:txBody>
                    <a:bodyPr/>
                    <a:lstStyle/>
                    <a:p>
                      <a:r>
                        <a:rPr lang="en-US" sz="1800" dirty="0"/>
                        <a:t>6.188</a:t>
                      </a:r>
                    </a:p>
                  </a:txBody>
                  <a:tcPr marL="91416" marR="91416" marT="45708" marB="45708"/>
                </a:tc>
                <a:tc>
                  <a:txBody>
                    <a:bodyPr/>
                    <a:lstStyle/>
                    <a:p>
                      <a:r>
                        <a:rPr lang="en-US" sz="1800" dirty="0"/>
                        <a:t>28.6</a:t>
                      </a:r>
                    </a:p>
                  </a:txBody>
                  <a:tcPr marL="91416" marR="91416" marT="45708" marB="45708"/>
                </a:tc>
                <a:extLst>
                  <a:ext uri="{0D108BD9-81ED-4DB2-BD59-A6C34878D82A}">
                    <a16:rowId xmlns:a16="http://schemas.microsoft.com/office/drawing/2014/main" val="3361999195"/>
                  </a:ext>
                </a:extLst>
              </a:tr>
              <a:tr h="370743">
                <a:tc>
                  <a:txBody>
                    <a:bodyPr/>
                    <a:lstStyle/>
                    <a:p>
                      <a:r>
                        <a:rPr lang="en-US" sz="1800" dirty="0"/>
                        <a:t>Stretcher</a:t>
                      </a:r>
                    </a:p>
                  </a:txBody>
                  <a:tcPr marL="91416" marR="91416" marT="45708" marB="45708"/>
                </a:tc>
                <a:tc>
                  <a:txBody>
                    <a:bodyPr/>
                    <a:lstStyle/>
                    <a:p>
                      <a:r>
                        <a:rPr lang="en-US" sz="1800" dirty="0"/>
                        <a:t>4.625</a:t>
                      </a:r>
                    </a:p>
                  </a:txBody>
                  <a:tcPr marL="91416" marR="91416" marT="45708" marB="45708"/>
                </a:tc>
                <a:tc>
                  <a:txBody>
                    <a:bodyPr/>
                    <a:lstStyle/>
                    <a:p>
                      <a:r>
                        <a:rPr lang="en-US" sz="1800" dirty="0"/>
                        <a:t>5.188</a:t>
                      </a:r>
                    </a:p>
                  </a:txBody>
                  <a:tcPr marL="91416" marR="91416" marT="45708" marB="45708"/>
                </a:tc>
                <a:tc>
                  <a:txBody>
                    <a:bodyPr/>
                    <a:lstStyle/>
                    <a:p>
                      <a:r>
                        <a:rPr lang="en-US" sz="1800" dirty="0"/>
                        <a:t>24.0</a:t>
                      </a:r>
                    </a:p>
                  </a:txBody>
                  <a:tcPr marL="91416" marR="91416" marT="45708" marB="45708"/>
                </a:tc>
                <a:extLst>
                  <a:ext uri="{0D108BD9-81ED-4DB2-BD59-A6C34878D82A}">
                    <a16:rowId xmlns:a16="http://schemas.microsoft.com/office/drawing/2014/main" val="4257106771"/>
                  </a:ext>
                </a:extLst>
              </a:tr>
              <a:tr h="370743">
                <a:tc>
                  <a:txBody>
                    <a:bodyPr/>
                    <a:lstStyle/>
                    <a:p>
                      <a:r>
                        <a:rPr lang="en-US" sz="1800" dirty="0"/>
                        <a:t>Open End</a:t>
                      </a:r>
                    </a:p>
                  </a:txBody>
                  <a:tcPr marL="91416" marR="91416" marT="45708" marB="45708"/>
                </a:tc>
                <a:tc>
                  <a:txBody>
                    <a:bodyPr/>
                    <a:lstStyle/>
                    <a:p>
                      <a:r>
                        <a:rPr lang="en-US" sz="1800" dirty="0"/>
                        <a:t>4.625</a:t>
                      </a:r>
                    </a:p>
                  </a:txBody>
                  <a:tcPr marL="91416" marR="91416" marT="45708" marB="45708"/>
                </a:tc>
                <a:tc>
                  <a:txBody>
                    <a:bodyPr/>
                    <a:lstStyle/>
                    <a:p>
                      <a:r>
                        <a:rPr lang="en-US" sz="1800" dirty="0"/>
                        <a:t>7.375</a:t>
                      </a:r>
                    </a:p>
                  </a:txBody>
                  <a:tcPr marL="91416" marR="91416" marT="45708" marB="45708"/>
                </a:tc>
                <a:tc>
                  <a:txBody>
                    <a:bodyPr/>
                    <a:lstStyle/>
                    <a:p>
                      <a:r>
                        <a:rPr lang="en-US" sz="1800" dirty="0"/>
                        <a:t>34.1</a:t>
                      </a:r>
                    </a:p>
                  </a:txBody>
                  <a:tcPr marL="91416" marR="91416" marT="45708" marB="45708"/>
                </a:tc>
                <a:extLst>
                  <a:ext uri="{0D108BD9-81ED-4DB2-BD59-A6C34878D82A}">
                    <a16:rowId xmlns:a16="http://schemas.microsoft.com/office/drawing/2014/main" val="859977113"/>
                  </a:ext>
                </a:extLst>
              </a:tr>
            </a:tbl>
          </a:graphicData>
        </a:graphic>
      </p:graphicFrame>
      <p:sp>
        <p:nvSpPr>
          <p:cNvPr id="11" name="Text Placeholder 3">
            <a:extLst>
              <a:ext uri="{FF2B5EF4-FFF2-40B4-BE49-F238E27FC236}">
                <a16:creationId xmlns:a16="http://schemas.microsoft.com/office/drawing/2014/main" id="{6AB259A0-0017-492F-A0DC-4B70C7052AE0}"/>
              </a:ext>
            </a:extLst>
          </p:cNvPr>
          <p:cNvSpPr txBox="1">
            <a:spLocks/>
          </p:cNvSpPr>
          <p:nvPr/>
        </p:nvSpPr>
        <p:spPr>
          <a:xfrm>
            <a:off x="431887" y="4046690"/>
            <a:ext cx="5992639" cy="498486"/>
          </a:xfrm>
          <a:prstGeom prst="rect">
            <a:avLst/>
          </a:prstGeom>
          <a:noFill/>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99" b="1" dirty="0">
                <a:solidFill>
                  <a:schemeClr val="bg1"/>
                </a:solidFill>
                <a:latin typeface="+mj-lt"/>
              </a:rPr>
              <a:t>Gross Grout Space – Stack Bond</a:t>
            </a:r>
          </a:p>
        </p:txBody>
      </p:sp>
      <p:sp>
        <p:nvSpPr>
          <p:cNvPr id="12"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3"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4"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60</a:t>
            </a:fld>
            <a:endParaRPr lang="en-US">
              <a:solidFill>
                <a:schemeClr val="bg1"/>
              </a:solidFill>
            </a:endParaRPr>
          </a:p>
        </p:txBody>
      </p:sp>
    </p:spTree>
    <p:extLst>
      <p:ext uri="{BB962C8B-B14F-4D97-AF65-F5344CB8AC3E}">
        <p14:creationId xmlns:p14="http://schemas.microsoft.com/office/powerpoint/2010/main" val="139521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85000" lnSpcReduction="10000"/>
          </a:bodyPr>
          <a:lstStyle/>
          <a:p>
            <a:pPr>
              <a:lnSpc>
                <a:spcPct val="150000"/>
              </a:lnSpc>
            </a:pPr>
            <a:r>
              <a:rPr lang="en-US" sz="2399" dirty="0"/>
              <a:t>¼” clear between reinforcing and unit if fine grout used, ½” if coarse grout used (assume coarse grout) (TMS 6.1.3.5)</a:t>
            </a:r>
          </a:p>
          <a:p>
            <a:pPr>
              <a:lnSpc>
                <a:spcPct val="150000"/>
              </a:lnSpc>
            </a:pPr>
            <a:r>
              <a:rPr lang="en-US" sz="2399" dirty="0"/>
              <a:t>ASD:</a:t>
            </a:r>
          </a:p>
          <a:p>
            <a:pPr lvl="1">
              <a:lnSpc>
                <a:spcPct val="150000"/>
              </a:lnSpc>
            </a:pPr>
            <a:r>
              <a:rPr lang="en-US" sz="2199" dirty="0"/>
              <a:t>One-half of the least clear dimension of the cell. (TMS 6.1.2.2)</a:t>
            </a:r>
          </a:p>
          <a:p>
            <a:pPr lvl="1">
              <a:lnSpc>
                <a:spcPct val="150000"/>
              </a:lnSpc>
            </a:pPr>
            <a:r>
              <a:rPr lang="en-US" sz="2199" dirty="0"/>
              <a:t>Area of the vertical reinforcement ≤ 6% of the grout space (TMS 6.1.2.4)</a:t>
            </a:r>
          </a:p>
          <a:p>
            <a:pPr>
              <a:lnSpc>
                <a:spcPct val="150000"/>
              </a:lnSpc>
            </a:pPr>
            <a:r>
              <a:rPr lang="en-US" sz="2399" dirty="0"/>
              <a:t>SD</a:t>
            </a:r>
          </a:p>
          <a:p>
            <a:pPr lvl="1">
              <a:lnSpc>
                <a:spcPct val="150000"/>
              </a:lnSpc>
            </a:pPr>
            <a:r>
              <a:rPr lang="en-US" sz="2199" dirty="0"/>
              <a:t>One-quarter of the least clear dimension of the cell. (TMS 9.3.3.1 (a) )</a:t>
            </a:r>
          </a:p>
          <a:p>
            <a:pPr lvl="1">
              <a:lnSpc>
                <a:spcPct val="150000"/>
              </a:lnSpc>
            </a:pPr>
            <a:r>
              <a:rPr lang="en-US" sz="2199" dirty="0"/>
              <a:t>Area of the vertical reinforcement ≤ 4% of the grout space (TMS 9.3.3.1 (a) )</a:t>
            </a:r>
          </a:p>
          <a:p>
            <a:pPr lvl="1">
              <a:lnSpc>
                <a:spcPct val="150000"/>
              </a:lnSpc>
            </a:pPr>
            <a:endParaRPr lang="en-US" sz="2199" dirty="0"/>
          </a:p>
        </p:txBody>
      </p:sp>
      <p:sp>
        <p:nvSpPr>
          <p:cNvPr id="5" name="Title 4"/>
          <p:cNvSpPr>
            <a:spLocks noGrp="1"/>
          </p:cNvSpPr>
          <p:nvPr>
            <p:ph type="title"/>
          </p:nvPr>
        </p:nvSpPr>
        <p:spPr/>
        <p:txBody>
          <a:bodyPr/>
          <a:lstStyle/>
          <a:p>
            <a:r>
              <a:rPr lang="en-US" dirty="0"/>
              <a:t>Size of grout space</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61</a:t>
            </a:fld>
            <a:endParaRPr lang="en-US" noProof="0" dirty="0"/>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61</a:t>
            </a:fld>
            <a:endParaRPr lang="en-US">
              <a:solidFill>
                <a:schemeClr val="bg1"/>
              </a:solidFill>
            </a:endParaRPr>
          </a:p>
        </p:txBody>
      </p:sp>
    </p:spTree>
    <p:extLst>
      <p:ext uri="{BB962C8B-B14F-4D97-AF65-F5344CB8AC3E}">
        <p14:creationId xmlns:p14="http://schemas.microsoft.com/office/powerpoint/2010/main" val="14457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p:cNvSpPr>
                <a:spLocks noGrp="1"/>
              </p:cNvSpPr>
              <p:nvPr>
                <p:ph idx="1"/>
              </p:nvPr>
            </p:nvSpPr>
            <p:spPr/>
            <p:txBody>
              <a:bodyPr>
                <a:normAutofit lnSpcReduction="10000"/>
              </a:bodyPr>
              <a:lstStyle/>
              <a:p>
                <a:pPr marL="0" indent="0">
                  <a:lnSpc>
                    <a:spcPct val="150000"/>
                  </a:lnSpc>
                  <a:buNone/>
                </a:pPr>
                <a:r>
                  <a:rPr lang="en-US" sz="2399" dirty="0"/>
                  <a:t>How does #7 bar fare using worst case dimensions?</a:t>
                </a:r>
              </a:p>
              <a:p>
                <a:pPr>
                  <a:lnSpc>
                    <a:spcPct val="150000"/>
                  </a:lnSpc>
                </a:pPr>
                <a:r>
                  <a:rPr lang="en-US" sz="2399" dirty="0"/>
                  <a:t>Clearance to unit: </a:t>
                </a:r>
                <a14:m>
                  <m:oMath xmlns:m="http://schemas.openxmlformats.org/officeDocument/2006/math">
                    <m:f>
                      <m:fPr>
                        <m:ctrlPr>
                          <a:rPr lang="en-US" sz="2399" i="1">
                            <a:latin typeface="Cambria Math" panose="02040503050406030204" pitchFamily="18" charset="0"/>
                          </a:rPr>
                        </m:ctrlPr>
                      </m:fPr>
                      <m:num>
                        <m:r>
                          <a:rPr lang="en-US" sz="2399" i="1">
                            <a:latin typeface="Cambria Math" panose="02040503050406030204" pitchFamily="18" charset="0"/>
                          </a:rPr>
                          <m:t>3.875−0.875</m:t>
                        </m:r>
                      </m:num>
                      <m:den>
                        <m:r>
                          <a:rPr lang="en-US" sz="2399" i="1">
                            <a:latin typeface="Cambria Math" panose="02040503050406030204" pitchFamily="18" charset="0"/>
                          </a:rPr>
                          <m:t>2</m:t>
                        </m:r>
                      </m:den>
                    </m:f>
                    <m:r>
                      <a:rPr lang="en-US" sz="2399" i="1">
                        <a:latin typeface="Cambria Math" panose="02040503050406030204" pitchFamily="18" charset="0"/>
                      </a:rPr>
                      <m:t>=1.5 </m:t>
                    </m:r>
                    <m:r>
                      <a:rPr lang="en-US" sz="2399" i="1">
                        <a:latin typeface="Cambria Math" panose="02040503050406030204" pitchFamily="18" charset="0"/>
                      </a:rPr>
                      <m:t>𝑖𝑛</m:t>
                    </m:r>
                  </m:oMath>
                </a14:m>
                <a:r>
                  <a:rPr lang="en-US" sz="2399" dirty="0"/>
                  <a:t> OK</a:t>
                </a:r>
              </a:p>
              <a:p>
                <a:pPr>
                  <a:lnSpc>
                    <a:spcPct val="150000"/>
                  </a:lnSpc>
                </a:pPr>
                <a:r>
                  <a:rPr lang="en-US" sz="2399" dirty="0"/>
                  <a:t>Fraction of least clear dimension: </a:t>
                </a:r>
                <a14:m>
                  <m:oMath xmlns:m="http://schemas.openxmlformats.org/officeDocument/2006/math">
                    <m:f>
                      <m:fPr>
                        <m:ctrlPr>
                          <a:rPr lang="en-US" sz="2399" i="1">
                            <a:latin typeface="Cambria Math" panose="02040503050406030204" pitchFamily="18" charset="0"/>
                          </a:rPr>
                        </m:ctrlPr>
                      </m:fPr>
                      <m:num>
                        <m:r>
                          <a:rPr lang="en-US" sz="2399" i="1">
                            <a:latin typeface="Cambria Math" panose="02040503050406030204" pitchFamily="18" charset="0"/>
                          </a:rPr>
                          <m:t>0.875</m:t>
                        </m:r>
                      </m:num>
                      <m:den>
                        <m:r>
                          <a:rPr lang="en-US" sz="2399" i="1">
                            <a:latin typeface="Cambria Math" panose="02040503050406030204" pitchFamily="18" charset="0"/>
                          </a:rPr>
                          <m:t>3.875−</m:t>
                        </m:r>
                        <m:d>
                          <m:dPr>
                            <m:ctrlPr>
                              <a:rPr lang="en-US" sz="2399" i="1">
                                <a:latin typeface="Cambria Math" panose="02040503050406030204" pitchFamily="18" charset="0"/>
                              </a:rPr>
                            </m:ctrlPr>
                          </m:dPr>
                          <m:e>
                            <m:r>
                              <a:rPr lang="en-US" sz="2399" i="1">
                                <a:latin typeface="Cambria Math" panose="02040503050406030204" pitchFamily="18" charset="0"/>
                              </a:rPr>
                              <m:t>2</m:t>
                            </m:r>
                          </m:e>
                        </m:d>
                        <m:r>
                          <a:rPr lang="en-US" sz="2399" i="1">
                            <a:latin typeface="Cambria Math" panose="02040503050406030204" pitchFamily="18" charset="0"/>
                          </a:rPr>
                          <m:t>0.5</m:t>
                        </m:r>
                      </m:den>
                    </m:f>
                    <m:r>
                      <a:rPr lang="en-US" sz="2399" i="1">
                        <a:latin typeface="Cambria Math" panose="02040503050406030204" pitchFamily="18" charset="0"/>
                      </a:rPr>
                      <m:t>=</m:t>
                    </m:r>
                    <m:f>
                      <m:fPr>
                        <m:ctrlPr>
                          <a:rPr lang="en-US" sz="2399" i="1">
                            <a:latin typeface="Cambria Math" panose="02040503050406030204" pitchFamily="18" charset="0"/>
                          </a:rPr>
                        </m:ctrlPr>
                      </m:fPr>
                      <m:num>
                        <m:r>
                          <a:rPr lang="en-US" sz="2399" i="1">
                            <a:latin typeface="Cambria Math" panose="02040503050406030204" pitchFamily="18" charset="0"/>
                          </a:rPr>
                          <m:t>1</m:t>
                        </m:r>
                      </m:num>
                      <m:den>
                        <m:r>
                          <a:rPr lang="en-US" sz="2399" i="1">
                            <a:latin typeface="Cambria Math" panose="02040503050406030204" pitchFamily="18" charset="0"/>
                          </a:rPr>
                          <m:t>3.2</m:t>
                        </m:r>
                      </m:den>
                    </m:f>
                  </m:oMath>
                </a14:m>
                <a:r>
                  <a:rPr lang="en-US" sz="2399" dirty="0"/>
                  <a:t> OK for ASD</a:t>
                </a:r>
              </a:p>
              <a:p>
                <a:pPr lvl="1">
                  <a:lnSpc>
                    <a:spcPct val="150000"/>
                  </a:lnSpc>
                </a:pPr>
                <a:r>
                  <a:rPr lang="en-US" sz="2199" dirty="0"/>
                  <a:t>If regular unit, running bond: </a:t>
                </a:r>
                <a14:m>
                  <m:oMath xmlns:m="http://schemas.openxmlformats.org/officeDocument/2006/math">
                    <m:f>
                      <m:fPr>
                        <m:ctrlPr>
                          <a:rPr lang="en-US" sz="1999" i="1">
                            <a:latin typeface="Cambria Math" panose="02040503050406030204" pitchFamily="18" charset="0"/>
                          </a:rPr>
                        </m:ctrlPr>
                      </m:fPr>
                      <m:num>
                        <m:r>
                          <a:rPr lang="en-US" sz="1999" i="1">
                            <a:latin typeface="Cambria Math" panose="02040503050406030204" pitchFamily="18" charset="0"/>
                          </a:rPr>
                          <m:t>0.875</m:t>
                        </m:r>
                      </m:num>
                      <m:den>
                        <m:r>
                          <a:rPr lang="en-US" sz="1999" i="1">
                            <a:latin typeface="Cambria Math" panose="02040503050406030204" pitchFamily="18" charset="0"/>
                          </a:rPr>
                          <m:t>5.625−</m:t>
                        </m:r>
                        <m:d>
                          <m:dPr>
                            <m:ctrlPr>
                              <a:rPr lang="en-US" sz="1999" i="1">
                                <a:latin typeface="Cambria Math" panose="02040503050406030204" pitchFamily="18" charset="0"/>
                              </a:rPr>
                            </m:ctrlPr>
                          </m:dPr>
                          <m:e>
                            <m:r>
                              <a:rPr lang="en-US" sz="1999" i="1">
                                <a:latin typeface="Cambria Math" panose="02040503050406030204" pitchFamily="18" charset="0"/>
                              </a:rPr>
                              <m:t>2</m:t>
                            </m:r>
                          </m:e>
                        </m:d>
                        <m:r>
                          <a:rPr lang="en-US" sz="1999" i="1">
                            <a:latin typeface="Cambria Math" panose="02040503050406030204" pitchFamily="18" charset="0"/>
                          </a:rPr>
                          <m:t>0.5</m:t>
                        </m:r>
                      </m:den>
                    </m:f>
                    <m:r>
                      <a:rPr lang="en-US" sz="1999" i="1">
                        <a:latin typeface="Cambria Math" panose="02040503050406030204" pitchFamily="18" charset="0"/>
                      </a:rPr>
                      <m:t>=</m:t>
                    </m:r>
                    <m:f>
                      <m:fPr>
                        <m:ctrlPr>
                          <a:rPr lang="en-US" sz="1999" i="1">
                            <a:latin typeface="Cambria Math" panose="02040503050406030204" pitchFamily="18" charset="0"/>
                          </a:rPr>
                        </m:ctrlPr>
                      </m:fPr>
                      <m:num>
                        <m:r>
                          <a:rPr lang="en-US" sz="1999" i="1">
                            <a:latin typeface="Cambria Math" panose="02040503050406030204" pitchFamily="18" charset="0"/>
                          </a:rPr>
                          <m:t>1</m:t>
                        </m:r>
                      </m:num>
                      <m:den>
                        <m:r>
                          <a:rPr lang="en-US" sz="1999" i="1">
                            <a:latin typeface="Cambria Math" panose="02040503050406030204" pitchFamily="18" charset="0"/>
                          </a:rPr>
                          <m:t>5.3</m:t>
                        </m:r>
                      </m:den>
                    </m:f>
                  </m:oMath>
                </a14:m>
                <a:r>
                  <a:rPr lang="en-US" sz="1999" dirty="0"/>
                  <a:t> OK for SD</a:t>
                </a:r>
                <a:endParaRPr lang="en-US" sz="2199" dirty="0"/>
              </a:p>
              <a:p>
                <a:pPr>
                  <a:lnSpc>
                    <a:spcPct val="150000"/>
                  </a:lnSpc>
                </a:pPr>
                <a:r>
                  <a:rPr lang="en-US" sz="2399" dirty="0"/>
                  <a:t>Area of reinforcement: </a:t>
                </a:r>
                <a14:m>
                  <m:oMath xmlns:m="http://schemas.openxmlformats.org/officeDocument/2006/math">
                    <m:f>
                      <m:fPr>
                        <m:ctrlPr>
                          <a:rPr lang="en-US" sz="2399" i="1">
                            <a:latin typeface="Cambria Math" panose="02040503050406030204" pitchFamily="18" charset="0"/>
                          </a:rPr>
                        </m:ctrlPr>
                      </m:fPr>
                      <m:num>
                        <m:r>
                          <a:rPr lang="en-US" sz="2399" i="1">
                            <a:latin typeface="Cambria Math" panose="02040503050406030204" pitchFamily="18" charset="0"/>
                          </a:rPr>
                          <m:t>0.60</m:t>
                        </m:r>
                      </m:num>
                      <m:den>
                        <m:r>
                          <a:rPr lang="en-US" sz="2399" i="1">
                            <a:latin typeface="Cambria Math" panose="02040503050406030204" pitchFamily="18" charset="0"/>
                          </a:rPr>
                          <m:t>17.9</m:t>
                        </m:r>
                      </m:den>
                    </m:f>
                    <m:r>
                      <a:rPr lang="en-US" sz="2399" i="1">
                        <a:latin typeface="Cambria Math" panose="02040503050406030204" pitchFamily="18" charset="0"/>
                      </a:rPr>
                      <m:t>=3.4%</m:t>
                    </m:r>
                  </m:oMath>
                </a14:m>
                <a:r>
                  <a:rPr lang="en-US" sz="2399" dirty="0"/>
                  <a:t>  OK</a:t>
                </a:r>
              </a:p>
            </p:txBody>
          </p:sp>
        </mc:Choice>
        <mc:Fallback>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952"/>
                </a:stretch>
              </a:blipFill>
            </p:spPr>
            <p:txBody>
              <a:bodyPr/>
              <a:lstStyle/>
              <a:p>
                <a:r>
                  <a:rPr lang="en-US">
                    <a:noFill/>
                  </a:rPr>
                  <a:t> </a:t>
                </a:r>
              </a:p>
            </p:txBody>
          </p:sp>
        </mc:Fallback>
      </mc:AlternateContent>
      <p:sp>
        <p:nvSpPr>
          <p:cNvPr id="5" name="Title 4"/>
          <p:cNvSpPr>
            <a:spLocks noGrp="1"/>
          </p:cNvSpPr>
          <p:nvPr>
            <p:ph type="title"/>
          </p:nvPr>
        </p:nvSpPr>
        <p:spPr/>
        <p:txBody>
          <a:bodyPr/>
          <a:lstStyle/>
          <a:p>
            <a:r>
              <a:rPr lang="en-US" dirty="0"/>
              <a:t>Size of grout space</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62</a:t>
            </a:fld>
            <a:endParaRPr lang="en-US" noProof="0" dirty="0"/>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62</a:t>
            </a:fld>
            <a:endParaRPr lang="en-US">
              <a:solidFill>
                <a:schemeClr val="bg1"/>
              </a:solidFill>
            </a:endParaRPr>
          </a:p>
        </p:txBody>
      </p:sp>
    </p:spTree>
    <p:extLst>
      <p:ext uri="{BB962C8B-B14F-4D97-AF65-F5344CB8AC3E}">
        <p14:creationId xmlns:p14="http://schemas.microsoft.com/office/powerpoint/2010/main" val="15231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chemeClr val="tx1">
                    <a:lumMod val="95000"/>
                  </a:schemeClr>
                </a:solidFill>
              </a:rPr>
              <a:t>Behavior </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Reinforcing Congestion Limits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Pilasters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P-Delta (Strength Design)</a:t>
            </a:r>
          </a:p>
        </p:txBody>
      </p:sp>
      <p:sp>
        <p:nvSpPr>
          <p:cNvPr id="10242" name="Title 1"/>
          <p:cNvSpPr>
            <a:spLocks noGrp="1"/>
          </p:cNvSpPr>
          <p:nvPr>
            <p:ph type="title"/>
            <p:custDataLst>
              <p:tags r:id="rId3"/>
            </p:custDataLst>
          </p:nvPr>
        </p:nvSpPr>
        <p:spPr>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55039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3814" y="1828800"/>
            <a:ext cx="4970994" cy="4343400"/>
          </a:xfrm>
        </p:spPr>
        <p:txBody>
          <a:bodyPr>
            <a:normAutofit/>
          </a:bodyPr>
          <a:lstStyle/>
          <a:p>
            <a:r>
              <a:rPr lang="en-US" dirty="0">
                <a:latin typeface="+mn-lt"/>
              </a:rPr>
              <a:t>TMS 402 Definition </a:t>
            </a:r>
            <a:r>
              <a:rPr lang="en-US" sz="1899" dirty="0"/>
              <a:t>(TMS 2.2)</a:t>
            </a:r>
          </a:p>
          <a:p>
            <a:pPr lvl="1"/>
            <a:r>
              <a:rPr lang="en-US" dirty="0">
                <a:latin typeface="+mn-lt"/>
              </a:rPr>
              <a:t>Pilaster - A vertical member, built integrally with a wall, with a portion of its cross section typically projecting from one or both faces of the wall.</a:t>
            </a:r>
          </a:p>
          <a:p>
            <a:r>
              <a:rPr lang="en-US" dirty="0">
                <a:latin typeface="+mn-lt"/>
              </a:rPr>
              <a:t>Use</a:t>
            </a:r>
          </a:p>
          <a:p>
            <a:pPr lvl="1"/>
            <a:r>
              <a:rPr lang="en-US" dirty="0">
                <a:latin typeface="+mn-lt"/>
              </a:rPr>
              <a:t>Stiffening / extra capacity at openings </a:t>
            </a:r>
          </a:p>
        </p:txBody>
      </p:sp>
      <p:sp>
        <p:nvSpPr>
          <p:cNvPr id="3" name="Title 2"/>
          <p:cNvSpPr>
            <a:spLocks noGrp="1"/>
          </p:cNvSpPr>
          <p:nvPr>
            <p:ph type="title"/>
          </p:nvPr>
        </p:nvSpPr>
        <p:spPr/>
        <p:txBody>
          <a:bodyPr/>
          <a:lstStyle/>
          <a:p>
            <a:r>
              <a:rPr lang="en-US" dirty="0"/>
              <a:t>Pilasters for Opening Support</a:t>
            </a:r>
          </a:p>
        </p:txBody>
      </p:sp>
      <p:pic>
        <p:nvPicPr>
          <p:cNvPr id="7" name="Picture 6"/>
          <p:cNvPicPr>
            <a:picLocks noChangeAspect="1"/>
          </p:cNvPicPr>
          <p:nvPr/>
        </p:nvPicPr>
        <p:blipFill>
          <a:blip r:embed="rId3"/>
          <a:stretch>
            <a:fillRect/>
          </a:stretch>
        </p:blipFill>
        <p:spPr>
          <a:xfrm>
            <a:off x="6264808" y="1203569"/>
            <a:ext cx="5181600" cy="4450861"/>
          </a:xfrm>
          <a:prstGeom prst="rect">
            <a:avLst/>
          </a:prstGeom>
        </p:spPr>
      </p:pic>
      <p:sp>
        <p:nvSpPr>
          <p:cNvPr id="8" name="TextBox 7"/>
          <p:cNvSpPr txBox="1"/>
          <p:nvPr/>
        </p:nvSpPr>
        <p:spPr>
          <a:xfrm>
            <a:off x="6805092" y="5658379"/>
            <a:ext cx="4101032" cy="369236"/>
          </a:xfrm>
          <a:prstGeom prst="rect">
            <a:avLst/>
          </a:prstGeom>
          <a:noFill/>
        </p:spPr>
        <p:txBody>
          <a:bodyPr wrap="square" rtlCol="0">
            <a:spAutoFit/>
          </a:bodyPr>
          <a:lstStyle/>
          <a:p>
            <a:pPr algn="ctr"/>
            <a:r>
              <a:rPr lang="en-US" sz="1799" dirty="0">
                <a:solidFill>
                  <a:schemeClr val="bg1"/>
                </a:solidFill>
              </a:rPr>
              <a:t>Figure from RMEH</a:t>
            </a:r>
          </a:p>
        </p:txBody>
      </p:sp>
      <p:sp>
        <p:nvSpPr>
          <p:cNvPr id="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64</a:t>
            </a:fld>
            <a:endParaRPr lang="en-US">
              <a:solidFill>
                <a:schemeClr val="bg1"/>
              </a:solidFill>
            </a:endParaRPr>
          </a:p>
        </p:txBody>
      </p:sp>
    </p:spTree>
    <p:extLst>
      <p:ext uri="{BB962C8B-B14F-4D97-AF65-F5344CB8AC3E}">
        <p14:creationId xmlns:p14="http://schemas.microsoft.com/office/powerpoint/2010/main" val="258488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latin typeface="+mn-lt"/>
              </a:rPr>
              <a:t>Types</a:t>
            </a:r>
            <a:endParaRPr lang="en-US" sz="1899" dirty="0"/>
          </a:p>
          <a:p>
            <a:pPr lvl="1"/>
            <a:r>
              <a:rPr lang="en-US" dirty="0">
                <a:latin typeface="+mn-lt"/>
              </a:rPr>
              <a:t>Projecting</a:t>
            </a:r>
          </a:p>
          <a:p>
            <a:pPr lvl="2"/>
            <a:r>
              <a:rPr lang="en-US" dirty="0">
                <a:latin typeface="+mn-lt"/>
              </a:rPr>
              <a:t>Treat wall as flange if comply with TMS 402 5.1.1.2.1 and 5.1.1.2.5.</a:t>
            </a:r>
          </a:p>
          <a:p>
            <a:pPr lvl="2"/>
            <a:r>
              <a:rPr lang="en-US" dirty="0">
                <a:latin typeface="+mn-lt"/>
              </a:rPr>
              <a:t>Flange width per TMS 5.1.1.2.3.</a:t>
            </a:r>
          </a:p>
          <a:p>
            <a:pPr lvl="1"/>
            <a:r>
              <a:rPr lang="en-US" dirty="0">
                <a:latin typeface="+mn-lt"/>
              </a:rPr>
              <a:t>Flush</a:t>
            </a:r>
          </a:p>
          <a:p>
            <a:r>
              <a:rPr lang="en-US" dirty="0">
                <a:latin typeface="+mn-lt"/>
              </a:rPr>
              <a:t>Ties only required if:</a:t>
            </a:r>
          </a:p>
          <a:p>
            <a:pPr lvl="1"/>
            <a:r>
              <a:rPr lang="en-US" dirty="0">
                <a:latin typeface="+mn-lt"/>
              </a:rPr>
              <a:t>Longitudinal bars used to resist compression</a:t>
            </a:r>
          </a:p>
          <a:p>
            <a:pPr lvl="1"/>
            <a:r>
              <a:rPr lang="en-US" dirty="0">
                <a:latin typeface="+mn-lt"/>
              </a:rPr>
              <a:t>Then meet column requirements</a:t>
            </a:r>
          </a:p>
        </p:txBody>
      </p:sp>
      <p:sp>
        <p:nvSpPr>
          <p:cNvPr id="3" name="Title 2"/>
          <p:cNvSpPr>
            <a:spLocks noGrp="1"/>
          </p:cNvSpPr>
          <p:nvPr>
            <p:ph type="title"/>
          </p:nvPr>
        </p:nvSpPr>
        <p:spPr/>
        <p:txBody>
          <a:bodyPr/>
          <a:lstStyle/>
          <a:p>
            <a:r>
              <a:rPr lang="en-US" dirty="0"/>
              <a:t>Pilasters for Opening Support</a:t>
            </a:r>
          </a:p>
        </p:txBody>
      </p:sp>
      <p:sp>
        <p:nvSpPr>
          <p:cNvPr id="8" name="TextBox 7"/>
          <p:cNvSpPr txBox="1"/>
          <p:nvPr/>
        </p:nvSpPr>
        <p:spPr>
          <a:xfrm>
            <a:off x="7011281" y="4960925"/>
            <a:ext cx="4101032" cy="369236"/>
          </a:xfrm>
          <a:prstGeom prst="rect">
            <a:avLst/>
          </a:prstGeom>
          <a:noFill/>
        </p:spPr>
        <p:txBody>
          <a:bodyPr wrap="square" rtlCol="0">
            <a:spAutoFit/>
          </a:bodyPr>
          <a:lstStyle/>
          <a:p>
            <a:pPr algn="ctr"/>
            <a:r>
              <a:rPr lang="en-US" sz="1799" dirty="0"/>
              <a:t>Figures from RMEH</a:t>
            </a:r>
          </a:p>
        </p:txBody>
      </p:sp>
      <p:pic>
        <p:nvPicPr>
          <p:cNvPr id="5" name="Picture 4"/>
          <p:cNvPicPr>
            <a:picLocks noChangeAspect="1"/>
          </p:cNvPicPr>
          <p:nvPr/>
        </p:nvPicPr>
        <p:blipFill>
          <a:blip r:embed="rId3"/>
          <a:stretch>
            <a:fillRect/>
          </a:stretch>
        </p:blipFill>
        <p:spPr>
          <a:xfrm>
            <a:off x="6635473" y="2117809"/>
            <a:ext cx="4694832" cy="930191"/>
          </a:xfrm>
          <a:prstGeom prst="rect">
            <a:avLst/>
          </a:prstGeom>
        </p:spPr>
      </p:pic>
      <p:pic>
        <p:nvPicPr>
          <p:cNvPr id="6" name="Picture 5"/>
          <p:cNvPicPr>
            <a:picLocks noChangeAspect="1"/>
          </p:cNvPicPr>
          <p:nvPr/>
        </p:nvPicPr>
        <p:blipFill>
          <a:blip r:embed="rId4"/>
          <a:stretch>
            <a:fillRect/>
          </a:stretch>
        </p:blipFill>
        <p:spPr>
          <a:xfrm>
            <a:off x="6637061" y="3889853"/>
            <a:ext cx="4546478" cy="738904"/>
          </a:xfrm>
          <a:prstGeom prst="rect">
            <a:avLst/>
          </a:prstGeom>
        </p:spPr>
      </p:pic>
      <p:sp>
        <p:nvSpPr>
          <p:cNvPr id="7"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65</a:t>
            </a:fld>
            <a:endParaRPr lang="en-US">
              <a:solidFill>
                <a:schemeClr val="bg1"/>
              </a:solidFill>
            </a:endParaRPr>
          </a:p>
        </p:txBody>
      </p:sp>
    </p:spTree>
    <p:extLst>
      <p:ext uri="{BB962C8B-B14F-4D97-AF65-F5344CB8AC3E}">
        <p14:creationId xmlns:p14="http://schemas.microsoft.com/office/powerpoint/2010/main" val="169083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latin typeface="+mn-lt"/>
              </a:rPr>
              <a:t>Longitudinal reinforcement</a:t>
            </a:r>
          </a:p>
          <a:p>
            <a:pPr lvl="1"/>
            <a:r>
              <a:rPr lang="en-US" dirty="0">
                <a:latin typeface="+mn-lt"/>
              </a:rPr>
              <a:t>No minimum quantity</a:t>
            </a:r>
          </a:p>
          <a:p>
            <a:pPr lvl="1"/>
            <a:r>
              <a:rPr lang="en-US" dirty="0" err="1">
                <a:latin typeface="Symbol" panose="05050102010706020507" pitchFamily="18" charset="2"/>
                <a:cs typeface="Calibri" panose="020F0502020204030204" pitchFamily="34" charset="0"/>
              </a:rPr>
              <a:t>r</a:t>
            </a:r>
            <a:r>
              <a:rPr lang="en-US" baseline="-25000" dirty="0" err="1">
                <a:latin typeface="Calibri" panose="020F0502020204030204" pitchFamily="34" charset="0"/>
                <a:cs typeface="Calibri" panose="020F0502020204030204" pitchFamily="34" charset="0"/>
              </a:rPr>
              <a:t>max</a:t>
            </a:r>
            <a:endParaRPr lang="en-US" dirty="0">
              <a:latin typeface="+mn-lt"/>
            </a:endParaRPr>
          </a:p>
        </p:txBody>
      </p:sp>
      <p:sp>
        <p:nvSpPr>
          <p:cNvPr id="3" name="Title 2"/>
          <p:cNvSpPr>
            <a:spLocks noGrp="1"/>
          </p:cNvSpPr>
          <p:nvPr>
            <p:ph type="title"/>
          </p:nvPr>
        </p:nvSpPr>
        <p:spPr/>
        <p:txBody>
          <a:bodyPr/>
          <a:lstStyle/>
          <a:p>
            <a:r>
              <a:rPr lang="en-US" dirty="0"/>
              <a:t>Pilasters for Opening Support</a:t>
            </a:r>
          </a:p>
        </p:txBody>
      </p:sp>
      <p:sp>
        <p:nvSpPr>
          <p:cNvPr id="8" name="TextBox 7"/>
          <p:cNvSpPr txBox="1"/>
          <p:nvPr/>
        </p:nvSpPr>
        <p:spPr>
          <a:xfrm>
            <a:off x="6859784" y="5163742"/>
            <a:ext cx="4101032" cy="369236"/>
          </a:xfrm>
          <a:prstGeom prst="rect">
            <a:avLst/>
          </a:prstGeom>
          <a:noFill/>
        </p:spPr>
        <p:txBody>
          <a:bodyPr wrap="square" rtlCol="0">
            <a:spAutoFit/>
          </a:bodyPr>
          <a:lstStyle/>
          <a:p>
            <a:pPr algn="ctr"/>
            <a:r>
              <a:rPr lang="en-US" sz="1799" dirty="0">
                <a:solidFill>
                  <a:schemeClr val="bg1"/>
                </a:solidFill>
              </a:rPr>
              <a:t>Figures from RMEH</a:t>
            </a:r>
          </a:p>
        </p:txBody>
      </p:sp>
      <p:pic>
        <p:nvPicPr>
          <p:cNvPr id="5" name="Picture 4"/>
          <p:cNvPicPr>
            <a:picLocks noChangeAspect="1"/>
          </p:cNvPicPr>
          <p:nvPr/>
        </p:nvPicPr>
        <p:blipFill>
          <a:blip r:embed="rId3"/>
          <a:stretch>
            <a:fillRect/>
          </a:stretch>
        </p:blipFill>
        <p:spPr>
          <a:xfrm>
            <a:off x="6954081" y="1945935"/>
            <a:ext cx="4215432" cy="835207"/>
          </a:xfrm>
          <a:prstGeom prst="rect">
            <a:avLst/>
          </a:prstGeom>
        </p:spPr>
      </p:pic>
      <p:pic>
        <p:nvPicPr>
          <p:cNvPr id="6" name="Picture 5"/>
          <p:cNvPicPr>
            <a:picLocks noChangeAspect="1"/>
          </p:cNvPicPr>
          <p:nvPr/>
        </p:nvPicPr>
        <p:blipFill>
          <a:blip r:embed="rId4"/>
          <a:stretch>
            <a:fillRect/>
          </a:stretch>
        </p:blipFill>
        <p:spPr>
          <a:xfrm>
            <a:off x="6637061" y="3889853"/>
            <a:ext cx="4546478" cy="738904"/>
          </a:xfrm>
          <a:prstGeom prst="rect">
            <a:avLst/>
          </a:prstGeom>
        </p:spPr>
      </p:pic>
      <p:sp>
        <p:nvSpPr>
          <p:cNvPr id="9"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0"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1"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66</a:t>
            </a:fld>
            <a:endParaRPr lang="en-US">
              <a:solidFill>
                <a:schemeClr val="bg1"/>
              </a:solidFill>
            </a:endParaRPr>
          </a:p>
        </p:txBody>
      </p:sp>
    </p:spTree>
    <p:extLst>
      <p:ext uri="{BB962C8B-B14F-4D97-AF65-F5344CB8AC3E}">
        <p14:creationId xmlns:p14="http://schemas.microsoft.com/office/powerpoint/2010/main" val="11869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chemeClr val="tx1">
                    <a:lumMod val="95000"/>
                  </a:schemeClr>
                </a:solidFill>
              </a:rPr>
              <a:t>Behavior </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Reinforcing Congestion Limits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Pilasters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P-Delta (Strength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36091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lnSpc>
                <a:spcPct val="150000"/>
              </a:lnSpc>
              <a:buNone/>
            </a:pPr>
            <a:r>
              <a:rPr lang="en-US" sz="2800" dirty="0"/>
              <a:t>If you are design the wall using the strength design provisions, the design of the jamb regions, or pilasters used as jambs, must consider P-Delta effects per TMS 402 Section 9.3.5.</a:t>
            </a:r>
          </a:p>
        </p:txBody>
      </p:sp>
      <p:sp>
        <p:nvSpPr>
          <p:cNvPr id="5" name="Title 4"/>
          <p:cNvSpPr>
            <a:spLocks noGrp="1"/>
          </p:cNvSpPr>
          <p:nvPr>
            <p:ph type="title"/>
          </p:nvPr>
        </p:nvSpPr>
        <p:spPr/>
        <p:txBody>
          <a:bodyPr/>
          <a:lstStyle/>
          <a:p>
            <a:r>
              <a:rPr lang="en-US" dirty="0"/>
              <a:t>P-Delta for Strength Design</a:t>
            </a:r>
          </a:p>
        </p:txBody>
      </p:sp>
      <p:sp>
        <p:nvSpPr>
          <p:cNvPr id="4" name="Slide Number Placeholder 3"/>
          <p:cNvSpPr>
            <a:spLocks noGrp="1"/>
          </p:cNvSpPr>
          <p:nvPr>
            <p:ph type="sldNum" sz="quarter" idx="4294967295"/>
          </p:nvPr>
        </p:nvSpPr>
        <p:spPr>
          <a:xfrm>
            <a:off x="11911013" y="6402388"/>
            <a:ext cx="277812" cy="271462"/>
          </a:xfrm>
        </p:spPr>
        <p:txBody>
          <a:bodyPr/>
          <a:lstStyle/>
          <a:p>
            <a:fld id="{19B51A1E-902D-48AF-9020-955120F399B6}" type="slidenum">
              <a:rPr lang="en-US" noProof="0" smtClean="0"/>
              <a:pPr/>
              <a:t>68</a:t>
            </a:fld>
            <a:endParaRPr lang="en-US" noProof="0" dirty="0"/>
          </a:p>
        </p:txBody>
      </p:sp>
      <p:sp>
        <p:nvSpPr>
          <p:cNvPr id="8"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9"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10"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68</a:t>
            </a:fld>
            <a:endParaRPr lang="en-US">
              <a:solidFill>
                <a:schemeClr val="bg1"/>
              </a:solidFill>
            </a:endParaRPr>
          </a:p>
        </p:txBody>
      </p:sp>
    </p:spTree>
    <p:extLst>
      <p:ext uri="{BB962C8B-B14F-4D97-AF65-F5344CB8AC3E}">
        <p14:creationId xmlns:p14="http://schemas.microsoft.com/office/powerpoint/2010/main" val="212160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In-Plane Vertical</a:t>
            </a:r>
            <a:br>
              <a:rPr lang="en-US" dirty="0"/>
            </a:br>
            <a:r>
              <a:rPr lang="en-US" dirty="0"/>
              <a:t>Behavior and Design</a:t>
            </a:r>
          </a:p>
        </p:txBody>
      </p:sp>
      <p:sp>
        <p:nvSpPr>
          <p:cNvPr id="4" name="Subtitle 3"/>
          <p:cNvSpPr>
            <a:spLocks noGrp="1"/>
          </p:cNvSpPr>
          <p:nvPr>
            <p:ph type="subTitle" idx="1"/>
          </p:nvPr>
        </p:nvSpPr>
        <p:spPr/>
        <p:txBody>
          <a:bodyPr/>
          <a:lstStyle/>
          <a:p>
            <a:r>
              <a:rPr lang="en-US" dirty="0"/>
              <a:t>Beams and lintels </a:t>
            </a:r>
          </a:p>
        </p:txBody>
      </p:sp>
    </p:spTree>
    <p:extLst>
      <p:ext uri="{BB962C8B-B14F-4D97-AF65-F5344CB8AC3E}">
        <p14:creationId xmlns:p14="http://schemas.microsoft.com/office/powerpoint/2010/main" val="162875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TMS 402-16</a:t>
            </a:r>
          </a:p>
          <a:p>
            <a:pPr marL="0" indent="0">
              <a:buNone/>
            </a:pPr>
            <a:r>
              <a:rPr lang="en-US" b="1" u="sng" dirty="0"/>
              <a:t>Code</a:t>
            </a:r>
          </a:p>
          <a:p>
            <a:pPr marL="0" indent="0">
              <a:buNone/>
            </a:pPr>
            <a:r>
              <a:rPr lang="en-US" b="1" dirty="0"/>
              <a:t>4.2 — Material properties </a:t>
            </a:r>
          </a:p>
          <a:p>
            <a:pPr marL="0" indent="0">
              <a:buNone/>
            </a:pPr>
            <a:r>
              <a:rPr lang="en-US" b="1" dirty="0"/>
              <a:t>4.2.1 </a:t>
            </a:r>
            <a:r>
              <a:rPr lang="en-US" i="1" dirty="0"/>
              <a:t>General </a:t>
            </a:r>
          </a:p>
          <a:p>
            <a:pPr marL="0" indent="0">
              <a:buNone/>
            </a:pPr>
            <a:r>
              <a:rPr lang="en-US" dirty="0"/>
              <a:t>Unless otherwise determined by test, the following moduli and coefficients shall be used in determining the effects of elasticity, temperature, moisture expansion, shrinkage, and creep. </a:t>
            </a:r>
          </a:p>
        </p:txBody>
      </p:sp>
      <p:sp>
        <p:nvSpPr>
          <p:cNvPr id="3" name="Title 2"/>
          <p:cNvSpPr>
            <a:spLocks noGrp="1"/>
          </p:cNvSpPr>
          <p:nvPr>
            <p:ph type="title"/>
          </p:nvPr>
        </p:nvSpPr>
        <p:spPr/>
        <p:txBody>
          <a:bodyPr/>
          <a:lstStyle/>
          <a:p>
            <a:r>
              <a:rPr lang="en-US"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176061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Behavior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Arching</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Beams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Strut and Tie (Deep Beam)</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Span Length</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Deflection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264967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DB7B4F-E7F8-4E8B-A306-3ADB292843E7}"/>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In-Plane Vertical Behavior - Arching</a:t>
            </a:r>
          </a:p>
        </p:txBody>
      </p:sp>
      <p:sp>
        <p:nvSpPr>
          <p:cNvPr id="4" name="Date Placeholder 1"/>
          <p:cNvSpPr txBox="1">
            <a:spLocks/>
          </p:cNvSpPr>
          <p:nvPr/>
        </p:nvSpPr>
        <p:spPr>
          <a:xfrm>
            <a:off x="7984375"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78776"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71</a:t>
            </a:fld>
            <a:endParaRPr lang="en-US">
              <a:solidFill>
                <a:schemeClr val="bg1"/>
              </a:solidFill>
            </a:endParaRPr>
          </a:p>
        </p:txBody>
      </p:sp>
      <p:pic>
        <p:nvPicPr>
          <p:cNvPr id="9" name="Picture 8"/>
          <p:cNvPicPr>
            <a:picLocks noChangeAspect="1"/>
          </p:cNvPicPr>
          <p:nvPr/>
        </p:nvPicPr>
        <p:blipFill>
          <a:blip r:embed="rId2"/>
          <a:stretch>
            <a:fillRect/>
          </a:stretch>
        </p:blipFill>
        <p:spPr>
          <a:xfrm>
            <a:off x="1944114" y="1743286"/>
            <a:ext cx="8278025" cy="4481770"/>
          </a:xfrm>
          <a:prstGeom prst="rect">
            <a:avLst/>
          </a:prstGeom>
        </p:spPr>
      </p:pic>
      <p:sp>
        <p:nvSpPr>
          <p:cNvPr id="11" name="TextBox 10"/>
          <p:cNvSpPr txBox="1"/>
          <p:nvPr/>
        </p:nvSpPr>
        <p:spPr>
          <a:xfrm rot="16200000">
            <a:off x="8527964" y="4027248"/>
            <a:ext cx="4101032" cy="646074"/>
          </a:xfrm>
          <a:prstGeom prst="rect">
            <a:avLst/>
          </a:prstGeom>
          <a:noFill/>
        </p:spPr>
        <p:txBody>
          <a:bodyPr wrap="square" rtlCol="0">
            <a:spAutoFit/>
          </a:bodyPr>
          <a:lstStyle/>
          <a:p>
            <a:pPr algn="ctr"/>
            <a:r>
              <a:rPr lang="en-US" sz="1799" dirty="0">
                <a:solidFill>
                  <a:schemeClr val="bg1"/>
                </a:solidFill>
              </a:rPr>
              <a:t>Figures NCMA </a:t>
            </a:r>
            <a:r>
              <a:rPr lang="en-US" sz="1799" i="1" dirty="0">
                <a:solidFill>
                  <a:schemeClr val="bg1"/>
                </a:solidFill>
              </a:rPr>
              <a:t>:Lintel Design Manual </a:t>
            </a:r>
            <a:r>
              <a:rPr lang="en-US" sz="1799" dirty="0">
                <a:solidFill>
                  <a:schemeClr val="bg1"/>
                </a:solidFill>
              </a:rPr>
              <a:t> (2004)</a:t>
            </a:r>
          </a:p>
        </p:txBody>
      </p:sp>
    </p:spTree>
    <p:extLst>
      <p:ext uri="{BB962C8B-B14F-4D97-AF65-F5344CB8AC3E}">
        <p14:creationId xmlns:p14="http://schemas.microsoft.com/office/powerpoint/2010/main" val="13639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fontScale="92500"/>
          </a:bodyPr>
          <a:lstStyle/>
          <a:p>
            <a:pPr marL="0" indent="0">
              <a:buNone/>
            </a:pPr>
            <a:r>
              <a:rPr lang="en-US" dirty="0"/>
              <a:t>Per NCMA </a:t>
            </a:r>
            <a:r>
              <a:rPr lang="en-US" i="1" dirty="0"/>
              <a:t>Lintel Design Manual  </a:t>
            </a:r>
            <a:r>
              <a:rPr lang="en-US" dirty="0"/>
              <a:t>the following criteria should be met:</a:t>
            </a:r>
          </a:p>
          <a:p>
            <a:r>
              <a:rPr lang="en-US" dirty="0"/>
              <a:t>Masonry wall is laid in running bond</a:t>
            </a:r>
          </a:p>
          <a:p>
            <a:r>
              <a:rPr lang="en-US" dirty="0"/>
              <a:t>Sufficient wall height above the lintel to form a 45 degree triangle</a:t>
            </a:r>
          </a:p>
          <a:p>
            <a:r>
              <a:rPr lang="en-US" dirty="0"/>
              <a:t>Wall height above the arch height is at least 8 inches</a:t>
            </a:r>
          </a:p>
          <a:p>
            <a:r>
              <a:rPr lang="en-US" dirty="0"/>
              <a:t>Minimum end bearing is maintained</a:t>
            </a:r>
          </a:p>
          <a:p>
            <a:r>
              <a:rPr lang="en-US" dirty="0"/>
              <a:t>There is sufficient masonry on either side of the opening to resist the induced horizontal thrust</a:t>
            </a:r>
          </a:p>
          <a:p>
            <a:r>
              <a:rPr lang="en-US" dirty="0"/>
              <a:t>control joints or other discontinuities are not located adjacent to the opening</a:t>
            </a:r>
          </a:p>
        </p:txBody>
      </p:sp>
      <p:sp>
        <p:nvSpPr>
          <p:cNvPr id="3" name="Title 2"/>
          <p:cNvSpPr>
            <a:spLocks noGrp="1"/>
          </p:cNvSpPr>
          <p:nvPr>
            <p:ph type="title"/>
          </p:nvPr>
        </p:nvSpPr>
        <p:spPr/>
        <p:txBody>
          <a:bodyPr/>
          <a:lstStyle/>
          <a:p>
            <a:r>
              <a:rPr lang="en-US" dirty="0"/>
              <a:t>In-Plane Vertical Behavior - Arching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72</a:t>
            </a:fld>
            <a:endParaRPr lang="en-US">
              <a:solidFill>
                <a:schemeClr val="bg1"/>
              </a:solidFill>
            </a:endParaRPr>
          </a:p>
        </p:txBody>
      </p:sp>
    </p:spTree>
    <p:extLst>
      <p:ext uri="{BB962C8B-B14F-4D97-AF65-F5344CB8AC3E}">
        <p14:creationId xmlns:p14="http://schemas.microsoft.com/office/powerpoint/2010/main" val="230833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0" indent="0">
              <a:buNone/>
            </a:pPr>
            <a:r>
              <a:rPr lang="en-US" sz="2800" dirty="0"/>
              <a:t>Mechanics are sound, but . . .</a:t>
            </a:r>
          </a:p>
          <a:p>
            <a:r>
              <a:rPr lang="en-US" dirty="0"/>
              <a:t>Not explicitly code compliant</a:t>
            </a:r>
          </a:p>
          <a:p>
            <a:r>
              <a:rPr lang="en-US" dirty="0"/>
              <a:t>“Sufficient masonry on either side of the opening to resist the induced horizontal thrust” . . . How do we quantify that?</a:t>
            </a:r>
          </a:p>
          <a:p>
            <a:endParaRPr lang="en-US" dirty="0"/>
          </a:p>
          <a:p>
            <a:r>
              <a:rPr lang="en-US" dirty="0"/>
              <a:t>Is it necessary?</a:t>
            </a:r>
          </a:p>
          <a:p>
            <a:endParaRPr lang="en-US" dirty="0"/>
          </a:p>
        </p:txBody>
      </p:sp>
      <p:sp>
        <p:nvSpPr>
          <p:cNvPr id="3" name="Title 2"/>
          <p:cNvSpPr>
            <a:spLocks noGrp="1"/>
          </p:cNvSpPr>
          <p:nvPr>
            <p:ph type="title"/>
          </p:nvPr>
        </p:nvSpPr>
        <p:spPr/>
        <p:txBody>
          <a:bodyPr/>
          <a:lstStyle/>
          <a:p>
            <a:r>
              <a:rPr lang="en-US" dirty="0"/>
              <a:t>In-Plane Vertical Behavior - Arching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73</a:t>
            </a:fld>
            <a:endParaRPr lang="en-US">
              <a:solidFill>
                <a:schemeClr val="bg1"/>
              </a:solidFill>
            </a:endParaRPr>
          </a:p>
        </p:txBody>
      </p:sp>
    </p:spTree>
    <p:extLst>
      <p:ext uri="{BB962C8B-B14F-4D97-AF65-F5344CB8AC3E}">
        <p14:creationId xmlns:p14="http://schemas.microsoft.com/office/powerpoint/2010/main" val="208588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EB4CC02-AFD4-47E2-8ADF-38AECF28BFC3}"/>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In-Plane Vertical Behavior - Arching</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74</a:t>
            </a:fld>
            <a:endParaRPr lang="en-US">
              <a:solidFill>
                <a:schemeClr val="bg1"/>
              </a:solidFill>
            </a:endParaRPr>
          </a:p>
        </p:txBody>
      </p:sp>
      <p:pic>
        <p:nvPicPr>
          <p:cNvPr id="2" name="Picture 1"/>
          <p:cNvPicPr>
            <a:picLocks noChangeAspect="1"/>
          </p:cNvPicPr>
          <p:nvPr/>
        </p:nvPicPr>
        <p:blipFill>
          <a:blip r:embed="rId2"/>
          <a:stretch>
            <a:fillRect/>
          </a:stretch>
        </p:blipFill>
        <p:spPr>
          <a:xfrm>
            <a:off x="1829002" y="1686254"/>
            <a:ext cx="8425794" cy="4624864"/>
          </a:xfrm>
          <a:prstGeom prst="rect">
            <a:avLst/>
          </a:prstGeom>
        </p:spPr>
      </p:pic>
      <p:sp>
        <p:nvSpPr>
          <p:cNvPr id="11" name="TextBox 10"/>
          <p:cNvSpPr txBox="1"/>
          <p:nvPr/>
        </p:nvSpPr>
        <p:spPr>
          <a:xfrm rot="16200000">
            <a:off x="8527964" y="4027248"/>
            <a:ext cx="4101032" cy="646074"/>
          </a:xfrm>
          <a:prstGeom prst="rect">
            <a:avLst/>
          </a:prstGeom>
          <a:noFill/>
        </p:spPr>
        <p:txBody>
          <a:bodyPr wrap="square" rtlCol="0">
            <a:spAutoFit/>
          </a:bodyPr>
          <a:lstStyle/>
          <a:p>
            <a:pPr algn="ctr"/>
            <a:r>
              <a:rPr lang="en-US" sz="1799" dirty="0"/>
              <a:t>Figures NCMA </a:t>
            </a:r>
            <a:r>
              <a:rPr lang="en-US" sz="1799" i="1" dirty="0"/>
              <a:t>:Lintel Design Manual </a:t>
            </a:r>
            <a:r>
              <a:rPr lang="en-US" sz="1799" dirty="0"/>
              <a:t> (2004)</a:t>
            </a:r>
          </a:p>
        </p:txBody>
      </p:sp>
    </p:spTree>
    <p:extLst>
      <p:ext uri="{BB962C8B-B14F-4D97-AF65-F5344CB8AC3E}">
        <p14:creationId xmlns:p14="http://schemas.microsoft.com/office/powerpoint/2010/main" val="29118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0" indent="0">
              <a:buNone/>
            </a:pPr>
            <a:r>
              <a:rPr lang="en-US" dirty="0"/>
              <a:t>Member is relatively shallow with respect to span.</a:t>
            </a:r>
          </a:p>
          <a:p>
            <a:pPr marL="0" indent="0">
              <a:buNone/>
            </a:pPr>
            <a:endParaRPr lang="en-US" dirty="0"/>
          </a:p>
          <a:p>
            <a:pPr marL="0" indent="0">
              <a:buNone/>
            </a:pPr>
            <a:r>
              <a:rPr lang="en-US" dirty="0"/>
              <a:t>Behavior dominated by flexure</a:t>
            </a:r>
          </a:p>
          <a:p>
            <a:pPr marL="0" indent="0">
              <a:buNone/>
            </a:pPr>
            <a:endParaRPr lang="en-US" dirty="0"/>
          </a:p>
          <a:p>
            <a:pPr marL="0" indent="0">
              <a:buNone/>
            </a:pPr>
            <a:r>
              <a:rPr lang="en-US" dirty="0"/>
              <a:t>Plane sections remain plane.</a:t>
            </a:r>
          </a:p>
        </p:txBody>
      </p:sp>
      <p:sp>
        <p:nvSpPr>
          <p:cNvPr id="3" name="Title 2"/>
          <p:cNvSpPr>
            <a:spLocks noGrp="1"/>
          </p:cNvSpPr>
          <p:nvPr>
            <p:ph type="title"/>
          </p:nvPr>
        </p:nvSpPr>
        <p:spPr/>
        <p:txBody>
          <a:bodyPr/>
          <a:lstStyle/>
          <a:p>
            <a:r>
              <a:rPr lang="en-US" dirty="0"/>
              <a:t>In-Plane Vertical Behavior - Beam</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75</a:t>
            </a:fld>
            <a:endParaRPr lang="en-US">
              <a:solidFill>
                <a:schemeClr val="bg1"/>
              </a:solidFill>
            </a:endParaRPr>
          </a:p>
        </p:txBody>
      </p:sp>
      <p:sp>
        <p:nvSpPr>
          <p:cNvPr id="7" name="Arc 6"/>
          <p:cNvSpPr/>
          <p:nvPr/>
        </p:nvSpPr>
        <p:spPr>
          <a:xfrm rot="10800000">
            <a:off x="2373538" y="4419600"/>
            <a:ext cx="6958859" cy="990600"/>
          </a:xfrm>
          <a:prstGeom prst="arc">
            <a:avLst>
              <a:gd name="adj1" fmla="val 10802311"/>
              <a:gd name="adj2" fmla="val 0"/>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Isosceles Triangle 7"/>
          <p:cNvSpPr/>
          <p:nvPr/>
        </p:nvSpPr>
        <p:spPr>
          <a:xfrm>
            <a:off x="1979612" y="5177973"/>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9146493" y="5177973"/>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3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Content Placeholder 9"/>
              <p:cNvSpPr>
                <a:spLocks noGrp="1"/>
              </p:cNvSpPr>
              <p:nvPr>
                <p:ph idx="1"/>
              </p:nvPr>
            </p:nvSpPr>
            <p:spPr/>
            <p:txBody>
              <a:bodyPr/>
              <a:lstStyle/>
              <a:p>
                <a:pPr marL="0" indent="0">
                  <a:buNone/>
                </a:pPr>
                <a:r>
                  <a:rPr lang="en-US" dirty="0"/>
                  <a:t>Member is relatively deep with respect to span. TMS 402 Section 2.2:</a:t>
                </a:r>
              </a:p>
              <a:p>
                <a:pPr marL="0" indent="0">
                  <a:buNone/>
                </a:pPr>
                <a:endParaRPr lang="en-US" dirty="0"/>
              </a:p>
              <a:p>
                <a:pPr marL="465138" indent="0">
                  <a:buNone/>
                </a:pPr>
                <a:r>
                  <a:rPr lang="en-US" i="1" dirty="0"/>
                  <a:t>Deep beam </a:t>
                </a:r>
                <a:r>
                  <a:rPr lang="en-US" dirty="0"/>
                  <a:t>— A beam that has an effective span-to-depth ratio,</a:t>
                </a:r>
                <a14:m>
                  <m:oMath xmlns:m="http://schemas.openxmlformats.org/officeDocument/2006/math">
                    <m:f>
                      <m:fPr>
                        <m:type m:val="lin"/>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𝑒𝑓𝑓</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𝑣</m:t>
                            </m:r>
                          </m:sub>
                        </m:sSub>
                      </m:den>
                    </m:f>
                  </m:oMath>
                </a14:m>
                <a:r>
                  <a:rPr lang="en-US" dirty="0"/>
                  <a:t>, less than 3 for a continuous span and less than 2 for a simple span. </a:t>
                </a:r>
              </a:p>
              <a:p>
                <a:pPr marL="0" indent="0">
                  <a:buNone/>
                </a:pPr>
                <a:endParaRPr lang="en-US" dirty="0"/>
              </a:p>
              <a:p>
                <a:pPr marL="0" indent="0">
                  <a:buNone/>
                </a:pPr>
                <a:r>
                  <a:rPr lang="en-US" dirty="0"/>
                  <a:t>Plane sections do not remain plane. Needs to be designed differently.</a:t>
                </a:r>
              </a:p>
            </p:txBody>
          </p:sp>
        </mc:Choice>
        <mc:Fallback>
          <p:sp>
            <p:nvSpPr>
              <p:cNvPr id="10" name="Content Placeholder 9"/>
              <p:cNvSpPr>
                <a:spLocks noGrp="1" noRot="1" noChangeAspect="1" noMove="1" noResize="1" noEditPoints="1" noAdjustHandles="1" noChangeArrowheads="1" noChangeShapeType="1" noTextEdit="1"/>
              </p:cNvSpPr>
              <p:nvPr>
                <p:ph idx="1"/>
              </p:nvPr>
            </p:nvSpPr>
            <p:spPr>
              <a:blipFill>
                <a:blip r:embed="rId2"/>
                <a:stretch>
                  <a:fillRect l="-952" t="-1964" r="-63"/>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In-Plane Vertical Behavior – Deep Beam</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76</a:t>
            </a:fld>
            <a:endParaRPr lang="en-US">
              <a:solidFill>
                <a:schemeClr val="bg1"/>
              </a:solidFill>
            </a:endParaRPr>
          </a:p>
        </p:txBody>
      </p:sp>
    </p:spTree>
    <p:extLst>
      <p:ext uri="{BB962C8B-B14F-4D97-AF65-F5344CB8AC3E}">
        <p14:creationId xmlns:p14="http://schemas.microsoft.com/office/powerpoint/2010/main" val="83118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2D12512-3F06-41B0-9EBA-766949ADFCAC}"/>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In-Plane Vertical Behavior – Deep Beam</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77</a:t>
            </a:fld>
            <a:endParaRPr lang="en-US">
              <a:solidFill>
                <a:schemeClr val="bg1"/>
              </a:solidFill>
            </a:endParaRPr>
          </a:p>
        </p:txBody>
      </p:sp>
      <p:pic>
        <p:nvPicPr>
          <p:cNvPr id="2" name="Picture 1"/>
          <p:cNvPicPr>
            <a:picLocks noChangeAspect="1"/>
          </p:cNvPicPr>
          <p:nvPr/>
        </p:nvPicPr>
        <p:blipFill>
          <a:blip r:embed="rId2"/>
          <a:stretch>
            <a:fillRect/>
          </a:stretch>
        </p:blipFill>
        <p:spPr>
          <a:xfrm>
            <a:off x="2036351" y="1899470"/>
            <a:ext cx="8252624" cy="4272729"/>
          </a:xfrm>
          <a:prstGeom prst="rect">
            <a:avLst/>
          </a:prstGeom>
        </p:spPr>
      </p:pic>
      <p:sp>
        <p:nvSpPr>
          <p:cNvPr id="8" name="TextBox 7"/>
          <p:cNvSpPr txBox="1"/>
          <p:nvPr/>
        </p:nvSpPr>
        <p:spPr>
          <a:xfrm rot="16200000">
            <a:off x="8527964" y="4165683"/>
            <a:ext cx="4101032" cy="369204"/>
          </a:xfrm>
          <a:prstGeom prst="rect">
            <a:avLst/>
          </a:prstGeom>
          <a:noFill/>
        </p:spPr>
        <p:txBody>
          <a:bodyPr wrap="square" rtlCol="0">
            <a:spAutoFit/>
          </a:bodyPr>
          <a:lstStyle/>
          <a:p>
            <a:pPr algn="ctr"/>
            <a:r>
              <a:rPr lang="en-US" sz="1799" dirty="0"/>
              <a:t>Figure from the RMEH</a:t>
            </a:r>
          </a:p>
        </p:txBody>
      </p:sp>
    </p:spTree>
    <p:extLst>
      <p:ext uri="{BB962C8B-B14F-4D97-AF65-F5344CB8AC3E}">
        <p14:creationId xmlns:p14="http://schemas.microsoft.com/office/powerpoint/2010/main" val="371345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0" indent="0">
              <a:buNone/>
            </a:pPr>
            <a:r>
              <a:rPr lang="en-US" dirty="0"/>
              <a:t>Commentary to TMS 402 Section 5.2.2</a:t>
            </a:r>
          </a:p>
        </p:txBody>
      </p:sp>
      <p:sp>
        <p:nvSpPr>
          <p:cNvPr id="3" name="Title 2"/>
          <p:cNvSpPr>
            <a:spLocks noGrp="1"/>
          </p:cNvSpPr>
          <p:nvPr>
            <p:ph type="title"/>
          </p:nvPr>
        </p:nvSpPr>
        <p:spPr/>
        <p:txBody>
          <a:bodyPr/>
          <a:lstStyle/>
          <a:p>
            <a:r>
              <a:rPr lang="en-US" dirty="0"/>
              <a:t>In-Plane Vertical Behavior – Deep Beam</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78</a:t>
            </a:fld>
            <a:endParaRPr lang="en-US">
              <a:solidFill>
                <a:schemeClr val="bg1"/>
              </a:solidFill>
            </a:endParaRPr>
          </a:p>
        </p:txBody>
      </p:sp>
      <p:pic>
        <p:nvPicPr>
          <p:cNvPr id="2" name="Picture 1"/>
          <p:cNvPicPr>
            <a:picLocks noChangeAspect="1"/>
          </p:cNvPicPr>
          <p:nvPr/>
        </p:nvPicPr>
        <p:blipFill>
          <a:blip r:embed="rId2"/>
          <a:stretch>
            <a:fillRect/>
          </a:stretch>
        </p:blipFill>
        <p:spPr>
          <a:xfrm>
            <a:off x="2781026" y="2438400"/>
            <a:ext cx="6626775" cy="3581400"/>
          </a:xfrm>
          <a:prstGeom prst="rect">
            <a:avLst/>
          </a:prstGeom>
        </p:spPr>
      </p:pic>
    </p:spTree>
    <p:extLst>
      <p:ext uri="{BB962C8B-B14F-4D97-AF65-F5344CB8AC3E}">
        <p14:creationId xmlns:p14="http://schemas.microsoft.com/office/powerpoint/2010/main" val="61288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Arching</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Beams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Strut and Tie (Deep Beam)</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Span Length</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Deflection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232364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b="1" dirty="0"/>
              <a:t>TMS 402-16</a:t>
            </a:r>
          </a:p>
          <a:p>
            <a:pPr marL="0" indent="0">
              <a:buNone/>
            </a:pPr>
            <a:r>
              <a:rPr lang="en-US" b="1" u="sng" dirty="0"/>
              <a:t>Commentary</a:t>
            </a:r>
          </a:p>
          <a:p>
            <a:pPr marL="0" indent="0">
              <a:buNone/>
            </a:pPr>
            <a:r>
              <a:rPr lang="en-US" b="1" dirty="0"/>
              <a:t>4.2 — Material properties </a:t>
            </a:r>
          </a:p>
          <a:p>
            <a:pPr marL="0" indent="0">
              <a:buNone/>
            </a:pPr>
            <a:r>
              <a:rPr lang="en-US" b="1" dirty="0"/>
              <a:t>4.2.1 </a:t>
            </a:r>
            <a:r>
              <a:rPr lang="en-US" i="1" dirty="0"/>
              <a:t>General </a:t>
            </a:r>
          </a:p>
          <a:p>
            <a:pPr marL="0" indent="0">
              <a:buNone/>
            </a:pPr>
            <a:r>
              <a:rPr lang="en-US" dirty="0"/>
              <a:t>Proper evaluation of the building material movement from all sources is important to masonry design. Clay masonry and concrete masonry may behave quite differently under normal loading and weather conditions. The Committee has extensively studied available research information in the development of these material properties. </a:t>
            </a:r>
            <a:r>
              <a:rPr lang="en-US" dirty="0">
                <a:solidFill>
                  <a:schemeClr val="accent3">
                    <a:lumMod val="50000"/>
                  </a:schemeClr>
                </a:solidFill>
              </a:rPr>
              <a:t>The designer is encouraged to review industry standards for further design information and movement joint locations.</a:t>
            </a:r>
            <a:r>
              <a:rPr lang="en-US" dirty="0"/>
              <a:t> Material properties can be determined by appropriate tests of the materials to be used. </a:t>
            </a:r>
          </a:p>
        </p:txBody>
      </p:sp>
      <p:sp>
        <p:nvSpPr>
          <p:cNvPr id="3" name="Title 2"/>
          <p:cNvSpPr>
            <a:spLocks noGrp="1"/>
          </p:cNvSpPr>
          <p:nvPr>
            <p:ph type="title"/>
          </p:nvPr>
        </p:nvSpPr>
        <p:spPr/>
        <p:txBody>
          <a:bodyPr/>
          <a:lstStyle/>
          <a:p>
            <a:r>
              <a:rPr lang="en-US" dirty="0"/>
              <a:t>Code Requirements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a:t>
            </a:fld>
            <a:endParaRPr lang="en-US">
              <a:solidFill>
                <a:schemeClr val="bg1"/>
              </a:solidFill>
            </a:endParaRPr>
          </a:p>
        </p:txBody>
      </p:sp>
    </p:spTree>
    <p:extLst>
      <p:ext uri="{BB962C8B-B14F-4D97-AF65-F5344CB8AC3E}">
        <p14:creationId xmlns:p14="http://schemas.microsoft.com/office/powerpoint/2010/main" val="409447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a:bodyPr>
          <a:lstStyle/>
          <a:p>
            <a:pPr marL="0" indent="0">
              <a:buNone/>
            </a:pPr>
            <a:r>
              <a:rPr lang="en-US" b="1" dirty="0"/>
              <a:t>5.2.1.1</a:t>
            </a:r>
            <a:r>
              <a:rPr lang="en-US" dirty="0"/>
              <a:t> </a:t>
            </a:r>
            <a:r>
              <a:rPr lang="en-US" i="1" dirty="0"/>
              <a:t>Span length </a:t>
            </a:r>
            <a:r>
              <a:rPr lang="en-US" dirty="0"/>
              <a:t>— Span length shall be in accordance with the following: </a:t>
            </a:r>
          </a:p>
          <a:p>
            <a:pPr marL="0" indent="0">
              <a:buNone/>
            </a:pPr>
            <a:r>
              <a:rPr lang="en-US" b="1" dirty="0"/>
              <a:t>5.2.1.1.1</a:t>
            </a:r>
            <a:r>
              <a:rPr lang="en-US" dirty="0"/>
              <a:t> Span length of beams not built integrally with supports shall be taken as the clear span plus depth of beam, but need not exceed the distance between centers of supports. </a:t>
            </a:r>
          </a:p>
          <a:p>
            <a:pPr marL="0" indent="0">
              <a:buNone/>
            </a:pPr>
            <a:r>
              <a:rPr lang="en-US" dirty="0"/>
              <a:t>  </a:t>
            </a:r>
            <a:r>
              <a:rPr lang="en-US" b="1" dirty="0"/>
              <a:t>5.2.1.1.2</a:t>
            </a:r>
            <a:r>
              <a:rPr lang="en-US" dirty="0"/>
              <a:t> For determination of moments in beams that are continuous over supports, span length shall be taken as the distance between centers of supports. </a:t>
            </a:r>
          </a:p>
          <a:p>
            <a:pPr marL="0" indent="0">
              <a:buNone/>
            </a:pPr>
            <a:endParaRPr lang="en-US" dirty="0"/>
          </a:p>
          <a:p>
            <a:pPr marL="0" indent="0">
              <a:buNone/>
            </a:pPr>
            <a:r>
              <a:rPr lang="en-US" dirty="0"/>
              <a:t>What about other cases?</a:t>
            </a:r>
          </a:p>
        </p:txBody>
      </p:sp>
      <p:sp>
        <p:nvSpPr>
          <p:cNvPr id="3" name="Title 2"/>
          <p:cNvSpPr>
            <a:spLocks noGrp="1"/>
          </p:cNvSpPr>
          <p:nvPr>
            <p:ph type="title"/>
          </p:nvPr>
        </p:nvSpPr>
        <p:spPr/>
        <p:txBody>
          <a:bodyPr/>
          <a:lstStyle/>
          <a:p>
            <a:r>
              <a:rPr lang="en-US" dirty="0"/>
              <a:t>In-Plane Vertical Behavior – Span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80</a:t>
            </a:fld>
            <a:endParaRPr lang="en-US">
              <a:solidFill>
                <a:schemeClr val="bg1"/>
              </a:solidFill>
            </a:endParaRPr>
          </a:p>
        </p:txBody>
      </p:sp>
    </p:spTree>
    <p:extLst>
      <p:ext uri="{BB962C8B-B14F-4D97-AF65-F5344CB8AC3E}">
        <p14:creationId xmlns:p14="http://schemas.microsoft.com/office/powerpoint/2010/main" val="83564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E56F65-0B20-4E60-9692-8EEDE2F956AE}"/>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In-Plane Vertical Behavior – Span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81</a:t>
            </a:fld>
            <a:endParaRPr lang="en-US">
              <a:solidFill>
                <a:schemeClr val="bg1"/>
              </a:solidFill>
            </a:endParaRPr>
          </a:p>
        </p:txBody>
      </p:sp>
      <p:pic>
        <p:nvPicPr>
          <p:cNvPr id="8" name="Picture 7"/>
          <p:cNvPicPr>
            <a:picLocks noChangeAspect="1"/>
          </p:cNvPicPr>
          <p:nvPr/>
        </p:nvPicPr>
        <p:blipFill>
          <a:blip r:embed="rId2"/>
          <a:stretch>
            <a:fillRect/>
          </a:stretch>
        </p:blipFill>
        <p:spPr>
          <a:xfrm>
            <a:off x="2274332" y="1610082"/>
            <a:ext cx="7944959" cy="4639322"/>
          </a:xfrm>
          <a:prstGeom prst="rect">
            <a:avLst/>
          </a:prstGeom>
        </p:spPr>
      </p:pic>
    </p:spTree>
    <p:extLst>
      <p:ext uri="{BB962C8B-B14F-4D97-AF65-F5344CB8AC3E}">
        <p14:creationId xmlns:p14="http://schemas.microsoft.com/office/powerpoint/2010/main" val="335265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DD67596-8288-4395-BB0B-5454470A3ED0}"/>
              </a:ext>
            </a:extLst>
          </p:cNvPr>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In-Plane Vertical Behavior – Span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82</a:t>
            </a:fld>
            <a:endParaRPr lang="en-US">
              <a:solidFill>
                <a:schemeClr val="bg1"/>
              </a:solidFill>
            </a:endParaRPr>
          </a:p>
        </p:txBody>
      </p:sp>
      <p:pic>
        <p:nvPicPr>
          <p:cNvPr id="2" name="Picture 1"/>
          <p:cNvPicPr>
            <a:picLocks noChangeAspect="1"/>
          </p:cNvPicPr>
          <p:nvPr/>
        </p:nvPicPr>
        <p:blipFill>
          <a:blip r:embed="rId2"/>
          <a:stretch>
            <a:fillRect/>
          </a:stretch>
        </p:blipFill>
        <p:spPr>
          <a:xfrm>
            <a:off x="2190843" y="1810657"/>
            <a:ext cx="7058535" cy="4361543"/>
          </a:xfrm>
          <a:prstGeom prst="rect">
            <a:avLst/>
          </a:prstGeom>
        </p:spPr>
      </p:pic>
    </p:spTree>
    <p:extLst>
      <p:ext uri="{BB962C8B-B14F-4D97-AF65-F5344CB8AC3E}">
        <p14:creationId xmlns:p14="http://schemas.microsoft.com/office/powerpoint/2010/main" val="35492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a:bodyPr>
          <a:lstStyle/>
          <a:p>
            <a:pPr marL="0" indent="0">
              <a:buNone/>
            </a:pPr>
            <a:r>
              <a:rPr lang="en-US" sz="2800" dirty="0"/>
              <a:t>TMS 402-16 Preview</a:t>
            </a:r>
          </a:p>
          <a:p>
            <a:pPr marL="0" indent="0">
              <a:buNone/>
            </a:pPr>
            <a:endParaRPr lang="en-US" dirty="0"/>
          </a:p>
          <a:p>
            <a:pPr marL="0" indent="0">
              <a:buNone/>
            </a:pPr>
            <a:r>
              <a:rPr lang="en-US" b="1" dirty="0"/>
              <a:t>5.3.1.1</a:t>
            </a:r>
            <a:r>
              <a:rPr lang="en-US" dirty="0"/>
              <a:t> </a:t>
            </a:r>
            <a:r>
              <a:rPr lang="en-US" i="1" dirty="0"/>
              <a:t>Span length </a:t>
            </a:r>
            <a:r>
              <a:rPr lang="en-US" dirty="0"/>
              <a:t>— Minimum span length shall be the distance from face-to-face of supports, plus ½ of the required bearing length at each end. </a:t>
            </a:r>
          </a:p>
        </p:txBody>
      </p:sp>
      <p:sp>
        <p:nvSpPr>
          <p:cNvPr id="3" name="Title 2"/>
          <p:cNvSpPr>
            <a:spLocks noGrp="1"/>
          </p:cNvSpPr>
          <p:nvPr>
            <p:ph type="title"/>
          </p:nvPr>
        </p:nvSpPr>
        <p:spPr/>
        <p:txBody>
          <a:bodyPr/>
          <a:lstStyle/>
          <a:p>
            <a:r>
              <a:rPr lang="en-US" dirty="0"/>
              <a:t>In-Plane Vertical Behavior – Span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83</a:t>
            </a:fld>
            <a:endParaRPr lang="en-US">
              <a:solidFill>
                <a:schemeClr val="bg1"/>
              </a:solidFill>
            </a:endParaRPr>
          </a:p>
        </p:txBody>
      </p:sp>
    </p:spTree>
    <p:extLst>
      <p:ext uri="{BB962C8B-B14F-4D97-AF65-F5344CB8AC3E}">
        <p14:creationId xmlns:p14="http://schemas.microsoft.com/office/powerpoint/2010/main" val="52030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a:bodyPr>
          <a:lstStyle/>
          <a:p>
            <a:pPr marL="0" indent="0">
              <a:buNone/>
            </a:pPr>
            <a:r>
              <a:rPr lang="en-US" b="1" dirty="0"/>
              <a:t>5.2.1.4</a:t>
            </a:r>
            <a:r>
              <a:rPr lang="en-US" dirty="0"/>
              <a:t> </a:t>
            </a:r>
            <a:r>
              <a:rPr lang="en-US" i="1" dirty="0"/>
              <a:t>Deflections</a:t>
            </a:r>
            <a:r>
              <a:rPr lang="en-US" dirty="0"/>
              <a:t> — Masonry beams shall be designed to have adequate stiffness to limit deflections that adversely affect strength or serviceability. </a:t>
            </a:r>
          </a:p>
          <a:p>
            <a:pPr marL="0" indent="0">
              <a:buNone/>
            </a:pPr>
            <a:r>
              <a:rPr lang="en-US" dirty="0"/>
              <a:t>  5.2.1.4.1 The calculated deflection of beams providing vertical support to masonry designed in accordance with Section 8.2, Section 9.2, Section 11.2, Chapter 14, or Appendix A shall not exceed l/600 under allowable stress level dead plus live loads.</a:t>
            </a:r>
          </a:p>
          <a:p>
            <a:pPr marL="0" indent="0">
              <a:buNone/>
            </a:pPr>
            <a:endParaRPr lang="en-US" dirty="0"/>
          </a:p>
          <a:p>
            <a:pPr marL="0" indent="0">
              <a:buNone/>
            </a:pPr>
            <a:r>
              <a:rPr lang="en-US" dirty="0"/>
              <a:t>Note: 5.2.1.4.1 applies to unreinforced masonry only.</a:t>
            </a:r>
          </a:p>
        </p:txBody>
      </p:sp>
      <p:sp>
        <p:nvSpPr>
          <p:cNvPr id="3" name="Title 2"/>
          <p:cNvSpPr>
            <a:spLocks noGrp="1"/>
          </p:cNvSpPr>
          <p:nvPr>
            <p:ph type="title"/>
          </p:nvPr>
        </p:nvSpPr>
        <p:spPr/>
        <p:txBody>
          <a:bodyPr/>
          <a:lstStyle/>
          <a:p>
            <a:r>
              <a:rPr lang="en-US" dirty="0"/>
              <a:t>In-Plane Vertical Behavior – Deflection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84</a:t>
            </a:fld>
            <a:endParaRPr lang="en-US">
              <a:solidFill>
                <a:schemeClr val="bg1"/>
              </a:solidFill>
            </a:endParaRPr>
          </a:p>
        </p:txBody>
      </p:sp>
    </p:spTree>
    <p:extLst>
      <p:ext uri="{BB962C8B-B14F-4D97-AF65-F5344CB8AC3E}">
        <p14:creationId xmlns:p14="http://schemas.microsoft.com/office/powerpoint/2010/main" val="328887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a:bodyPr>
          <a:lstStyle/>
          <a:p>
            <a:pPr marL="0" indent="0">
              <a:buNone/>
            </a:pPr>
            <a:r>
              <a:rPr lang="en-US" sz="2800" dirty="0"/>
              <a:t>Caveats:</a:t>
            </a:r>
          </a:p>
          <a:p>
            <a:r>
              <a:rPr lang="en-US" dirty="0"/>
              <a:t>Cracking – make sure to consider when required</a:t>
            </a:r>
          </a:p>
          <a:p>
            <a:r>
              <a:rPr lang="en-US" dirty="0"/>
              <a:t>Creep – From commentary – “This deflection limit is for immediate deflections. Creep will cause additional long-term deflections. A larger deflection limit of l/480 has been used when considering long-term deflections.”</a:t>
            </a:r>
          </a:p>
          <a:p>
            <a:endParaRPr lang="en-US" dirty="0"/>
          </a:p>
          <a:p>
            <a:pPr marL="231775" indent="0">
              <a:buNone/>
            </a:pPr>
            <a:r>
              <a:rPr lang="en-US" dirty="0"/>
              <a:t>Creep coefficients given in TMS 402 Section 4.2.6 yield much smaller deflection increases than for concrete beams in ACI 318.</a:t>
            </a:r>
          </a:p>
        </p:txBody>
      </p:sp>
      <p:sp>
        <p:nvSpPr>
          <p:cNvPr id="3" name="Title 2"/>
          <p:cNvSpPr>
            <a:spLocks noGrp="1"/>
          </p:cNvSpPr>
          <p:nvPr>
            <p:ph type="title"/>
          </p:nvPr>
        </p:nvSpPr>
        <p:spPr/>
        <p:txBody>
          <a:bodyPr/>
          <a:lstStyle/>
          <a:p>
            <a:r>
              <a:rPr lang="en-US" dirty="0"/>
              <a:t>In-Plane Vertical Behavior – Deflection</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Vertical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85</a:t>
            </a:fld>
            <a:endParaRPr lang="en-US">
              <a:solidFill>
                <a:schemeClr val="bg1"/>
              </a:solidFill>
            </a:endParaRPr>
          </a:p>
        </p:txBody>
      </p:sp>
    </p:spTree>
    <p:extLst>
      <p:ext uri="{BB962C8B-B14F-4D97-AF65-F5344CB8AC3E}">
        <p14:creationId xmlns:p14="http://schemas.microsoft.com/office/powerpoint/2010/main" val="156499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3814" y="1828800"/>
            <a:ext cx="3200398" cy="4343400"/>
          </a:xfrm>
        </p:spPr>
        <p:txBody>
          <a:bodyPr>
            <a:normAutofit/>
          </a:bodyPr>
          <a:lstStyle/>
          <a:p>
            <a:pPr marL="0" indent="0">
              <a:buNone/>
            </a:pPr>
            <a:r>
              <a:rPr lang="en-US" dirty="0"/>
              <a:t>Important to not just have head joints to transfer shear.</a:t>
            </a:r>
          </a:p>
          <a:p>
            <a:pPr marL="0" indent="0">
              <a:buNone/>
            </a:pPr>
            <a:endParaRPr lang="en-US" dirty="0"/>
          </a:p>
          <a:p>
            <a:pPr marL="0" indent="0">
              <a:buNone/>
            </a:pPr>
            <a:r>
              <a:rPr lang="en-US" dirty="0"/>
              <a:t>At least 50% of the cross section should be continuous grout filled.</a:t>
            </a:r>
          </a:p>
        </p:txBody>
      </p:sp>
      <p:sp>
        <p:nvSpPr>
          <p:cNvPr id="3" name="Title 2"/>
          <p:cNvSpPr>
            <a:spLocks noGrp="1"/>
          </p:cNvSpPr>
          <p:nvPr>
            <p:ph type="title"/>
          </p:nvPr>
        </p:nvSpPr>
        <p:spPr/>
        <p:txBody>
          <a:bodyPr/>
          <a:lstStyle/>
          <a:p>
            <a:r>
              <a:rPr lang="en-US" dirty="0"/>
              <a:t>Stack Bond Lintel</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Out-of-Plane Behavior and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86</a:t>
            </a:fld>
            <a:endParaRPr lang="en-US">
              <a:solidFill>
                <a:schemeClr val="bg1"/>
              </a:solidFill>
            </a:endParaRPr>
          </a:p>
        </p:txBody>
      </p:sp>
      <p:pic>
        <p:nvPicPr>
          <p:cNvPr id="7" name="Picture 6"/>
          <p:cNvPicPr>
            <a:picLocks noChangeAspect="1"/>
          </p:cNvPicPr>
          <p:nvPr/>
        </p:nvPicPr>
        <p:blipFill>
          <a:blip r:embed="rId2"/>
          <a:stretch>
            <a:fillRect/>
          </a:stretch>
        </p:blipFill>
        <p:spPr>
          <a:xfrm>
            <a:off x="4429124" y="1828798"/>
            <a:ext cx="7430537" cy="4353533"/>
          </a:xfrm>
          <a:prstGeom prst="rect">
            <a:avLst/>
          </a:prstGeom>
        </p:spPr>
      </p:pic>
    </p:spTree>
    <p:extLst>
      <p:ext uri="{BB962C8B-B14F-4D97-AF65-F5344CB8AC3E}">
        <p14:creationId xmlns:p14="http://schemas.microsoft.com/office/powerpoint/2010/main" val="153901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In-Plane Lateral</a:t>
            </a:r>
            <a:br>
              <a:rPr lang="en-US" dirty="0"/>
            </a:br>
            <a:r>
              <a:rPr lang="en-US" dirty="0"/>
              <a:t>Behavior and Design</a:t>
            </a:r>
          </a:p>
        </p:txBody>
      </p:sp>
      <p:sp>
        <p:nvSpPr>
          <p:cNvPr id="4" name="Subtitle 3"/>
          <p:cNvSpPr>
            <a:spLocks noGrp="1"/>
          </p:cNvSpPr>
          <p:nvPr>
            <p:ph type="subTitle" idx="1"/>
          </p:nvPr>
        </p:nvSpPr>
        <p:spPr/>
        <p:txBody>
          <a:bodyPr/>
          <a:lstStyle/>
          <a:p>
            <a:r>
              <a:rPr lang="en-US" dirty="0"/>
              <a:t>Seeking clarity</a:t>
            </a:r>
          </a:p>
        </p:txBody>
      </p:sp>
    </p:spTree>
    <p:extLst>
      <p:ext uri="{BB962C8B-B14F-4D97-AF65-F5344CB8AC3E}">
        <p14:creationId xmlns:p14="http://schemas.microsoft.com/office/powerpoint/2010/main" val="20008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Behavior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Elastic</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Inelastic</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Conventional Design TMS Chapters 7, 8 and 9</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ASCE 7 Chapter 14 (Not mandated!)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Appendix C – Limit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Proposed Approach to Conventional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10749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89012" y="1828800"/>
            <a:ext cx="9220200" cy="2962423"/>
          </a:xfrm>
          <a:prstGeom prst="rect">
            <a:avLst/>
          </a:prstGeom>
        </p:spPr>
      </p:pic>
      <p:sp>
        <p:nvSpPr>
          <p:cNvPr id="2" name="Content Placeholder 1"/>
          <p:cNvSpPr>
            <a:spLocks noGrp="1"/>
          </p:cNvSpPr>
          <p:nvPr>
            <p:ph idx="1"/>
          </p:nvPr>
        </p:nvSpPr>
        <p:spPr>
          <a:xfrm>
            <a:off x="1293814" y="4876800"/>
            <a:ext cx="9601200" cy="1295400"/>
          </a:xfrm>
        </p:spPr>
        <p:txBody>
          <a:bodyPr>
            <a:normAutofit/>
          </a:bodyPr>
          <a:lstStyle/>
          <a:p>
            <a:pPr marL="0" indent="0">
              <a:buNone/>
            </a:pPr>
            <a:r>
              <a:rPr lang="en-US" dirty="0"/>
              <a:t>What is behavior of simple cantilever walls under elastic conditions?</a:t>
            </a:r>
          </a:p>
          <a:p>
            <a:pPr marL="0" indent="0">
              <a:buNone/>
            </a:pPr>
            <a:endParaRPr lang="en-US" dirty="0"/>
          </a:p>
        </p:txBody>
      </p:sp>
      <p:sp>
        <p:nvSpPr>
          <p:cNvPr id="3" name="Title 2"/>
          <p:cNvSpPr>
            <a:spLocks noGrp="1"/>
          </p:cNvSpPr>
          <p:nvPr>
            <p:ph type="title"/>
          </p:nvPr>
        </p:nvSpPr>
        <p:spPr/>
        <p:txBody>
          <a:bodyPr/>
          <a:lstStyle/>
          <a:p>
            <a:r>
              <a:rPr lang="en-US" dirty="0"/>
              <a:t>In-Plane Behavior – Elastic</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Behavior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89</a:t>
            </a:fld>
            <a:endParaRPr lang="en-US">
              <a:solidFill>
                <a:schemeClr val="bg1"/>
              </a:solidFill>
            </a:endParaRPr>
          </a:p>
        </p:txBody>
      </p:sp>
    </p:spTree>
    <p:extLst>
      <p:ext uri="{BB962C8B-B14F-4D97-AF65-F5344CB8AC3E}">
        <p14:creationId xmlns:p14="http://schemas.microsoft.com/office/powerpoint/2010/main" val="344911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National Concrete Masonry Association TEK Notes:</a:t>
            </a:r>
          </a:p>
          <a:p>
            <a:pPr marL="0" indent="0">
              <a:buNone/>
            </a:pPr>
            <a:r>
              <a:rPr lang="en-US" u="sng" dirty="0"/>
              <a:t>Section 10 - Movement Control</a:t>
            </a:r>
          </a:p>
          <a:p>
            <a:pPr marL="0" indent="0">
              <a:buNone/>
            </a:pPr>
            <a:r>
              <a:rPr lang="en-US" dirty="0"/>
              <a:t>10-01A    Crack Control in Concrete Masonry Walls</a:t>
            </a:r>
          </a:p>
          <a:p>
            <a:pPr marL="1371600" indent="-1371600">
              <a:buNone/>
            </a:pPr>
            <a:r>
              <a:rPr lang="en-US" dirty="0"/>
              <a:t>10-02D    Control Joints for Concrete Masonry Walls – Empirical Method</a:t>
            </a:r>
          </a:p>
          <a:p>
            <a:pPr marL="1371600" indent="-1371600">
              <a:buNone/>
            </a:pPr>
            <a:r>
              <a:rPr lang="en-US" dirty="0"/>
              <a:t>10-03       Control Joints for Concrete Masonry Walls – Alternative Engineered Method</a:t>
            </a:r>
          </a:p>
        </p:txBody>
      </p:sp>
      <p:sp>
        <p:nvSpPr>
          <p:cNvPr id="3" name="Title 2"/>
          <p:cNvSpPr>
            <a:spLocks noGrp="1"/>
          </p:cNvSpPr>
          <p:nvPr>
            <p:ph type="title"/>
          </p:nvPr>
        </p:nvSpPr>
        <p:spPr/>
        <p:txBody>
          <a:bodyPr/>
          <a:lstStyle/>
          <a:p>
            <a:r>
              <a:rPr lang="en-US" dirty="0"/>
              <a:t>National Recommendations</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When Are Joints Required?</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a:t>
            </a:fld>
            <a:endParaRPr lang="en-US">
              <a:solidFill>
                <a:schemeClr val="bg1"/>
              </a:solidFill>
            </a:endParaRPr>
          </a:p>
        </p:txBody>
      </p:sp>
    </p:spTree>
    <p:extLst>
      <p:ext uri="{BB962C8B-B14F-4D97-AF65-F5344CB8AC3E}">
        <p14:creationId xmlns:p14="http://schemas.microsoft.com/office/powerpoint/2010/main" val="42600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41412" y="1786378"/>
            <a:ext cx="10330751" cy="2727565"/>
          </a:xfrm>
          <a:prstGeom prst="rect">
            <a:avLst/>
          </a:prstGeom>
        </p:spPr>
      </p:pic>
      <p:sp>
        <p:nvSpPr>
          <p:cNvPr id="2" name="Content Placeholder 1"/>
          <p:cNvSpPr>
            <a:spLocks noGrp="1"/>
          </p:cNvSpPr>
          <p:nvPr>
            <p:ph idx="1"/>
          </p:nvPr>
        </p:nvSpPr>
        <p:spPr>
          <a:xfrm>
            <a:off x="1293814" y="4513942"/>
            <a:ext cx="9601200" cy="1658257"/>
          </a:xfrm>
        </p:spPr>
        <p:txBody>
          <a:bodyPr>
            <a:normAutofit/>
          </a:bodyPr>
          <a:lstStyle/>
          <a:p>
            <a:pPr marL="0" indent="0">
              <a:buNone/>
            </a:pPr>
            <a:r>
              <a:rPr lang="en-US" dirty="0"/>
              <a:t>What about a wall with an opening?</a:t>
            </a:r>
          </a:p>
          <a:p>
            <a:pPr marL="0" indent="0">
              <a:buNone/>
            </a:pPr>
            <a:r>
              <a:rPr lang="en-US" dirty="0"/>
              <a:t>How will piers behave? Beam?</a:t>
            </a:r>
          </a:p>
          <a:p>
            <a:pPr marL="0" indent="0">
              <a:buNone/>
            </a:pPr>
            <a:endParaRPr lang="en-US" dirty="0"/>
          </a:p>
        </p:txBody>
      </p:sp>
      <p:sp>
        <p:nvSpPr>
          <p:cNvPr id="3" name="Title 2"/>
          <p:cNvSpPr>
            <a:spLocks noGrp="1"/>
          </p:cNvSpPr>
          <p:nvPr>
            <p:ph type="title"/>
          </p:nvPr>
        </p:nvSpPr>
        <p:spPr/>
        <p:txBody>
          <a:bodyPr/>
          <a:lstStyle/>
          <a:p>
            <a:r>
              <a:rPr lang="en-US" dirty="0"/>
              <a:t>In-Plane Behavior – Elastic</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Behavior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90</a:t>
            </a:fld>
            <a:endParaRPr lang="en-US">
              <a:solidFill>
                <a:schemeClr val="bg1"/>
              </a:solidFill>
            </a:endParaRPr>
          </a:p>
        </p:txBody>
      </p:sp>
    </p:spTree>
    <p:extLst>
      <p:ext uri="{BB962C8B-B14F-4D97-AF65-F5344CB8AC3E}">
        <p14:creationId xmlns:p14="http://schemas.microsoft.com/office/powerpoint/2010/main" val="297479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17612" y="2286000"/>
            <a:ext cx="10330751" cy="2867091"/>
          </a:xfrm>
          <a:prstGeom prst="rect">
            <a:avLst/>
          </a:prstGeom>
        </p:spPr>
      </p:pic>
      <p:sp>
        <p:nvSpPr>
          <p:cNvPr id="2" name="Content Placeholder 1"/>
          <p:cNvSpPr>
            <a:spLocks noGrp="1"/>
          </p:cNvSpPr>
          <p:nvPr>
            <p:ph idx="1"/>
          </p:nvPr>
        </p:nvSpPr>
        <p:spPr/>
        <p:txBody>
          <a:bodyPr>
            <a:normAutofit/>
          </a:bodyPr>
          <a:lstStyle/>
          <a:p>
            <a:pPr marL="0" indent="0">
              <a:buNone/>
            </a:pPr>
            <a:r>
              <a:rPr lang="en-US" dirty="0"/>
              <a:t>And if we put joints in?</a:t>
            </a:r>
          </a:p>
          <a:p>
            <a:pPr marL="0" indent="0">
              <a:buNone/>
            </a:pPr>
            <a:endParaRPr lang="en-US" dirty="0"/>
          </a:p>
        </p:txBody>
      </p:sp>
      <p:sp>
        <p:nvSpPr>
          <p:cNvPr id="3" name="Title 2"/>
          <p:cNvSpPr>
            <a:spLocks noGrp="1"/>
          </p:cNvSpPr>
          <p:nvPr>
            <p:ph type="title"/>
          </p:nvPr>
        </p:nvSpPr>
        <p:spPr/>
        <p:txBody>
          <a:bodyPr/>
          <a:lstStyle/>
          <a:p>
            <a:r>
              <a:rPr lang="en-US" dirty="0"/>
              <a:t>In-Plane Behavior – Elastic</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Behavior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91</a:t>
            </a:fld>
            <a:endParaRPr lang="en-US">
              <a:solidFill>
                <a:schemeClr val="bg1"/>
              </a:solidFill>
            </a:endParaRPr>
          </a:p>
        </p:txBody>
      </p:sp>
    </p:spTree>
    <p:extLst>
      <p:ext uri="{BB962C8B-B14F-4D97-AF65-F5344CB8AC3E}">
        <p14:creationId xmlns:p14="http://schemas.microsoft.com/office/powerpoint/2010/main" val="17415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3814" y="1828800"/>
            <a:ext cx="5410198" cy="4343400"/>
          </a:xfrm>
        </p:spPr>
        <p:txBody>
          <a:bodyPr>
            <a:normAutofit/>
          </a:bodyPr>
          <a:lstStyle/>
          <a:p>
            <a:pPr marL="0" indent="0">
              <a:buNone/>
            </a:pPr>
            <a:r>
              <a:rPr lang="en-US" dirty="0"/>
              <a:t>What about a multistory wall with openings?</a:t>
            </a:r>
          </a:p>
          <a:p>
            <a:pPr marL="0" indent="0">
              <a:buNone/>
            </a:pPr>
            <a:endParaRPr lang="en-US" dirty="0"/>
          </a:p>
        </p:txBody>
      </p:sp>
      <p:sp>
        <p:nvSpPr>
          <p:cNvPr id="3" name="Title 2"/>
          <p:cNvSpPr>
            <a:spLocks noGrp="1"/>
          </p:cNvSpPr>
          <p:nvPr>
            <p:ph type="title"/>
          </p:nvPr>
        </p:nvSpPr>
        <p:spPr/>
        <p:txBody>
          <a:bodyPr/>
          <a:lstStyle/>
          <a:p>
            <a:r>
              <a:rPr lang="en-US" dirty="0"/>
              <a:t>In-Plane Behavior – Elastic</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Behavior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92</a:t>
            </a:fld>
            <a:endParaRPr lang="en-US">
              <a:solidFill>
                <a:schemeClr val="bg1"/>
              </a:solidFill>
            </a:endParaRPr>
          </a:p>
        </p:txBody>
      </p:sp>
      <p:pic>
        <p:nvPicPr>
          <p:cNvPr id="8" name="Picture 6"/>
          <p:cNvPicPr>
            <a:picLocks noChangeAspect="1"/>
          </p:cNvPicPr>
          <p:nvPr/>
        </p:nvPicPr>
        <p:blipFill>
          <a:blip r:embed="rId2" cstate="print"/>
          <a:srcRect/>
          <a:stretch>
            <a:fillRect/>
          </a:stretch>
        </p:blipFill>
        <p:spPr bwMode="auto">
          <a:xfrm>
            <a:off x="7069652" y="1647371"/>
            <a:ext cx="3225059" cy="4238650"/>
          </a:xfrm>
          <a:prstGeom prst="rect">
            <a:avLst/>
          </a:prstGeom>
          <a:noFill/>
          <a:ln w="9525">
            <a:noFill/>
            <a:miter lim="800000"/>
            <a:headEnd/>
            <a:tailEnd/>
          </a:ln>
        </p:spPr>
      </p:pic>
    </p:spTree>
    <p:extLst>
      <p:ext uri="{BB962C8B-B14F-4D97-AF65-F5344CB8AC3E}">
        <p14:creationId xmlns:p14="http://schemas.microsoft.com/office/powerpoint/2010/main" val="5387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29882" y="1909460"/>
            <a:ext cx="9765129" cy="3039079"/>
          </a:xfrm>
          <a:prstGeom prst="rect">
            <a:avLst/>
          </a:prstGeom>
        </p:spPr>
      </p:pic>
      <p:sp>
        <p:nvSpPr>
          <p:cNvPr id="2" name="Content Placeholder 1"/>
          <p:cNvSpPr>
            <a:spLocks noGrp="1"/>
          </p:cNvSpPr>
          <p:nvPr>
            <p:ph idx="1"/>
          </p:nvPr>
        </p:nvSpPr>
        <p:spPr>
          <a:xfrm>
            <a:off x="1293814" y="4724400"/>
            <a:ext cx="9601200" cy="1447800"/>
          </a:xfrm>
        </p:spPr>
        <p:txBody>
          <a:bodyPr>
            <a:normAutofit/>
          </a:bodyPr>
          <a:lstStyle/>
          <a:p>
            <a:pPr marL="0" indent="0">
              <a:buNone/>
            </a:pPr>
            <a:r>
              <a:rPr lang="en-US" dirty="0"/>
              <a:t>What limit states should we consider?</a:t>
            </a:r>
          </a:p>
          <a:p>
            <a:pPr marL="0" indent="0">
              <a:buNone/>
            </a:pPr>
            <a:r>
              <a:rPr lang="en-US" dirty="0"/>
              <a:t>What do we think about the behavior of those limit states?</a:t>
            </a:r>
          </a:p>
          <a:p>
            <a:pPr marL="0" indent="0">
              <a:buNone/>
            </a:pPr>
            <a:endParaRPr lang="en-US" dirty="0"/>
          </a:p>
        </p:txBody>
      </p:sp>
      <p:sp>
        <p:nvSpPr>
          <p:cNvPr id="3" name="Title 2"/>
          <p:cNvSpPr>
            <a:spLocks noGrp="1"/>
          </p:cNvSpPr>
          <p:nvPr>
            <p:ph type="title"/>
          </p:nvPr>
        </p:nvSpPr>
        <p:spPr/>
        <p:txBody>
          <a:bodyPr/>
          <a:lstStyle/>
          <a:p>
            <a:r>
              <a:rPr lang="en-US" dirty="0"/>
              <a:t>In-Plane Behavior – </a:t>
            </a:r>
            <a:r>
              <a:rPr lang="en-US" dirty="0">
                <a:solidFill>
                  <a:srgbClr val="96B86B"/>
                </a:solidFill>
              </a:rPr>
              <a:t>Inelastic</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Behavior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93</a:t>
            </a:fld>
            <a:endParaRPr lang="en-US">
              <a:solidFill>
                <a:schemeClr val="bg1"/>
              </a:solidFill>
            </a:endParaRPr>
          </a:p>
        </p:txBody>
      </p:sp>
    </p:spTree>
    <p:extLst>
      <p:ext uri="{BB962C8B-B14F-4D97-AF65-F5344CB8AC3E}">
        <p14:creationId xmlns:p14="http://schemas.microsoft.com/office/powerpoint/2010/main" val="31579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41412" y="1786378"/>
            <a:ext cx="10330751" cy="2727565"/>
          </a:xfrm>
          <a:prstGeom prst="rect">
            <a:avLst/>
          </a:prstGeom>
        </p:spPr>
      </p:pic>
      <p:sp>
        <p:nvSpPr>
          <p:cNvPr id="2" name="Content Placeholder 1"/>
          <p:cNvSpPr>
            <a:spLocks noGrp="1"/>
          </p:cNvSpPr>
          <p:nvPr>
            <p:ph idx="1"/>
          </p:nvPr>
        </p:nvSpPr>
        <p:spPr>
          <a:xfrm>
            <a:off x="1293814" y="4513942"/>
            <a:ext cx="9601200" cy="1658257"/>
          </a:xfrm>
        </p:spPr>
        <p:txBody>
          <a:bodyPr>
            <a:normAutofit/>
          </a:bodyPr>
          <a:lstStyle/>
          <a:p>
            <a:pPr marL="0" indent="0">
              <a:buNone/>
            </a:pPr>
            <a:r>
              <a:rPr lang="en-US" dirty="0"/>
              <a:t>What limit states should we consider?</a:t>
            </a:r>
          </a:p>
          <a:p>
            <a:pPr marL="0" indent="0">
              <a:buNone/>
            </a:pPr>
            <a:endParaRPr lang="en-US" dirty="0"/>
          </a:p>
        </p:txBody>
      </p:sp>
      <p:sp>
        <p:nvSpPr>
          <p:cNvPr id="3" name="Title 2"/>
          <p:cNvSpPr>
            <a:spLocks noGrp="1"/>
          </p:cNvSpPr>
          <p:nvPr>
            <p:ph type="title"/>
          </p:nvPr>
        </p:nvSpPr>
        <p:spPr/>
        <p:txBody>
          <a:bodyPr/>
          <a:lstStyle/>
          <a:p>
            <a:r>
              <a:rPr lang="en-US" dirty="0"/>
              <a:t>In-Plane Behavior – </a:t>
            </a:r>
            <a:r>
              <a:rPr lang="en-US" dirty="0">
                <a:solidFill>
                  <a:srgbClr val="96B86B"/>
                </a:solidFill>
              </a:rPr>
              <a:t>Inelastic</a:t>
            </a:r>
          </a:p>
        </p:txBody>
      </p:sp>
      <p:sp>
        <p:nvSpPr>
          <p:cNvPr id="4" name="Date Placeholder 1"/>
          <p:cNvSpPr txBox="1">
            <a:spLocks/>
          </p:cNvSpPr>
          <p:nvPr/>
        </p:nvSpPr>
        <p:spPr>
          <a:xfrm>
            <a:off x="7999412" y="6423213"/>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23213"/>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Behavior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94</a:t>
            </a:fld>
            <a:endParaRPr lang="en-US">
              <a:solidFill>
                <a:schemeClr val="bg1"/>
              </a:solidFill>
            </a:endParaRPr>
          </a:p>
        </p:txBody>
      </p:sp>
    </p:spTree>
    <p:extLst>
      <p:ext uri="{BB962C8B-B14F-4D97-AF65-F5344CB8AC3E}">
        <p14:creationId xmlns:p14="http://schemas.microsoft.com/office/powerpoint/2010/main" val="269002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3814" y="4580404"/>
            <a:ext cx="9601200" cy="1591796"/>
          </a:xfrm>
        </p:spPr>
        <p:txBody>
          <a:bodyPr>
            <a:normAutofit/>
          </a:bodyPr>
          <a:lstStyle/>
          <a:p>
            <a:pPr marL="0" indent="0">
              <a:buNone/>
            </a:pPr>
            <a:r>
              <a:rPr lang="en-US" dirty="0"/>
              <a:t>What about these walls? </a:t>
            </a:r>
          </a:p>
          <a:p>
            <a:pPr marL="0" indent="0">
              <a:buNone/>
            </a:pPr>
            <a:r>
              <a:rPr lang="en-US" dirty="0"/>
              <a:t>Note: Perforated versus coupled walls</a:t>
            </a:r>
          </a:p>
          <a:p>
            <a:pPr marL="0" indent="0">
              <a:buNone/>
            </a:pPr>
            <a:r>
              <a:rPr lang="en-US" dirty="0"/>
              <a:t>What additional limit state may be of concern?</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a:t>In-Plane Behavior – </a:t>
            </a:r>
            <a:r>
              <a:rPr lang="en-US" dirty="0">
                <a:solidFill>
                  <a:srgbClr val="96B86B"/>
                </a:solidFill>
              </a:rPr>
              <a:t>Inelastic</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pPr/>
              <a:t>4/12/2022</a:t>
            </a:fld>
            <a:endParaRPr lang="en-US" dirty="0"/>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In-Plane Lateral Behavior</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pPr/>
              <a:t>95</a:t>
            </a:fld>
            <a:endParaRPr lang="en-US"/>
          </a:p>
        </p:txBody>
      </p:sp>
      <p:pic>
        <p:nvPicPr>
          <p:cNvPr id="7" name="Picture 6"/>
          <p:cNvPicPr>
            <a:picLocks noChangeAspect="1"/>
          </p:cNvPicPr>
          <p:nvPr/>
        </p:nvPicPr>
        <p:blipFill rotWithShape="1">
          <a:blip r:embed="rId2"/>
          <a:srcRect l="6040" b="56310"/>
          <a:stretch/>
        </p:blipFill>
        <p:spPr>
          <a:xfrm>
            <a:off x="608012" y="1600201"/>
            <a:ext cx="3100606" cy="2990019"/>
          </a:xfrm>
          <a:prstGeom prst="rect">
            <a:avLst/>
          </a:prstGeom>
        </p:spPr>
      </p:pic>
      <p:pic>
        <p:nvPicPr>
          <p:cNvPr id="11" name="Picture 10"/>
          <p:cNvPicPr>
            <a:picLocks noChangeAspect="1"/>
          </p:cNvPicPr>
          <p:nvPr/>
        </p:nvPicPr>
        <p:blipFill>
          <a:blip r:embed="rId3"/>
          <a:stretch>
            <a:fillRect/>
          </a:stretch>
        </p:blipFill>
        <p:spPr>
          <a:xfrm>
            <a:off x="8221422" y="1600200"/>
            <a:ext cx="2978390" cy="3005102"/>
          </a:xfrm>
          <a:prstGeom prst="rect">
            <a:avLst/>
          </a:prstGeom>
        </p:spPr>
      </p:pic>
      <p:pic>
        <p:nvPicPr>
          <p:cNvPr id="13" name="Picture 12"/>
          <p:cNvPicPr>
            <a:picLocks noChangeAspect="1"/>
          </p:cNvPicPr>
          <p:nvPr/>
        </p:nvPicPr>
        <p:blipFill rotWithShape="1">
          <a:blip r:embed="rId2"/>
          <a:srcRect l="5534" t="54511" r="506" b="1942"/>
          <a:stretch/>
        </p:blipFill>
        <p:spPr>
          <a:xfrm>
            <a:off x="4414717" y="1600200"/>
            <a:ext cx="3100606" cy="2980204"/>
          </a:xfrm>
          <a:prstGeom prst="rect">
            <a:avLst/>
          </a:prstGeom>
        </p:spPr>
      </p:pic>
      <p:sp>
        <p:nvSpPr>
          <p:cNvPr id="14" name="Content Placeholder 1"/>
          <p:cNvSpPr txBox="1">
            <a:spLocks/>
          </p:cNvSpPr>
          <p:nvPr/>
        </p:nvSpPr>
        <p:spPr>
          <a:xfrm rot="16200000">
            <a:off x="-2971307" y="2953927"/>
            <a:ext cx="6750872" cy="419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a:lstStyle>
          <a:p>
            <a:pPr marL="0" indent="0">
              <a:buNone/>
            </a:pPr>
            <a:r>
              <a:rPr lang="en-US" sz="1800" dirty="0"/>
              <a:t>Figures from </a:t>
            </a:r>
            <a:r>
              <a:rPr lang="en-US" sz="1800" i="1" dirty="0"/>
              <a:t>NEHRP Seismic Design Technical Brief No. 9</a:t>
            </a:r>
          </a:p>
        </p:txBody>
      </p:sp>
    </p:spTree>
    <p:extLst>
      <p:ext uri="{BB962C8B-B14F-4D97-AF65-F5344CB8AC3E}">
        <p14:creationId xmlns:p14="http://schemas.microsoft.com/office/powerpoint/2010/main" val="222859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custDataLst>
              <p:tags r:id="rId2"/>
            </p:custDataLst>
          </p:nvPr>
        </p:nvSpPr>
        <p:spPr>
          <a:prstGeom prst="rect">
            <a:avLst/>
          </a:prstGeom>
        </p:spPr>
        <p:txBody>
          <a:bodyPr vert="horz" wrap="square" lIns="91440" tIns="45720" rIns="91440" bIns="45720" numCol="1" rtlCol="0" anchor="t" anchorCtr="0" compatLnSpc="1">
            <a:prstTxWarp prst="textNoShape">
              <a:avLst/>
            </a:prstTxWarp>
            <a:normAutofit/>
          </a:bodyPr>
          <a:lstStyle/>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Behavior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Elastic</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Inelastic</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solidFill>
                  <a:srgbClr val="96B86B"/>
                </a:solidFill>
              </a:rPr>
              <a:t>Code Requirements</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solidFill>
                  <a:srgbClr val="96B86B"/>
                </a:solidFill>
              </a:rPr>
              <a:t>Conventional Design TMS Chapters 7, 8 and 9 </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ASCE 7 Chapter 14 (Not mandated!)</a:t>
            </a:r>
          </a:p>
          <a:p>
            <a:pPr marL="1397635" lvl="1"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2800" kern="0" dirty="0"/>
              <a:t>Appendix C – Limit Design</a:t>
            </a:r>
          </a:p>
          <a:p>
            <a:pPr marL="1031875" indent="-457200" eaLnBrk="0" fontAlgn="base" hangingPunct="0">
              <a:lnSpc>
                <a:spcPct val="110000"/>
              </a:lnSpc>
              <a:spcBef>
                <a:spcPct val="0"/>
              </a:spcBef>
              <a:spcAft>
                <a:spcPct val="0"/>
              </a:spcAft>
              <a:buClr>
                <a:srgbClr val="6B6B6B"/>
              </a:buClr>
              <a:buSzPct val="75000"/>
              <a:buFont typeface="Wingdings" pitchFamily="2" charset="2"/>
              <a:buChar char="§"/>
              <a:defRPr/>
            </a:pPr>
            <a:r>
              <a:rPr lang="en-US" sz="3200" kern="0" dirty="0"/>
              <a:t>Proposed Approach to Conventional Design</a:t>
            </a:r>
          </a:p>
        </p:txBody>
      </p:sp>
      <p:sp>
        <p:nvSpPr>
          <p:cNvPr id="10242" name="Title 1"/>
          <p:cNvSpPr>
            <a:spLocks noGrp="1"/>
          </p:cNvSpPr>
          <p:nvPr>
            <p:ph type="title"/>
            <p:custDataLst>
              <p:tags r:id="rId3"/>
            </p:custDataLst>
          </p:nvPr>
        </p:nvSpPr>
        <p:spPr>
          <a:xfrm>
            <a:off x="1827212" y="381000"/>
            <a:ext cx="9601200" cy="1143000"/>
          </a:xfrm>
          <a:prstGeom prst="rect">
            <a:avLst/>
          </a:prstGeom>
          <a:noFill/>
          <a:ln>
            <a:miter lim="800000"/>
          </a:ln>
        </p:spPr>
        <p:txBody>
          <a:bodyPr vert="horz" wrap="square" lIns="91440" tIns="0" rIns="91440" bIns="0" rtlCol="0"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3600" b="1" i="0" u="none" baseline="0">
                <a:solidFill>
                  <a:schemeClr val="bg1"/>
                </a:solidFill>
                <a:latin typeface="+mj-lt"/>
                <a:ea typeface="+mj-ea"/>
                <a:cs typeface="+mj-cs"/>
              </a:defRPr>
            </a:lvl1pPr>
            <a:lvl2pPr algn="l" rtl="0" eaLnBrk="0" fontAlgn="base" hangingPunct="0">
              <a:spcBef>
                <a:spcPct val="0"/>
              </a:spcBef>
              <a:spcAft>
                <a:spcPct val="0"/>
              </a:spcAft>
              <a:defRPr lang="en-US" altLang="en-US" sz="3600" b="1">
                <a:solidFill>
                  <a:schemeClr val="bg1"/>
                </a:solidFill>
                <a:latin typeface="Arial" pitchFamily="34" charset="0"/>
              </a:defRPr>
            </a:lvl2pPr>
            <a:lvl3pPr algn="l" rtl="0" eaLnBrk="0" fontAlgn="base" hangingPunct="0">
              <a:spcBef>
                <a:spcPct val="0"/>
              </a:spcBef>
              <a:spcAft>
                <a:spcPct val="0"/>
              </a:spcAft>
              <a:defRPr lang="en-US" altLang="en-US" sz="3600" b="1">
                <a:solidFill>
                  <a:schemeClr val="bg1"/>
                </a:solidFill>
                <a:latin typeface="Arial" pitchFamily="34" charset="0"/>
              </a:defRPr>
            </a:lvl3pPr>
            <a:lvl4pPr algn="l" rtl="0" eaLnBrk="0" fontAlgn="base" hangingPunct="0">
              <a:spcBef>
                <a:spcPct val="0"/>
              </a:spcBef>
              <a:spcAft>
                <a:spcPct val="0"/>
              </a:spcAft>
              <a:defRPr lang="en-US" altLang="en-US" sz="3600" b="1">
                <a:solidFill>
                  <a:schemeClr val="bg1"/>
                </a:solidFill>
                <a:latin typeface="Arial" pitchFamily="34" charset="0"/>
              </a:defRPr>
            </a:lvl4pPr>
            <a:lvl5pPr algn="l" rtl="0" eaLnBrk="0" fontAlgn="base" hangingPunct="0">
              <a:spcBef>
                <a:spcPct val="0"/>
              </a:spcBef>
              <a:spcAft>
                <a:spcPct val="0"/>
              </a:spcAft>
              <a:defRPr lang="en-US" altLang="en-US" sz="3600" b="1">
                <a:solidFill>
                  <a:schemeClr val="bg1"/>
                </a:solidFill>
                <a:latin typeface="Arial" pitchFamily="34" charset="0"/>
              </a:defRPr>
            </a:lvl5pPr>
            <a:lvl6pPr marL="457200" algn="l" rtl="0" fontAlgn="base">
              <a:spcBef>
                <a:spcPct val="0"/>
              </a:spcBef>
              <a:spcAft>
                <a:spcPct val="0"/>
              </a:spcAft>
              <a:defRPr lang="en-US" altLang="en-US" sz="3600" b="1">
                <a:solidFill>
                  <a:schemeClr val="bg1"/>
                </a:solidFill>
                <a:latin typeface="Arial" pitchFamily="34" charset="0"/>
              </a:defRPr>
            </a:lvl6pPr>
            <a:lvl7pPr marL="914400" algn="l" rtl="0" fontAlgn="base">
              <a:spcBef>
                <a:spcPct val="0"/>
              </a:spcBef>
              <a:spcAft>
                <a:spcPct val="0"/>
              </a:spcAft>
              <a:defRPr lang="en-US" altLang="en-US" sz="3600" b="1">
                <a:solidFill>
                  <a:schemeClr val="bg1"/>
                </a:solidFill>
                <a:latin typeface="Arial" pitchFamily="34" charset="0"/>
              </a:defRPr>
            </a:lvl7pPr>
            <a:lvl8pPr marL="1371600" algn="l" rtl="0" fontAlgn="base">
              <a:spcBef>
                <a:spcPct val="0"/>
              </a:spcBef>
              <a:spcAft>
                <a:spcPct val="0"/>
              </a:spcAft>
              <a:defRPr lang="en-US" altLang="en-US" sz="3600" b="1">
                <a:solidFill>
                  <a:schemeClr val="bg1"/>
                </a:solidFill>
                <a:latin typeface="Arial" pitchFamily="34" charset="0"/>
              </a:defRPr>
            </a:lvl8pPr>
            <a:lvl9pPr marL="1828800" algn="l" rtl="0" fontAlgn="base">
              <a:spcBef>
                <a:spcPct val="0"/>
              </a:spcBef>
              <a:spcAft>
                <a:spcPct val="0"/>
              </a:spcAft>
              <a:defRPr lang="en-US" altLang="en-US" sz="3600" b="1">
                <a:solidFill>
                  <a:schemeClr val="bg1"/>
                </a:solidFill>
                <a:latin typeface="Arial" pitchFamily="34" charset="0"/>
              </a:defRPr>
            </a:lvl9pPr>
          </a:lstStyle>
          <a:p>
            <a:pPr lvl="0"/>
            <a:r>
              <a:rPr dirty="0">
                <a:solidFill>
                  <a:schemeClr val="tx1"/>
                </a:solidFill>
              </a:rPr>
              <a:t>Agenda</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907" r="41710"/>
          <a:stretch/>
        </p:blipFill>
        <p:spPr>
          <a:xfrm>
            <a:off x="760412" y="0"/>
            <a:ext cx="609600" cy="6858000"/>
          </a:xfrm>
          <a:prstGeom prst="rect">
            <a:avLst/>
          </a:prstGeom>
        </p:spPr>
      </p:pic>
    </p:spTree>
    <p:custDataLst>
      <p:tags r:id="rId1"/>
    </p:custDataLst>
    <p:extLst>
      <p:ext uri="{BB962C8B-B14F-4D97-AF65-F5344CB8AC3E}">
        <p14:creationId xmlns:p14="http://schemas.microsoft.com/office/powerpoint/2010/main" val="33275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Content Placeholder 9"/>
              <p:cNvSpPr>
                <a:spLocks noGrp="1"/>
              </p:cNvSpPr>
              <p:nvPr>
                <p:ph idx="1"/>
              </p:nvPr>
            </p:nvSpPr>
            <p:spPr/>
            <p:txBody>
              <a:bodyPr>
                <a:normAutofit/>
              </a:bodyPr>
              <a:lstStyle/>
              <a:p>
                <a:pPr marL="0" indent="0">
                  <a:buNone/>
                </a:pPr>
                <a:r>
                  <a:rPr lang="en-US" sz="2800" dirty="0"/>
                  <a:t>Special Walls, No Openings:</a:t>
                </a:r>
              </a:p>
              <a:p>
                <a:r>
                  <a:rPr lang="en-US" dirty="0"/>
                  <a:t>Chapter 7</a:t>
                </a:r>
              </a:p>
              <a:p>
                <a:pPr lvl="1"/>
                <a:r>
                  <a:rPr lang="en-US" dirty="0"/>
                  <a:t>Minimum Detailing Requirements – enhance ductility</a:t>
                </a:r>
              </a:p>
              <a:p>
                <a:pPr lvl="1"/>
                <a:r>
                  <a:rPr lang="en-US" dirty="0"/>
                  <a:t>Shear Capacity Design – design for higher forces for less ductile limit states</a:t>
                </a:r>
              </a:p>
              <a:p>
                <a:r>
                  <a:rPr lang="en-US" dirty="0">
                    <a:latin typeface="Cambria Math" panose="02040503050406030204" pitchFamily="18" charset="0"/>
                  </a:rPr>
                  <a:t>Chapter 8</a:t>
                </a:r>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𝑚𝑎𝑥</m:t>
                        </m:r>
                      </m:sub>
                    </m:sSub>
                  </m:oMath>
                </a14:m>
                <a:r>
                  <a:rPr lang="en-US" dirty="0"/>
                  <a:t> for special walls – flexural ductility</a:t>
                </a:r>
              </a:p>
              <a:p>
                <a:r>
                  <a:rPr lang="en-US" dirty="0">
                    <a:latin typeface="Cambria Math" panose="02040503050406030204" pitchFamily="18" charset="0"/>
                  </a:rPr>
                  <a:t>Chapter 9</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𝑚𝑎𝑥</m:t>
                        </m:r>
                      </m:sub>
                    </m:sSub>
                  </m:oMath>
                </a14:m>
                <a:r>
                  <a:rPr lang="en-US" dirty="0"/>
                  <a:t> for special walls – flexural ductility</a:t>
                </a:r>
              </a:p>
              <a:p>
                <a:pPr lvl="1"/>
                <a:r>
                  <a:rPr lang="en-US" dirty="0"/>
                  <a:t>Boundary element provisions – alternate way to demonstrate ductility</a:t>
                </a:r>
              </a:p>
              <a:p>
                <a:endParaRPr lang="en-US" dirty="0"/>
              </a:p>
            </p:txBody>
          </p:sp>
        </mc:Choice>
        <mc:Fallback>
          <p:sp>
            <p:nvSpPr>
              <p:cNvPr id="10" name="Content Placeholder 9"/>
              <p:cNvSpPr>
                <a:spLocks noGrp="1" noRot="1" noChangeAspect="1" noMove="1" noResize="1" noEditPoints="1" noAdjustHandles="1" noChangeArrowheads="1" noChangeShapeType="1" noTextEdit="1"/>
              </p:cNvSpPr>
              <p:nvPr>
                <p:ph idx="1"/>
              </p:nvPr>
            </p:nvSpPr>
            <p:spPr>
              <a:blipFill>
                <a:blip r:embed="rId2"/>
                <a:stretch>
                  <a:fillRect l="-1270" t="-2384"/>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In-Plane Wall Design – TMS 402</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97</a:t>
            </a:fld>
            <a:endParaRPr lang="en-US">
              <a:solidFill>
                <a:schemeClr val="bg1"/>
              </a:solidFill>
            </a:endParaRPr>
          </a:p>
        </p:txBody>
      </p:sp>
    </p:spTree>
    <p:extLst>
      <p:ext uri="{BB962C8B-B14F-4D97-AF65-F5344CB8AC3E}">
        <p14:creationId xmlns:p14="http://schemas.microsoft.com/office/powerpoint/2010/main" val="17726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889371-764D-482B-B604-789B8F8E92EF}"/>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In-Plane Wall Design - TMS 402</a:t>
            </a:r>
          </a:p>
        </p:txBody>
      </p:sp>
      <p:sp>
        <p:nvSpPr>
          <p:cNvPr id="4"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5"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6"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98</a:t>
            </a:fld>
            <a:endParaRPr lang="en-US">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1" y="1549400"/>
            <a:ext cx="6958859" cy="475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3198812" y="3200400"/>
            <a:ext cx="0" cy="1676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8012" y="3200400"/>
            <a:ext cx="0" cy="1143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22812" y="3200400"/>
            <a:ext cx="0" cy="1143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70212" y="3545307"/>
            <a:ext cx="4953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970212" y="3810000"/>
            <a:ext cx="4953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70212" y="4343400"/>
            <a:ext cx="4953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162" y="4572000"/>
            <a:ext cx="4953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3212" y="3733800"/>
            <a:ext cx="9144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0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idx="1"/>
          </p:nvPr>
        </p:nvSpPr>
        <p:spPr/>
        <p:txBody>
          <a:bodyPr>
            <a:noAutofit/>
          </a:bodyPr>
          <a:lstStyle/>
          <a:p>
            <a:pPr>
              <a:buNone/>
            </a:pPr>
            <a:r>
              <a:rPr lang="en-US" u="sng" dirty="0"/>
              <a:t>Special Walls </a:t>
            </a:r>
            <a:r>
              <a:rPr lang="en-US" dirty="0"/>
              <a:t>– Shear Capacity Design (TMS 7.3.2.6.1.1) </a:t>
            </a:r>
          </a:p>
          <a:p>
            <a:pPr>
              <a:buNone/>
            </a:pPr>
            <a:r>
              <a:rPr lang="en-US" dirty="0"/>
              <a:t>Either:</a:t>
            </a:r>
          </a:p>
          <a:p>
            <a:r>
              <a:rPr lang="en-US" dirty="0" err="1"/>
              <a:t>V</a:t>
            </a:r>
            <a:r>
              <a:rPr lang="en-US" baseline="-25000" dirty="0" err="1"/>
              <a:t>n</a:t>
            </a:r>
            <a:r>
              <a:rPr lang="en-US" dirty="0"/>
              <a:t> must equal or exceed 2.5V</a:t>
            </a:r>
            <a:r>
              <a:rPr lang="en-US" baseline="-25000" dirty="0"/>
              <a:t>u</a:t>
            </a:r>
            <a:r>
              <a:rPr lang="en-US" dirty="0"/>
              <a:t>, or</a:t>
            </a:r>
          </a:p>
          <a:p>
            <a:r>
              <a:rPr lang="en-US" dirty="0" err="1">
                <a:latin typeface="Symbol" panose="05050102010706020507" pitchFamily="18" charset="2"/>
              </a:rPr>
              <a:t>f</a:t>
            </a:r>
            <a:r>
              <a:rPr lang="en-US" dirty="0" err="1"/>
              <a:t>V</a:t>
            </a:r>
            <a:r>
              <a:rPr lang="en-US" baseline="-25000" dirty="0" err="1"/>
              <a:t>n</a:t>
            </a:r>
            <a:r>
              <a:rPr lang="en-US" dirty="0"/>
              <a:t> must equal or exceed the shear associated with the wall reaching 1.25 times its nominal yield strength.</a:t>
            </a:r>
          </a:p>
        </p:txBody>
      </p:sp>
      <p:sp>
        <p:nvSpPr>
          <p:cNvPr id="10" name="Shape 24"/>
          <p:cNvSpPr>
            <a:spLocks noGrp="1"/>
          </p:cNvSpPr>
          <p:nvPr>
            <p:ph type="title"/>
          </p:nvPr>
        </p:nvSpPr>
        <p:spPr>
          <a:prstGeom prst="rect">
            <a:avLst/>
          </a:prstGeom>
        </p:spPr>
        <p:txBody>
          <a:bodyPr>
            <a:normAutofit/>
          </a:bodyPr>
          <a:lstStyle/>
          <a:p>
            <a:pPr lvl="0">
              <a:defRPr sz="1800"/>
            </a:pPr>
            <a:r>
              <a:rPr lang="en-US" sz="4400" dirty="0"/>
              <a:t>In-Plane Wall Design - TMS 402</a:t>
            </a:r>
            <a:endParaRPr sz="4400" dirty="0"/>
          </a:p>
        </p:txBody>
      </p:sp>
      <p:pic>
        <p:nvPicPr>
          <p:cNvPr id="14" name="Picture 3"/>
          <p:cNvPicPr>
            <a:picLocks noChangeAspect="1" noChangeArrowheads="1"/>
          </p:cNvPicPr>
          <p:nvPr/>
        </p:nvPicPr>
        <p:blipFill>
          <a:blip r:embed="rId3" cstate="print"/>
          <a:srcRect/>
          <a:stretch>
            <a:fillRect/>
          </a:stretch>
        </p:blipFill>
        <p:spPr bwMode="auto">
          <a:xfrm>
            <a:off x="2665412" y="4495800"/>
            <a:ext cx="6057900" cy="1495425"/>
          </a:xfrm>
          <a:prstGeom prst="rect">
            <a:avLst/>
          </a:prstGeom>
          <a:noFill/>
          <a:ln w="9525">
            <a:noFill/>
            <a:miter lim="800000"/>
            <a:headEnd/>
            <a:tailEnd/>
          </a:ln>
        </p:spPr>
      </p:pic>
      <p:sp>
        <p:nvSpPr>
          <p:cNvPr id="16" name="Date Placeholder 1"/>
          <p:cNvSpPr txBox="1">
            <a:spLocks/>
          </p:cNvSpPr>
          <p:nvPr/>
        </p:nvSpPr>
        <p:spPr>
          <a:xfrm>
            <a:off x="7999412" y="6400801"/>
            <a:ext cx="1320059" cy="276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2C198-D784-46A8-91E8-5A3F360688F8}" type="datetime1">
              <a:rPr lang="en-US" smtClean="0">
                <a:solidFill>
                  <a:schemeClr val="bg1"/>
                </a:solidFill>
              </a:rPr>
              <a:pPr/>
              <a:t>4/12/2022</a:t>
            </a:fld>
            <a:endParaRPr lang="en-US" dirty="0">
              <a:solidFill>
                <a:schemeClr val="bg1"/>
              </a:solidFill>
            </a:endParaRPr>
          </a:p>
        </p:txBody>
      </p:sp>
      <p:sp>
        <p:nvSpPr>
          <p:cNvPr id="17" name="Footer Placeholder 2"/>
          <p:cNvSpPr txBox="1">
            <a:spLocks/>
          </p:cNvSpPr>
          <p:nvPr/>
        </p:nvSpPr>
        <p:spPr>
          <a:xfrm>
            <a:off x="1293813" y="6400801"/>
            <a:ext cx="6324599" cy="27622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In-Plane Lateral Design</a:t>
            </a:r>
          </a:p>
        </p:txBody>
      </p:sp>
      <p:sp>
        <p:nvSpPr>
          <p:cNvPr id="18" name="Slide Number Placeholder 3"/>
          <p:cNvSpPr txBox="1">
            <a:spLocks/>
          </p:cNvSpPr>
          <p:nvPr/>
        </p:nvSpPr>
        <p:spPr>
          <a:xfrm>
            <a:off x="9675812" y="6400801"/>
            <a:ext cx="1219202" cy="2762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542E4-2CCF-42F6-9D92-ED568035133D}" type="slidenum">
              <a:rPr lang="en-US" smtClean="0">
                <a:solidFill>
                  <a:schemeClr val="bg1"/>
                </a:solidFill>
              </a:rPr>
              <a:pPr/>
              <a:t>99</a:t>
            </a:fld>
            <a:endParaRPr lang="en-US">
              <a:solidFill>
                <a:schemeClr val="bg1"/>
              </a:solidFill>
            </a:endParaRPr>
          </a:p>
        </p:txBody>
      </p:sp>
    </p:spTree>
    <p:extLst>
      <p:ext uri="{BB962C8B-B14F-4D97-AF65-F5344CB8AC3E}">
        <p14:creationId xmlns:p14="http://schemas.microsoft.com/office/powerpoint/2010/main" val="1242874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2eff1f-ece1-45a5-93e2-88c9043aff60}&quot; /&gt;&lt;isInvalidForFieldText val=&quot;0&quot; /&gt;&lt;Image&gt;&lt;filename val=&quot;E:\breeze\content\812725693\3417929897-1\input\breezo\data\asimages\{532eff1f-ece1-45a5-93e2-88c9043aff60}.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f632229-86d4-47d5-92f0-c46c7489043f}&quot; /&gt;&lt;isInvalidForFieldText val=&quot;0&quot; /&gt;&lt;Image&gt;&lt;filename val=&quot;E:\breeze\content\812725693\3417929897-1\input\breezo\data\asimages\{3f632229-86d4-47d5-92f0-c46c7489043f}.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131fd-e3a9-4ccc-94bc-bccd24951361}&quot; /&gt;&lt;isInvalidForFieldText val=&quot;0&quot; /&gt;&lt;Image&gt;&lt;filename val=&quot;E:\breeze\content\812725693\3417929897-1\input\breezo\data\asimages\{1c5131fd-e3a9-4ccc-94bc-bccd24951361}.png&quot; /&gt;&lt;left val=&quot;96&quot; /&gt;&lt;top val=&quot;179&quot; /&gt;&lt;width val=&quot;622&quot; /&gt;&lt;height val=&quot;358&quot; /&gt;&lt;hasText val=&quot;1&quot; /&gt;&lt;/Image&gt;&lt;/ThreeDShapeInfo&gt;"/>
  <p:tag name="PRESENTER_SHAPETEXTINFO" val="&lt;ShapeTextInfo&gt;&lt;TableIndex row=&quot;-1&quot; col=&quot;-1&quot;&gt;&lt;linesCount val=&quot;7&quot; /&gt;&lt;lineCharCount val=&quot;16&quot; /&gt;&lt;lineCharCount val=&quot;29&quot; /&gt;&lt;lineCharCount val=&quot;18&quot; /&gt;&lt;lineCharCount val=&quot;30&quot; /&gt;&lt;lineCharCount val=&quot;23&quot; /&gt;&lt;lineCharCount val=&quot;22&quot; /&gt;&lt;lineCharCount val=&quot;30&quot; /&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a3ecc5b-02b5-45a4-b5c6-09ed351bc955}&quot; /&gt;&lt;isInvalidForFieldText val=&quot;0&quot; /&gt;&lt;Image&gt;&lt;filename val=&quot;E:\breeze\content\812725693\3417929897-1\input\breezo\data\asimages\{ea3ecc5b-02b5-45a4-b5c6-09ed351bc955}.png&quot; /&gt;&lt;left val=&quot;30&quot; /&gt;&lt;top val=&quot;52&quot; /&gt;&lt;width val=&quot;176&quot; /&gt;&lt;height val=&quot;46&quot; /&gt;&lt;hasText val=&quot;1&quot; /&gt;&lt;/Image&gt;&lt;/ThreeDShapeInfo&gt;"/>
  <p:tag name="PRESENTER_SHAPETEXTINFO" val="&lt;ShapeTextInfo&gt;&lt;TableIndex row=&quot;-1&quot; col=&quot;-1&quot;&gt;&lt;linesCount val=&quot;1&quot; /&gt;&lt;lineCharCount val=&quot;6&quot; /&gt;&lt;/TableIndex&gt;&lt;/ShapeTextInfo&gt;"/>
</p:tagLst>
</file>

<file path=ppt/theme/theme1.xml><?xml version="1.0" encoding="utf-8"?>
<a:theme xmlns:a="http://schemas.openxmlformats.org/drawingml/2006/main" name="Woodgrain 16x9">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01115" id="{6D802E96-7B24-457C-A326-69AF839D4486}" vid="{C3FFE3C6-9A62-4BEA-9FE0-A8BC12B9BCCA}"/>
    </a:ext>
  </a:extLst>
</a:theme>
</file>

<file path=ppt/theme/theme2.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1360511</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TP102801114</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706531</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3C20563B-C646-42AF-9D0D-76DF086793C3}">
  <ds:schemaRefs>
    <ds:schemaRef ds:uri="http://schemas.microsoft.com/sharepoint/v3/contenttype/forms"/>
  </ds:schemaRefs>
</ds:datastoreItem>
</file>

<file path=customXml/itemProps2.xml><?xml version="1.0" encoding="utf-8"?>
<ds:datastoreItem xmlns:ds="http://schemas.openxmlformats.org/officeDocument/2006/customXml" ds:itemID="{6EB9514F-6A45-47F4-BC6D-A865E297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35E791-7449-4708-8DE9-182EC4D8A134}">
  <ds:schemaRefs>
    <ds:schemaRef ds:uri="4873beb7-5857-4685-be1f-d57550cc96cc"/>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purl.org/dc/terms/"/>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Woodgrain nature presentation (widescreen)</Template>
  <TotalTime>5161</TotalTime>
  <Words>10944</Words>
  <Application>Microsoft Office PowerPoint</Application>
  <PresentationFormat>Custom</PresentationFormat>
  <Paragraphs>1771</Paragraphs>
  <Slides>186</Slides>
  <Notes>61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186</vt:i4>
      </vt:variant>
    </vt:vector>
  </HeadingPairs>
  <TitlesOfParts>
    <vt:vector size="196" baseType="lpstr">
      <vt:lpstr>Arial</vt:lpstr>
      <vt:lpstr>Calibri</vt:lpstr>
      <vt:lpstr>Cambria Math</vt:lpstr>
      <vt:lpstr>Century</vt:lpstr>
      <vt:lpstr>Symbol</vt:lpstr>
      <vt:lpstr>Tahoma</vt:lpstr>
      <vt:lpstr>Times New Roman</vt:lpstr>
      <vt:lpstr>Wingdings</vt:lpstr>
      <vt:lpstr>Woodgrain 16x9</vt:lpstr>
      <vt:lpstr>Equation</vt:lpstr>
      <vt:lpstr>Masonry Wall Openings</vt:lpstr>
      <vt:lpstr>Outline</vt:lpstr>
      <vt:lpstr>Openings and Joints</vt:lpstr>
      <vt:lpstr>Agenda</vt:lpstr>
      <vt:lpstr>Code Requirements</vt:lpstr>
      <vt:lpstr>Code Requirements</vt:lpstr>
      <vt:lpstr>Code Requirements</vt:lpstr>
      <vt:lpstr>Code Requirements</vt:lpstr>
      <vt:lpstr>National Recommendations</vt:lpstr>
      <vt:lpstr>TEK Note 10-01A</vt:lpstr>
      <vt:lpstr>TEK Note 10-01A</vt:lpstr>
      <vt:lpstr>TEK Note 10-02D Empirical Method</vt:lpstr>
      <vt:lpstr>TEK Note 10-02D Empirical Method</vt:lpstr>
      <vt:lpstr>TEK Note 10-02D Empirical Method</vt:lpstr>
      <vt:lpstr>TEK Note 10-02D Alternative Method</vt:lpstr>
      <vt:lpstr>TEK Note 10-02D Alternative Method</vt:lpstr>
      <vt:lpstr>TEK Note 10-02D Alternative Method</vt:lpstr>
      <vt:lpstr>TEK Note 10-02D Alternative Method</vt:lpstr>
      <vt:lpstr>TEK Note 10-02D Alternative Method</vt:lpstr>
      <vt:lpstr>TEK Note 10-02D Alternative Method</vt:lpstr>
      <vt:lpstr>TEK Note 10-02D Alternative Method</vt:lpstr>
      <vt:lpstr>Agenda</vt:lpstr>
      <vt:lpstr>TEK Note 10-02D Empirical Method</vt:lpstr>
      <vt:lpstr>TEK Note 10-02D Empirical Method</vt:lpstr>
      <vt:lpstr>TEK Note 10-02D Empirical Method</vt:lpstr>
      <vt:lpstr>TEK Note 10-02D Empirical Method</vt:lpstr>
      <vt:lpstr>TEK Note 10-02D Empirical Method</vt:lpstr>
      <vt:lpstr>Selecting Joint Locations</vt:lpstr>
      <vt:lpstr>Selecting Joint Locations</vt:lpstr>
      <vt:lpstr>Selecting Joint Locations</vt:lpstr>
      <vt:lpstr>Where should the joints be?</vt:lpstr>
      <vt:lpstr>Where should the joints be?</vt:lpstr>
      <vt:lpstr>Where should the joints be?</vt:lpstr>
      <vt:lpstr>Where should the joints be?</vt:lpstr>
      <vt:lpstr>Narrow Piers</vt:lpstr>
      <vt:lpstr>Narrow Piers</vt:lpstr>
      <vt:lpstr>Narrow Piers</vt:lpstr>
      <vt:lpstr>Narrow Piers</vt:lpstr>
      <vt:lpstr>Agenda</vt:lpstr>
      <vt:lpstr>TEK Note 10-02D Suggested Joints</vt:lpstr>
      <vt:lpstr>TEK Note 10-02D Suggested Joints</vt:lpstr>
      <vt:lpstr>TEK Note 10-02D Suggested Joints</vt:lpstr>
      <vt:lpstr>TEK Note 10-02D Suggested Joints</vt:lpstr>
      <vt:lpstr>TEK Note 10-02D Suggested Joints</vt:lpstr>
      <vt:lpstr>Out-of-Plane Behavior and Design</vt:lpstr>
      <vt:lpstr>Agenda</vt:lpstr>
      <vt:lpstr>Out-of-Plane Behavior at Opening</vt:lpstr>
      <vt:lpstr>Out-of-Plane Behavior at Opening</vt:lpstr>
      <vt:lpstr>Out-of-Plane Behavior at Opening</vt:lpstr>
      <vt:lpstr>Out-of-Plane Behavior at Opening</vt:lpstr>
      <vt:lpstr>Out-of-Plane Behavior at Opening</vt:lpstr>
      <vt:lpstr>Out-of-Plane Behavior at Opening</vt:lpstr>
      <vt:lpstr>Agenda</vt:lpstr>
      <vt:lpstr>What limits the reinforcing?</vt:lpstr>
      <vt:lpstr>Size of reinforcement</vt:lpstr>
      <vt:lpstr>Thickness of wall</vt:lpstr>
      <vt:lpstr>Size of grout space</vt:lpstr>
      <vt:lpstr>Size of grout space</vt:lpstr>
      <vt:lpstr>Size of grout space</vt:lpstr>
      <vt:lpstr>Size of grout space</vt:lpstr>
      <vt:lpstr>Size of grout space</vt:lpstr>
      <vt:lpstr>Size of grout space</vt:lpstr>
      <vt:lpstr>Agenda</vt:lpstr>
      <vt:lpstr>Pilasters for Opening Support</vt:lpstr>
      <vt:lpstr>Pilasters for Opening Support</vt:lpstr>
      <vt:lpstr>Pilasters for Opening Support</vt:lpstr>
      <vt:lpstr>Agenda</vt:lpstr>
      <vt:lpstr>P-Delta for Strength Design</vt:lpstr>
      <vt:lpstr>In-Plane Vertical Behavior and Design</vt:lpstr>
      <vt:lpstr>Agenda</vt:lpstr>
      <vt:lpstr>In-Plane Vertical Behavior - Arching</vt:lpstr>
      <vt:lpstr>In-Plane Vertical Behavior - Arching</vt:lpstr>
      <vt:lpstr>In-Plane Vertical Behavior - Arching</vt:lpstr>
      <vt:lpstr>In-Plane Vertical Behavior - Arching</vt:lpstr>
      <vt:lpstr>In-Plane Vertical Behavior - Beam</vt:lpstr>
      <vt:lpstr>In-Plane Vertical Behavior – Deep Beam</vt:lpstr>
      <vt:lpstr>In-Plane Vertical Behavior – Deep Beam</vt:lpstr>
      <vt:lpstr>In-Plane Vertical Behavior – Deep Beam</vt:lpstr>
      <vt:lpstr>Agenda</vt:lpstr>
      <vt:lpstr>In-Plane Vertical Behavior – Span</vt:lpstr>
      <vt:lpstr>In-Plane Vertical Behavior – Span</vt:lpstr>
      <vt:lpstr>In-Plane Vertical Behavior – Span</vt:lpstr>
      <vt:lpstr>In-Plane Vertical Behavior – Span</vt:lpstr>
      <vt:lpstr>In-Plane Vertical Behavior – Deflection</vt:lpstr>
      <vt:lpstr>In-Plane Vertical Behavior – Deflection</vt:lpstr>
      <vt:lpstr>Stack Bond Lintel</vt:lpstr>
      <vt:lpstr>In-Plane Lateral Behavior and Design</vt:lpstr>
      <vt:lpstr>Agenda</vt:lpstr>
      <vt:lpstr>In-Plane Behavior – Elastic</vt:lpstr>
      <vt:lpstr>In-Plane Behavior – Elastic</vt:lpstr>
      <vt:lpstr>In-Plane Behavior – Elastic</vt:lpstr>
      <vt:lpstr>In-Plane Behavior – Elastic</vt:lpstr>
      <vt:lpstr>In-Plane Behavior – Inelastic</vt:lpstr>
      <vt:lpstr>In-Plane Behavior – Inelastic</vt:lpstr>
      <vt:lpstr>In-Plane Behavior – Inelastic</vt:lpstr>
      <vt:lpstr>Agenda</vt:lpstr>
      <vt:lpstr>In-Plane Wall Design – TMS 402</vt:lpstr>
      <vt:lpstr>In-Plane Wall Design - TMS 402</vt:lpstr>
      <vt:lpstr>In-Plane Wall Design - TMS 402</vt:lpstr>
      <vt:lpstr>In-Plane Wall Design - TMS 402</vt:lpstr>
      <vt:lpstr>In-Plane Wall Design – TMS 402</vt:lpstr>
      <vt:lpstr>In-Plane Wall Design – ASCE 7</vt:lpstr>
      <vt:lpstr>In-Plane Wall Design – Code</vt:lpstr>
      <vt:lpstr>Agenda</vt:lpstr>
      <vt:lpstr>In-Plane Wall Design – ASCE 7</vt:lpstr>
      <vt:lpstr>In-Plane Wall Design – ASCE 7</vt:lpstr>
      <vt:lpstr>In-Plane Wall Design – ASCE 7</vt:lpstr>
      <vt:lpstr>In-Plane Wall Design – ASCE 7</vt:lpstr>
      <vt:lpstr>Agenda</vt:lpstr>
      <vt:lpstr>PowerPoint Presentation</vt:lpstr>
      <vt:lpstr>How is Limit Design Different?</vt:lpstr>
      <vt:lpstr>How is Limit Design Different?</vt:lpstr>
      <vt:lpstr>When to Use Limit Design?</vt:lpstr>
      <vt:lpstr>Why Use Limit Design?</vt:lpstr>
      <vt:lpstr>Why Use Limit Design?</vt:lpstr>
      <vt:lpstr>How to Use Limit Design</vt:lpstr>
      <vt:lpstr>Virtual Work</vt:lpstr>
      <vt:lpstr>Virtual Work</vt:lpstr>
      <vt:lpstr>Virtual Work</vt:lpstr>
      <vt:lpstr>Virtual Work</vt:lpstr>
      <vt:lpstr>Virtual Work</vt:lpstr>
      <vt:lpstr>Virtual Work</vt:lpstr>
      <vt:lpstr>Virtual Work</vt:lpstr>
      <vt:lpstr>Virtual Work</vt:lpstr>
      <vt:lpstr>Virtual Work</vt:lpstr>
      <vt:lpstr>PowerPoint Presentation</vt:lpstr>
      <vt:lpstr>Appendix C Provisions</vt:lpstr>
      <vt:lpstr>Appendix C Provisions</vt:lpstr>
      <vt:lpstr>Appendix C Provisions</vt:lpstr>
      <vt:lpstr>Appendix C Provisions</vt:lpstr>
      <vt:lpstr>Appendix C Provisions</vt:lpstr>
      <vt:lpstr>Appendix C Provisions</vt:lpstr>
      <vt:lpstr>Appendix C Provisions</vt:lpstr>
      <vt:lpstr>Appendix C Provisions</vt:lpstr>
      <vt:lpstr>Appendix C Provisions</vt:lpstr>
      <vt:lpstr>Appendix C Provisions</vt:lpstr>
      <vt:lpstr>Appendix C Provisions</vt:lpstr>
      <vt:lpstr>Appendix C Provisions</vt:lpstr>
      <vt:lpstr>Appendix C Provisions</vt:lpstr>
      <vt:lpstr>Examples</vt:lpstr>
      <vt:lpstr>Example 1:</vt:lpstr>
      <vt:lpstr>Example 1</vt:lpstr>
      <vt:lpstr>Example 1</vt:lpstr>
      <vt:lpstr>Example 1  1) ASCE 7 Analysis</vt:lpstr>
      <vt:lpstr>Limit Design: Example 2) Select Reinforcement </vt:lpstr>
      <vt:lpstr>Limit Design: Example 3) Determine Mechanism  </vt:lpstr>
      <vt:lpstr>Limit Design: Example 3) Determine Mechanism – Internal Work  </vt:lpstr>
      <vt:lpstr>Limit Design: Example 3) Determine Mechanism – Internal Work  </vt:lpstr>
      <vt:lpstr>Limit Design: Example 3) Determine Mechanism – Internal Work  </vt:lpstr>
      <vt:lpstr>Limit Design: Example 3) Determine Mechanism – External Work  </vt:lpstr>
      <vt:lpstr>Limit Design: Example 3) Determine Mechanism – Capacity </vt:lpstr>
      <vt:lpstr>Limit Design: Example 3) Determine Mechanism – Shear-controlled capacity  </vt:lpstr>
      <vt:lpstr>Limit Design: Example 3) Determine Mechanism – Shear-controlled capacity  </vt:lpstr>
      <vt:lpstr>Limit Design: Example 3) Determine Mechanism – Internal Work  </vt:lpstr>
      <vt:lpstr>Limit Design: Example 3) Determine Mechanism – Shear-controlled capacity  </vt:lpstr>
      <vt:lpstr>Limit Design: Example 3) Determine Mechanism – Shear-controlled capacity   </vt:lpstr>
      <vt:lpstr>Limit Design: Example 3) Determine Mechanism – Shear-controlled capacity  </vt:lpstr>
      <vt:lpstr>Limit Design: Example 4) Displacement Capacity – Flexure-controlled    </vt:lpstr>
      <vt:lpstr>Limit Design: Example 4) Displacement Capacity – Flexure-controlled    </vt:lpstr>
      <vt:lpstr>Limit Design: Example 4) Displacement Capacity – Shear-controlled    </vt:lpstr>
      <vt:lpstr>Limit Design: Example 4) Displacement Capacity – Shear-controlled    </vt:lpstr>
      <vt:lpstr>Limit Design: Example 4) Displacement Capacity – Shear-controlled    </vt:lpstr>
      <vt:lpstr>Limit Design: Example 4) Displacement Capacity – Shear-controlled    </vt:lpstr>
      <vt:lpstr>Limit Design: Example 5) Design Elastic Components   </vt:lpstr>
      <vt:lpstr>Limit Design: Example Results Summary </vt:lpstr>
      <vt:lpstr>Multi-Story Limit Design</vt:lpstr>
      <vt:lpstr>Poll: Multi-Story Limit Design</vt:lpstr>
      <vt:lpstr>Multi-Story Limit Design</vt:lpstr>
      <vt:lpstr>Poll: Multi-Story Limit Design</vt:lpstr>
      <vt:lpstr>Multi-Story Limit Design</vt:lpstr>
      <vt:lpstr>Limit Design - Acknowledgments</vt:lpstr>
      <vt:lpstr>Agenda</vt:lpstr>
      <vt:lpstr>What can we do about openings?</vt:lpstr>
      <vt:lpstr>In-Plane Wall Design - Openings</vt:lpstr>
      <vt:lpstr>In-Plane Wall Design - Openings</vt:lpstr>
      <vt:lpstr>In-Plane Wall Design - Openings</vt:lpstr>
      <vt:lpstr>In-Plane Wall Design - Openings</vt:lpstr>
      <vt:lpstr>In-Plane Wall Design - Openings</vt:lpstr>
      <vt:lpstr>In-Plane Wall Design - Openings</vt:lpstr>
      <vt:lpstr>In-Plane Wall Design - Openings</vt:lpstr>
      <vt:lpstr>Coupling Beam Design</vt:lpstr>
      <vt:lpstr>Should also check rotations</vt:lpstr>
      <vt:lpstr>Oddly proportioned piers in special walls</vt:lpstr>
      <vt:lpstr>Short Piers  – See TMS Responds Volume 17 No. 1</vt:lpstr>
      <vt:lpstr>Narrow Piers</vt:lpstr>
      <vt:lpstr>Thanks!</vt:lpstr>
    </vt:vector>
  </TitlesOfParts>
  <Company>KPFF Consulting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John Hochwalt</dc:creator>
  <cp:lastModifiedBy>John Hochwalt</cp:lastModifiedBy>
  <cp:revision>140</cp:revision>
  <dcterms:created xsi:type="dcterms:W3CDTF">2022-04-02T16:33:41Z</dcterms:created>
  <dcterms:modified xsi:type="dcterms:W3CDTF">2022-04-12T18:37:21Z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